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2856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2856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2856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2856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543" y="188227"/>
            <a:ext cx="79724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2856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5391" y="1169852"/>
            <a:ext cx="4895215" cy="197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5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5036185" cy="1619250"/>
            <a:chOff x="0" y="0"/>
            <a:chExt cx="5036185" cy="16192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884315" cy="126402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054060" y="0"/>
              <a:ext cx="1981835" cy="1619250"/>
            </a:xfrm>
            <a:custGeom>
              <a:avLst/>
              <a:gdLst/>
              <a:ahLst/>
              <a:cxnLst/>
              <a:rect l="l" t="t" r="r" b="b"/>
              <a:pathLst>
                <a:path w="1981835" h="1619250">
                  <a:moveTo>
                    <a:pt x="846123" y="1619091"/>
                  </a:moveTo>
                  <a:lnTo>
                    <a:pt x="0" y="0"/>
                  </a:lnTo>
                  <a:lnTo>
                    <a:pt x="1445753" y="0"/>
                  </a:lnTo>
                  <a:lnTo>
                    <a:pt x="1981738" y="1025628"/>
                  </a:lnTo>
                  <a:lnTo>
                    <a:pt x="846123" y="16190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160047" y="1672797"/>
            <a:ext cx="10069830" cy="1467485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</a:ln>
        </p:spPr>
        <p:txBody>
          <a:bodyPr wrap="square" lIns="0" tIns="577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3600" spc="-10" b="1">
                <a:solidFill>
                  <a:srgbClr val="C00000"/>
                </a:solidFill>
                <a:latin typeface="Arial Narrow"/>
                <a:cs typeface="Arial Narrow"/>
              </a:rPr>
              <a:t>PREVENT</a:t>
            </a:r>
            <a:endParaRPr sz="3600">
              <a:latin typeface="Arial Narrow"/>
              <a:cs typeface="Arial Narrow"/>
            </a:endParaRPr>
          </a:p>
          <a:p>
            <a:pPr algn="ctr">
              <a:lnSpc>
                <a:spcPts val="3190"/>
              </a:lnSpc>
              <a:spcBef>
                <a:spcPts val="200"/>
              </a:spcBef>
            </a:pPr>
            <a:r>
              <a:rPr dirty="0" sz="2800" spc="-10">
                <a:latin typeface="Arial Narrow"/>
                <a:cs typeface="Arial Narrow"/>
              </a:rPr>
              <a:t>Preventive</a:t>
            </a:r>
            <a:r>
              <a:rPr dirty="0" sz="2800" spc="-120">
                <a:latin typeface="Arial Narrow"/>
                <a:cs typeface="Arial Narrow"/>
              </a:rPr>
              <a:t> </a:t>
            </a:r>
            <a:r>
              <a:rPr dirty="0" sz="2800" spc="-114">
                <a:latin typeface="Arial Narrow"/>
                <a:cs typeface="Arial Narrow"/>
              </a:rPr>
              <a:t>PCI</a:t>
            </a:r>
            <a:r>
              <a:rPr dirty="0" sz="2800" spc="-45">
                <a:latin typeface="Arial Narrow"/>
                <a:cs typeface="Arial Narrow"/>
              </a:rPr>
              <a:t> versus</a:t>
            </a:r>
            <a:r>
              <a:rPr dirty="0" sz="2800" spc="-8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Medical</a:t>
            </a:r>
            <a:r>
              <a:rPr dirty="0" sz="2800" spc="-80">
                <a:latin typeface="Arial Narrow"/>
                <a:cs typeface="Arial Narrow"/>
              </a:rPr>
              <a:t> </a:t>
            </a:r>
            <a:r>
              <a:rPr dirty="0" sz="2800" spc="-45">
                <a:latin typeface="Arial Narrow"/>
                <a:cs typeface="Arial Narrow"/>
              </a:rPr>
              <a:t>Therapy</a:t>
            </a:r>
            <a:r>
              <a:rPr dirty="0" sz="2800" spc="-8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Alone</a:t>
            </a:r>
            <a:endParaRPr sz="2800">
              <a:latin typeface="Arial Narrow"/>
              <a:cs typeface="Arial Narrow"/>
            </a:endParaRPr>
          </a:p>
          <a:p>
            <a:pPr algn="ctr" marL="81280">
              <a:lnSpc>
                <a:spcPts val="3190"/>
              </a:lnSpc>
            </a:pPr>
            <a:r>
              <a:rPr dirty="0" sz="2800" spc="70">
                <a:latin typeface="Arial Narrow"/>
                <a:cs typeface="Arial Narrow"/>
              </a:rPr>
              <a:t>for</a:t>
            </a:r>
            <a:r>
              <a:rPr dirty="0" sz="2800" spc="2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Treatment</a:t>
            </a:r>
            <a:r>
              <a:rPr dirty="0" sz="2800" spc="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of</a:t>
            </a:r>
            <a:r>
              <a:rPr dirty="0" sz="2800" spc="2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Vulnerable</a:t>
            </a:r>
            <a:r>
              <a:rPr dirty="0" sz="2800" spc="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Atherosclerotic</a:t>
            </a:r>
            <a:r>
              <a:rPr dirty="0" sz="2800" spc="25">
                <a:latin typeface="Arial Narrow"/>
                <a:cs typeface="Arial Narrow"/>
              </a:rPr>
              <a:t> </a:t>
            </a:r>
            <a:r>
              <a:rPr dirty="0" sz="2800" spc="-35">
                <a:latin typeface="Arial Narrow"/>
                <a:cs typeface="Arial Narrow"/>
              </a:rPr>
              <a:t>Coronary</a:t>
            </a:r>
            <a:r>
              <a:rPr dirty="0" sz="2800" spc="3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Plaques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50962" y="3309787"/>
            <a:ext cx="7887970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4485" marR="20955" indent="-296545">
              <a:lnSpc>
                <a:spcPct val="135000"/>
              </a:lnSpc>
              <a:spcBef>
                <a:spcPts val="100"/>
              </a:spcBef>
            </a:pPr>
            <a:r>
              <a:rPr dirty="0" sz="2000" b="1">
                <a:latin typeface="Arial Narrow"/>
                <a:cs typeface="Arial Narrow"/>
              </a:rPr>
              <a:t>Seung-Jung</a:t>
            </a:r>
            <a:r>
              <a:rPr dirty="0" sz="2000" spc="25" b="1">
                <a:latin typeface="Arial Narrow"/>
                <a:cs typeface="Arial Narrow"/>
              </a:rPr>
              <a:t> </a:t>
            </a:r>
            <a:r>
              <a:rPr dirty="0" sz="2000" spc="70" b="1">
                <a:latin typeface="Arial Narrow"/>
                <a:cs typeface="Arial Narrow"/>
              </a:rPr>
              <a:t>Park</a:t>
            </a:r>
            <a:r>
              <a:rPr dirty="0" sz="2000" spc="70">
                <a:latin typeface="Arial Narrow"/>
                <a:cs typeface="Arial Narrow"/>
              </a:rPr>
              <a:t>*,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 spc="-40">
                <a:latin typeface="Arial Narrow"/>
                <a:cs typeface="Arial Narrow"/>
              </a:rPr>
              <a:t>Jung-</a:t>
            </a:r>
            <a:r>
              <a:rPr dirty="0" sz="2000">
                <a:latin typeface="Arial Narrow"/>
                <a:cs typeface="Arial Narrow"/>
              </a:rPr>
              <a:t>Min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55">
                <a:latin typeface="Arial Narrow"/>
                <a:cs typeface="Arial Narrow"/>
              </a:rPr>
              <a:t>Ahn,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 spc="-70">
                <a:latin typeface="Arial Narrow"/>
                <a:cs typeface="Arial Narrow"/>
              </a:rPr>
              <a:t>Do-</a:t>
            </a:r>
            <a:r>
              <a:rPr dirty="0" sz="2000" spc="-55">
                <a:latin typeface="Arial Narrow"/>
                <a:cs typeface="Arial Narrow"/>
              </a:rPr>
              <a:t>Yoon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 spc="-65">
                <a:latin typeface="Arial Narrow"/>
                <a:cs typeface="Arial Narrow"/>
              </a:rPr>
              <a:t>Kang,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 spc="-50">
                <a:latin typeface="Arial Narrow"/>
                <a:cs typeface="Arial Narrow"/>
              </a:rPr>
              <a:t>Sung-</a:t>
            </a:r>
            <a:r>
              <a:rPr dirty="0" sz="2000" spc="-30">
                <a:latin typeface="Arial Narrow"/>
                <a:cs typeface="Arial Narrow"/>
              </a:rPr>
              <a:t>Cheol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 spc="-65">
                <a:latin typeface="Arial Narrow"/>
                <a:cs typeface="Arial Narrow"/>
              </a:rPr>
              <a:t>Yun,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 spc="-60">
                <a:latin typeface="Arial Narrow"/>
                <a:cs typeface="Arial Narrow"/>
              </a:rPr>
              <a:t>Young-</a:t>
            </a:r>
            <a:r>
              <a:rPr dirty="0" sz="2000" spc="-45">
                <a:latin typeface="Arial Narrow"/>
                <a:cs typeface="Arial Narrow"/>
              </a:rPr>
              <a:t>Keun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Ahn, </a:t>
            </a:r>
            <a:r>
              <a:rPr dirty="0" sz="2000" spc="-75">
                <a:latin typeface="Arial Narrow"/>
                <a:cs typeface="Arial Narrow"/>
              </a:rPr>
              <a:t>Won-</a:t>
            </a:r>
            <a:r>
              <a:rPr dirty="0" sz="2000" spc="-50">
                <a:latin typeface="Arial Narrow"/>
                <a:cs typeface="Arial Narrow"/>
              </a:rPr>
              <a:t>Jang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Kim,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50">
                <a:latin typeface="Arial Narrow"/>
                <a:cs typeface="Arial Narrow"/>
              </a:rPr>
              <a:t>Chang-</a:t>
            </a:r>
            <a:r>
              <a:rPr dirty="0" sz="2000" spc="-40">
                <a:latin typeface="Arial Narrow"/>
                <a:cs typeface="Arial Narrow"/>
              </a:rPr>
              <a:t>Wook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 spc="-60">
                <a:latin typeface="Arial Narrow"/>
                <a:cs typeface="Arial Narrow"/>
              </a:rPr>
              <a:t>Nam,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85">
                <a:latin typeface="Arial Narrow"/>
                <a:cs typeface="Arial Narrow"/>
              </a:rPr>
              <a:t>MD,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40">
                <a:latin typeface="Arial Narrow"/>
                <a:cs typeface="Arial Narrow"/>
              </a:rPr>
              <a:t>Jin-</a:t>
            </a:r>
            <a:r>
              <a:rPr dirty="0" sz="2000">
                <a:latin typeface="Arial Narrow"/>
                <a:cs typeface="Arial Narrow"/>
              </a:rPr>
              <a:t>Ok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 spc="-90">
                <a:latin typeface="Arial Narrow"/>
                <a:cs typeface="Arial Narrow"/>
              </a:rPr>
              <a:t>Jeong,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In-</a:t>
            </a:r>
            <a:r>
              <a:rPr dirty="0" sz="2000">
                <a:latin typeface="Arial Narrow"/>
                <a:cs typeface="Arial Narrow"/>
              </a:rPr>
              <a:t>Ho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 spc="-75">
                <a:latin typeface="Arial Narrow"/>
                <a:cs typeface="Arial Narrow"/>
              </a:rPr>
              <a:t>Chae,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Hiroki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Shiomi,</a:t>
            </a:r>
            <a:endParaRPr sz="2000">
              <a:latin typeface="Arial Narrow"/>
              <a:cs typeface="Arial Narrow"/>
            </a:endParaRPr>
          </a:p>
          <a:p>
            <a:pPr marL="328930" marR="5080" indent="-316865">
              <a:lnSpc>
                <a:spcPct val="135000"/>
              </a:lnSpc>
            </a:pPr>
            <a:r>
              <a:rPr dirty="0" sz="2000" spc="-25">
                <a:latin typeface="Arial Narrow"/>
                <a:cs typeface="Arial Narrow"/>
              </a:rPr>
              <a:t>Hsien-</a:t>
            </a:r>
            <a:r>
              <a:rPr dirty="0" sz="2000">
                <a:latin typeface="Arial Narrow"/>
                <a:cs typeface="Arial Narrow"/>
              </a:rPr>
              <a:t>Li</a:t>
            </a:r>
            <a:r>
              <a:rPr dirty="0" sz="2000" spc="-55">
                <a:latin typeface="Arial Narrow"/>
                <a:cs typeface="Arial Narrow"/>
              </a:rPr>
              <a:t> </a:t>
            </a:r>
            <a:r>
              <a:rPr dirty="0" sz="2000" spc="-80">
                <a:latin typeface="Arial Narrow"/>
                <a:cs typeface="Arial Narrow"/>
              </a:rPr>
              <a:t>Kao,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 spc="-70">
                <a:latin typeface="Arial Narrow"/>
                <a:cs typeface="Arial Narrow"/>
              </a:rPr>
              <a:t>Joo-</a:t>
            </a:r>
            <a:r>
              <a:rPr dirty="0" sz="2000" spc="-65">
                <a:latin typeface="Arial Narrow"/>
                <a:cs typeface="Arial Narrow"/>
              </a:rPr>
              <a:t>Yong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40">
                <a:latin typeface="Arial Narrow"/>
                <a:cs typeface="Arial Narrow"/>
              </a:rPr>
              <a:t>Hahn,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50">
                <a:latin typeface="Arial Narrow"/>
                <a:cs typeface="Arial Narrow"/>
              </a:rPr>
              <a:t>Sung-</a:t>
            </a:r>
            <a:r>
              <a:rPr dirty="0" sz="2000">
                <a:latin typeface="Arial Narrow"/>
                <a:cs typeface="Arial Narrow"/>
              </a:rPr>
              <a:t>Ho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Her,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25">
                <a:latin typeface="Arial Narrow"/>
                <a:cs typeface="Arial Narrow"/>
              </a:rPr>
              <a:t>Bong-</a:t>
            </a:r>
            <a:r>
              <a:rPr dirty="0" sz="2000">
                <a:latin typeface="Arial Narrow"/>
                <a:cs typeface="Arial Narrow"/>
              </a:rPr>
              <a:t>Ki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 spc="-80">
                <a:latin typeface="Arial Narrow"/>
                <a:cs typeface="Arial Narrow"/>
              </a:rPr>
              <a:t>Lee,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105">
                <a:latin typeface="Arial Narrow"/>
                <a:cs typeface="Arial Narrow"/>
              </a:rPr>
              <a:t>Tae</a:t>
            </a:r>
            <a:r>
              <a:rPr dirty="0" sz="2000" spc="-5">
                <a:latin typeface="Arial Narrow"/>
                <a:cs typeface="Arial Narrow"/>
              </a:rPr>
              <a:t> </a:t>
            </a:r>
            <a:r>
              <a:rPr dirty="0" sz="2000" spc="-50">
                <a:latin typeface="Arial Narrow"/>
                <a:cs typeface="Arial Narrow"/>
              </a:rPr>
              <a:t>Hoon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 spc="-55">
                <a:latin typeface="Arial Narrow"/>
                <a:cs typeface="Arial Narrow"/>
              </a:rPr>
              <a:t>Ahn,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Ki-</a:t>
            </a:r>
            <a:r>
              <a:rPr dirty="0" sz="2000">
                <a:latin typeface="Arial Narrow"/>
                <a:cs typeface="Arial Narrow"/>
              </a:rPr>
              <a:t>Yuk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25">
                <a:latin typeface="Arial Narrow"/>
                <a:cs typeface="Arial Narrow"/>
              </a:rPr>
              <a:t>Chang, </a:t>
            </a:r>
            <a:r>
              <a:rPr dirty="0" sz="2000" spc="-50">
                <a:latin typeface="Arial Narrow"/>
                <a:cs typeface="Arial Narrow"/>
              </a:rPr>
              <a:t>Jei</a:t>
            </a:r>
            <a:r>
              <a:rPr dirty="0" sz="2000" spc="-65">
                <a:latin typeface="Arial Narrow"/>
                <a:cs typeface="Arial Narrow"/>
              </a:rPr>
              <a:t> Keon</a:t>
            </a:r>
            <a:r>
              <a:rPr dirty="0" sz="2000" spc="-45">
                <a:latin typeface="Arial Narrow"/>
                <a:cs typeface="Arial Narrow"/>
              </a:rPr>
              <a:t> </a:t>
            </a:r>
            <a:r>
              <a:rPr dirty="0" sz="2000" spc="-75">
                <a:latin typeface="Arial Narrow"/>
                <a:cs typeface="Arial Narrow"/>
              </a:rPr>
              <a:t>Chae,</a:t>
            </a:r>
            <a:r>
              <a:rPr dirty="0" sz="2000" spc="-40">
                <a:latin typeface="Arial Narrow"/>
                <a:cs typeface="Arial Narrow"/>
              </a:rPr>
              <a:t> </a:t>
            </a:r>
            <a:r>
              <a:rPr dirty="0" sz="2000" spc="-25">
                <a:latin typeface="Arial Narrow"/>
                <a:cs typeface="Arial Narrow"/>
              </a:rPr>
              <a:t>David</a:t>
            </a:r>
            <a:r>
              <a:rPr dirty="0" sz="2000" spc="-8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Smyth,</a:t>
            </a:r>
            <a:r>
              <a:rPr dirty="0" sz="2000" spc="-65">
                <a:latin typeface="Arial Narrow"/>
                <a:cs typeface="Arial Narrow"/>
              </a:rPr>
              <a:t> </a:t>
            </a:r>
            <a:r>
              <a:rPr dirty="0" sz="2000" spc="-50">
                <a:latin typeface="Arial Narrow"/>
                <a:cs typeface="Arial Narrow"/>
              </a:rPr>
              <a:t>Gary</a:t>
            </a:r>
            <a:r>
              <a:rPr dirty="0" sz="2000" spc="-45">
                <a:latin typeface="Arial Narrow"/>
                <a:cs typeface="Arial Narrow"/>
              </a:rPr>
              <a:t> </a:t>
            </a:r>
            <a:r>
              <a:rPr dirty="0" sz="2000" spc="-125">
                <a:latin typeface="Arial Narrow"/>
                <a:cs typeface="Arial Narrow"/>
              </a:rPr>
              <a:t>S.</a:t>
            </a:r>
            <a:r>
              <a:rPr dirty="0" sz="2000">
                <a:latin typeface="Arial Narrow"/>
                <a:cs typeface="Arial Narrow"/>
              </a:rPr>
              <a:t> Mintz,</a:t>
            </a:r>
            <a:r>
              <a:rPr dirty="0" sz="2000" spc="-50">
                <a:latin typeface="Arial Narrow"/>
                <a:cs typeface="Arial Narrow"/>
              </a:rPr>
              <a:t> Gregg</a:t>
            </a:r>
            <a:r>
              <a:rPr dirty="0" sz="2000" spc="-45">
                <a:latin typeface="Arial Narrow"/>
                <a:cs typeface="Arial Narrow"/>
              </a:rPr>
              <a:t> </a:t>
            </a:r>
            <a:r>
              <a:rPr dirty="0" sz="2000" spc="-75">
                <a:latin typeface="Arial Narrow"/>
                <a:cs typeface="Arial Narrow"/>
              </a:rPr>
              <a:t>W.</a:t>
            </a:r>
            <a:r>
              <a:rPr dirty="0" sz="2000" spc="-40">
                <a:latin typeface="Arial Narrow"/>
                <a:cs typeface="Arial Narrow"/>
              </a:rPr>
              <a:t> </a:t>
            </a:r>
            <a:r>
              <a:rPr dirty="0" sz="2000" spc="-30">
                <a:latin typeface="Arial Narrow"/>
                <a:cs typeface="Arial Narrow"/>
              </a:rPr>
              <a:t>Stone,</a:t>
            </a:r>
            <a:r>
              <a:rPr dirty="0" sz="2000" spc="-50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and</a:t>
            </a:r>
            <a:r>
              <a:rPr dirty="0" sz="2000" spc="-45">
                <a:latin typeface="Arial Narrow"/>
                <a:cs typeface="Arial Narrow"/>
              </a:rPr>
              <a:t> </a:t>
            </a:r>
            <a:r>
              <a:rPr dirty="0" sz="2000" spc="-40">
                <a:latin typeface="Arial Narrow"/>
                <a:cs typeface="Arial Narrow"/>
              </a:rPr>
              <a:t>Duk-</a:t>
            </a:r>
            <a:r>
              <a:rPr dirty="0" sz="2000" spc="-20">
                <a:latin typeface="Arial Narrow"/>
                <a:cs typeface="Arial Narrow"/>
              </a:rPr>
              <a:t>Woo</a:t>
            </a:r>
            <a:r>
              <a:rPr dirty="0" sz="2000" spc="-5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Park,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54256" y="5062387"/>
            <a:ext cx="28816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0">
                <a:latin typeface="Arial Narrow"/>
                <a:cs typeface="Arial Narrow"/>
              </a:rPr>
              <a:t>for</a:t>
            </a:r>
            <a:r>
              <a:rPr dirty="0" sz="2000" spc="3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the</a:t>
            </a:r>
            <a:r>
              <a:rPr dirty="0" sz="2000" spc="40">
                <a:latin typeface="Arial Narrow"/>
                <a:cs typeface="Arial Narrow"/>
              </a:rPr>
              <a:t> </a:t>
            </a:r>
            <a:r>
              <a:rPr dirty="0" sz="2000" spc="-195">
                <a:latin typeface="Arial Narrow"/>
                <a:cs typeface="Arial Narrow"/>
              </a:rPr>
              <a:t>PREVENT</a:t>
            </a:r>
            <a:r>
              <a:rPr dirty="0" sz="2000" spc="3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Investigators*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77627" y="5262347"/>
            <a:ext cx="5240655" cy="54673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61745" marR="5080" indent="-1249680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latin typeface="Arial Narrow"/>
                <a:cs typeface="Arial Narrow"/>
              </a:rPr>
              <a:t>*Professor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of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Medicine,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University of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Ulsan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College</a:t>
            </a:r>
            <a:r>
              <a:rPr dirty="0" sz="1800">
                <a:latin typeface="Arial Narrow"/>
                <a:cs typeface="Arial Narrow"/>
              </a:rPr>
              <a:t> of</a:t>
            </a:r>
            <a:r>
              <a:rPr dirty="0" sz="1800" spc="-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Medicine </a:t>
            </a:r>
            <a:r>
              <a:rPr dirty="0" sz="1800" spc="-60">
                <a:latin typeface="Arial Narrow"/>
                <a:cs typeface="Arial Narrow"/>
              </a:rPr>
              <a:t>Asan</a:t>
            </a:r>
            <a:r>
              <a:rPr dirty="0" sz="1800" spc="-4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Medical</a:t>
            </a:r>
            <a:r>
              <a:rPr dirty="0" sz="1800" spc="-50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Center,</a:t>
            </a:r>
            <a:r>
              <a:rPr dirty="0" sz="1800" spc="-50">
                <a:latin typeface="Arial Narrow"/>
                <a:cs typeface="Arial Narrow"/>
              </a:rPr>
              <a:t> </a:t>
            </a:r>
            <a:r>
              <a:rPr dirty="0" sz="1800" spc="-40">
                <a:latin typeface="Arial Narrow"/>
                <a:cs typeface="Arial Narrow"/>
              </a:rPr>
              <a:t>Seoul,</a:t>
            </a:r>
            <a:r>
              <a:rPr dirty="0" sz="1800" spc="-4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Korea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61883" y="626019"/>
            <a:ext cx="650113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1730" marR="5080" indent="-1129665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solidFill>
                  <a:srgbClr val="002856"/>
                </a:solidFill>
                <a:latin typeface="Calibri"/>
                <a:cs typeface="Calibri"/>
              </a:rPr>
              <a:t>American</a:t>
            </a:r>
            <a:r>
              <a:rPr dirty="0" sz="2000" spc="-35" b="1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856"/>
                </a:solidFill>
                <a:latin typeface="Calibri"/>
                <a:cs typeface="Calibri"/>
              </a:rPr>
              <a:t>College</a:t>
            </a:r>
            <a:r>
              <a:rPr dirty="0" sz="2000" spc="-35" b="1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856"/>
                </a:solidFill>
                <a:latin typeface="Calibri"/>
                <a:cs typeface="Calibri"/>
              </a:rPr>
              <a:t>of</a:t>
            </a:r>
            <a:r>
              <a:rPr dirty="0" sz="2000" spc="-35" b="1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856"/>
                </a:solidFill>
                <a:latin typeface="Calibri"/>
                <a:cs typeface="Calibri"/>
              </a:rPr>
              <a:t>Cardiology</a:t>
            </a:r>
            <a:r>
              <a:rPr dirty="0" sz="2000" spc="-30" b="1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856"/>
                </a:solidFill>
                <a:latin typeface="Calibri"/>
                <a:cs typeface="Calibri"/>
              </a:rPr>
              <a:t>73rd</a:t>
            </a:r>
            <a:r>
              <a:rPr dirty="0" sz="2000" spc="-35" b="1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856"/>
                </a:solidFill>
                <a:latin typeface="Calibri"/>
                <a:cs typeface="Calibri"/>
              </a:rPr>
              <a:t>Annual</a:t>
            </a:r>
            <a:r>
              <a:rPr dirty="0" sz="2000" spc="-35" b="1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856"/>
                </a:solidFill>
                <a:latin typeface="Calibri"/>
                <a:cs typeface="Calibri"/>
              </a:rPr>
              <a:t>Scientific</a:t>
            </a:r>
            <a:r>
              <a:rPr dirty="0" sz="2000" spc="-30" b="1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2856"/>
                </a:solidFill>
                <a:latin typeface="Calibri"/>
                <a:cs typeface="Calibri"/>
              </a:rPr>
              <a:t>Session</a:t>
            </a:r>
            <a:r>
              <a:rPr dirty="0" sz="2000" spc="-10" b="1" i="1">
                <a:solidFill>
                  <a:srgbClr val="002856"/>
                </a:solidFill>
                <a:latin typeface="Calibri"/>
                <a:cs typeface="Calibri"/>
              </a:rPr>
              <a:t> Late-</a:t>
            </a:r>
            <a:r>
              <a:rPr dirty="0" sz="2000" b="1" i="1">
                <a:solidFill>
                  <a:srgbClr val="002856"/>
                </a:solidFill>
                <a:latin typeface="Calibri"/>
                <a:cs typeface="Calibri"/>
              </a:rPr>
              <a:t>Breaking</a:t>
            </a:r>
            <a:r>
              <a:rPr dirty="0" sz="2000" spc="-35" b="1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856"/>
                </a:solidFill>
                <a:latin typeface="Calibri"/>
                <a:cs typeface="Calibri"/>
              </a:rPr>
              <a:t>Clinical</a:t>
            </a:r>
            <a:r>
              <a:rPr dirty="0" sz="2000" spc="-25" b="1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856"/>
                </a:solidFill>
                <a:latin typeface="Calibri"/>
                <a:cs typeface="Calibri"/>
              </a:rPr>
              <a:t>Trial,</a:t>
            </a:r>
            <a:r>
              <a:rPr dirty="0" sz="2000" spc="-25" b="1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856"/>
                </a:solidFill>
                <a:latin typeface="Calibri"/>
                <a:cs typeface="Calibri"/>
              </a:rPr>
              <a:t>April</a:t>
            </a:r>
            <a:r>
              <a:rPr dirty="0" sz="2000" spc="-25" b="1" i="1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856"/>
                </a:solidFill>
                <a:latin typeface="Calibri"/>
                <a:cs typeface="Calibri"/>
              </a:rPr>
              <a:t>7,</a:t>
            </a:r>
            <a:r>
              <a:rPr dirty="0" sz="2000" spc="-20" b="1" i="1">
                <a:solidFill>
                  <a:srgbClr val="002856"/>
                </a:solidFill>
                <a:latin typeface="Calibri"/>
                <a:cs typeface="Calibri"/>
              </a:rPr>
              <a:t> 2024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248059" y="4864807"/>
            <a:ext cx="15652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 Narrow"/>
                <a:cs typeface="Arial Narrow"/>
              </a:rPr>
              <a:t>Absorb</a:t>
            </a:r>
            <a:r>
              <a:rPr dirty="0" sz="2000" spc="-6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(BVS)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 Narrow"/>
                <a:cs typeface="Arial Narrow"/>
              </a:rPr>
              <a:t>3.5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mm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x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18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 spc="-25">
                <a:latin typeface="Arial Narrow"/>
                <a:cs typeface="Arial Narrow"/>
              </a:rPr>
              <a:t>mm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68774" y="4827171"/>
            <a:ext cx="1901825" cy="169100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60"/>
              </a:spcBef>
            </a:pPr>
            <a:r>
              <a:rPr dirty="0" sz="2000" spc="-100">
                <a:latin typeface="Arial Narrow"/>
                <a:cs typeface="Arial Narrow"/>
              </a:rPr>
              <a:t>MLA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60">
                <a:latin typeface="Arial Narrow"/>
                <a:cs typeface="Arial Narrow"/>
              </a:rPr>
              <a:t>2.11</a:t>
            </a:r>
            <a:r>
              <a:rPr dirty="0" sz="2000" spc="-40">
                <a:latin typeface="Arial Narrow"/>
                <a:cs typeface="Arial Narrow"/>
              </a:rPr>
              <a:t> </a:t>
            </a:r>
            <a:r>
              <a:rPr dirty="0" sz="2000" spc="-25">
                <a:latin typeface="Arial Narrow"/>
                <a:cs typeface="Arial Narrow"/>
              </a:rPr>
              <a:t>mm</a:t>
            </a:r>
            <a:r>
              <a:rPr dirty="0" baseline="25641" sz="1950" spc="-37">
                <a:latin typeface="Arial Narrow"/>
                <a:cs typeface="Arial Narrow"/>
              </a:rPr>
              <a:t>2</a:t>
            </a:r>
            <a:endParaRPr baseline="25641" sz="1950">
              <a:latin typeface="Arial Narrow"/>
              <a:cs typeface="Arial Narrow"/>
            </a:endParaRPr>
          </a:p>
          <a:p>
            <a:pPr marL="38100" marR="30480">
              <a:lnSpc>
                <a:spcPct val="140000"/>
              </a:lnSpc>
            </a:pPr>
            <a:r>
              <a:rPr dirty="0" sz="2000" spc="-30">
                <a:latin typeface="Arial Narrow"/>
                <a:cs typeface="Arial Narrow"/>
              </a:rPr>
              <a:t>Plaque</a:t>
            </a:r>
            <a:r>
              <a:rPr dirty="0" sz="2000" spc="-8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burden</a:t>
            </a:r>
            <a:r>
              <a:rPr dirty="0" sz="2000" spc="-95">
                <a:latin typeface="Arial Narrow"/>
                <a:cs typeface="Arial Narrow"/>
              </a:rPr>
              <a:t> </a:t>
            </a:r>
            <a:r>
              <a:rPr dirty="0" sz="2000" spc="60">
                <a:latin typeface="Arial Narrow"/>
                <a:cs typeface="Arial Narrow"/>
              </a:rPr>
              <a:t>79% </a:t>
            </a:r>
            <a:r>
              <a:rPr dirty="0" sz="2000" spc="-180">
                <a:latin typeface="Arial Narrow"/>
                <a:cs typeface="Arial Narrow"/>
              </a:rPr>
              <a:t>TCFA</a:t>
            </a:r>
            <a:r>
              <a:rPr dirty="0" sz="2000">
                <a:latin typeface="Arial Narrow"/>
                <a:cs typeface="Arial Narrow"/>
              </a:rPr>
              <a:t> by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90">
                <a:latin typeface="Arial Narrow"/>
                <a:cs typeface="Arial Narrow"/>
              </a:rPr>
              <a:t>RF-</a:t>
            </a:r>
            <a:r>
              <a:rPr dirty="0" sz="2000" spc="-20">
                <a:latin typeface="Arial Narrow"/>
                <a:cs typeface="Arial Narrow"/>
              </a:rPr>
              <a:t>IVUS</a:t>
            </a:r>
            <a:endParaRPr sz="2000">
              <a:latin typeface="Arial Narrow"/>
              <a:cs typeface="Arial Narrow"/>
            </a:endParaRPr>
          </a:p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dirty="0" sz="2000" spc="-25">
                <a:latin typeface="Arial Narrow"/>
                <a:cs typeface="Arial Narrow"/>
              </a:rPr>
              <a:t>maxLCBI</a:t>
            </a:r>
            <a:r>
              <a:rPr dirty="0" baseline="-21367" sz="1950" spc="-37">
                <a:latin typeface="Arial Narrow"/>
                <a:cs typeface="Arial Narrow"/>
              </a:rPr>
              <a:t>4mm</a:t>
            </a:r>
            <a:r>
              <a:rPr dirty="0" baseline="-21367" sz="1950" spc="82">
                <a:latin typeface="Arial Narrow"/>
                <a:cs typeface="Arial Narrow"/>
              </a:rPr>
              <a:t> </a:t>
            </a:r>
            <a:r>
              <a:rPr dirty="0" sz="2000" spc="-25">
                <a:latin typeface="Arial Narrow"/>
                <a:cs typeface="Arial Narrow"/>
              </a:rPr>
              <a:t>573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45555" y="4816022"/>
            <a:ext cx="22396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Narrow"/>
                <a:cs typeface="Arial Narrow"/>
              </a:rPr>
              <a:t>Diameter</a:t>
            </a:r>
            <a:r>
              <a:rPr dirty="0" sz="2000" spc="-5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stenosis</a:t>
            </a:r>
            <a:r>
              <a:rPr dirty="0" sz="2000" spc="-50">
                <a:latin typeface="Arial Narrow"/>
                <a:cs typeface="Arial Narrow"/>
              </a:rPr>
              <a:t> </a:t>
            </a:r>
            <a:r>
              <a:rPr dirty="0" sz="2000" spc="35">
                <a:latin typeface="Arial Narrow"/>
                <a:cs typeface="Arial Narrow"/>
              </a:rPr>
              <a:t>70%,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2000" spc="-210">
                <a:latin typeface="Arial Narrow"/>
                <a:cs typeface="Arial Narrow"/>
              </a:rPr>
              <a:t>FFR</a:t>
            </a:r>
            <a:r>
              <a:rPr dirty="0" sz="2000" spc="20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0.83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78310" y="117116"/>
            <a:ext cx="17094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Procedure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9244494" y="180837"/>
            <a:ext cx="148780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2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3200">
              <a:latin typeface="Arial Narrow"/>
              <a:cs typeface="Arial Narrow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50900" y="1079500"/>
            <a:ext cx="10391775" cy="3718560"/>
            <a:chOff x="850900" y="1079500"/>
            <a:chExt cx="10391775" cy="371856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9700" y="1092200"/>
              <a:ext cx="3482812" cy="370161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999246" y="2102154"/>
              <a:ext cx="758825" cy="736600"/>
            </a:xfrm>
            <a:custGeom>
              <a:avLst/>
              <a:gdLst/>
              <a:ahLst/>
              <a:cxnLst/>
              <a:rect l="l" t="t" r="r" b="b"/>
              <a:pathLst>
                <a:path w="758825" h="736600">
                  <a:moveTo>
                    <a:pt x="37655" y="326263"/>
                  </a:moveTo>
                  <a:lnTo>
                    <a:pt x="11493" y="314756"/>
                  </a:lnTo>
                  <a:lnTo>
                    <a:pt x="0" y="340918"/>
                  </a:lnTo>
                  <a:lnTo>
                    <a:pt x="26162" y="352412"/>
                  </a:lnTo>
                  <a:lnTo>
                    <a:pt x="37655" y="326263"/>
                  </a:lnTo>
                  <a:close/>
                </a:path>
                <a:path w="758825" h="736600">
                  <a:moveTo>
                    <a:pt x="83667" y="221627"/>
                  </a:moveTo>
                  <a:lnTo>
                    <a:pt x="57505" y="210121"/>
                  </a:lnTo>
                  <a:lnTo>
                    <a:pt x="45999" y="236283"/>
                  </a:lnTo>
                  <a:lnTo>
                    <a:pt x="72161" y="247777"/>
                  </a:lnTo>
                  <a:lnTo>
                    <a:pt x="83667" y="221627"/>
                  </a:lnTo>
                  <a:close/>
                </a:path>
                <a:path w="758825" h="736600">
                  <a:moveTo>
                    <a:pt x="129667" y="116992"/>
                  </a:moveTo>
                  <a:lnTo>
                    <a:pt x="103505" y="105486"/>
                  </a:lnTo>
                  <a:lnTo>
                    <a:pt x="92011" y="131648"/>
                  </a:lnTo>
                  <a:lnTo>
                    <a:pt x="118160" y="143141"/>
                  </a:lnTo>
                  <a:lnTo>
                    <a:pt x="129667" y="116992"/>
                  </a:lnTo>
                  <a:close/>
                </a:path>
                <a:path w="758825" h="736600">
                  <a:moveTo>
                    <a:pt x="170230" y="95732"/>
                  </a:moveTo>
                  <a:lnTo>
                    <a:pt x="167817" y="47091"/>
                  </a:lnTo>
                  <a:lnTo>
                    <a:pt x="165493" y="0"/>
                  </a:lnTo>
                  <a:lnTo>
                    <a:pt x="91744" y="61226"/>
                  </a:lnTo>
                  <a:lnTo>
                    <a:pt x="144792" y="47091"/>
                  </a:lnTo>
                  <a:lnTo>
                    <a:pt x="170230" y="95732"/>
                  </a:lnTo>
                  <a:close/>
                </a:path>
                <a:path w="758825" h="736600">
                  <a:moveTo>
                    <a:pt x="532892" y="716610"/>
                  </a:moveTo>
                  <a:lnTo>
                    <a:pt x="512902" y="696188"/>
                  </a:lnTo>
                  <a:lnTo>
                    <a:pt x="492480" y="716178"/>
                  </a:lnTo>
                  <a:lnTo>
                    <a:pt x="512470" y="736600"/>
                  </a:lnTo>
                  <a:lnTo>
                    <a:pt x="532892" y="716610"/>
                  </a:lnTo>
                  <a:close/>
                </a:path>
                <a:path w="758825" h="736600">
                  <a:moveTo>
                    <a:pt x="614578" y="636663"/>
                  </a:moveTo>
                  <a:lnTo>
                    <a:pt x="594601" y="616242"/>
                  </a:lnTo>
                  <a:lnTo>
                    <a:pt x="574167" y="636231"/>
                  </a:lnTo>
                  <a:lnTo>
                    <a:pt x="594156" y="656653"/>
                  </a:lnTo>
                  <a:lnTo>
                    <a:pt x="614578" y="636663"/>
                  </a:lnTo>
                  <a:close/>
                </a:path>
                <a:path w="758825" h="736600">
                  <a:moveTo>
                    <a:pt x="696277" y="556729"/>
                  </a:moveTo>
                  <a:lnTo>
                    <a:pt x="676287" y="536295"/>
                  </a:lnTo>
                  <a:lnTo>
                    <a:pt x="655866" y="556285"/>
                  </a:lnTo>
                  <a:lnTo>
                    <a:pt x="675855" y="576707"/>
                  </a:lnTo>
                  <a:lnTo>
                    <a:pt x="696277" y="556729"/>
                  </a:lnTo>
                  <a:close/>
                </a:path>
                <a:path w="758825" h="736600">
                  <a:moveTo>
                    <a:pt x="758748" y="475602"/>
                  </a:moveTo>
                  <a:lnTo>
                    <a:pt x="667499" y="504913"/>
                  </a:lnTo>
                  <a:lnTo>
                    <a:pt x="721982" y="511568"/>
                  </a:lnTo>
                  <a:lnTo>
                    <a:pt x="727456" y="566191"/>
                  </a:lnTo>
                  <a:lnTo>
                    <a:pt x="758748" y="475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900" y="1079500"/>
              <a:ext cx="3680712" cy="370905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0510" y="1081852"/>
              <a:ext cx="3409807" cy="371586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327856" y="2405571"/>
              <a:ext cx="309245" cy="650240"/>
            </a:xfrm>
            <a:custGeom>
              <a:avLst/>
              <a:gdLst/>
              <a:ahLst/>
              <a:cxnLst/>
              <a:rect l="l" t="t" r="r" b="b"/>
              <a:pathLst>
                <a:path w="309244" h="650239">
                  <a:moveTo>
                    <a:pt x="11802" y="612268"/>
                  </a:moveTo>
                  <a:lnTo>
                    <a:pt x="0" y="638291"/>
                  </a:lnTo>
                  <a:lnTo>
                    <a:pt x="26023" y="650094"/>
                  </a:lnTo>
                  <a:lnTo>
                    <a:pt x="37826" y="624070"/>
                  </a:lnTo>
                  <a:lnTo>
                    <a:pt x="11802" y="612268"/>
                  </a:lnTo>
                  <a:close/>
                </a:path>
                <a:path w="309244" h="650239">
                  <a:moveTo>
                    <a:pt x="59010" y="508172"/>
                  </a:moveTo>
                  <a:lnTo>
                    <a:pt x="47208" y="534196"/>
                  </a:lnTo>
                  <a:lnTo>
                    <a:pt x="73232" y="545998"/>
                  </a:lnTo>
                  <a:lnTo>
                    <a:pt x="85034" y="519975"/>
                  </a:lnTo>
                  <a:lnTo>
                    <a:pt x="59010" y="508172"/>
                  </a:lnTo>
                  <a:close/>
                </a:path>
                <a:path w="309244" h="650239">
                  <a:moveTo>
                    <a:pt x="106219" y="404077"/>
                  </a:moveTo>
                  <a:lnTo>
                    <a:pt x="94417" y="430101"/>
                  </a:lnTo>
                  <a:lnTo>
                    <a:pt x="120441" y="441903"/>
                  </a:lnTo>
                  <a:lnTo>
                    <a:pt x="132243" y="415879"/>
                  </a:lnTo>
                  <a:lnTo>
                    <a:pt x="106219" y="404077"/>
                  </a:lnTo>
                  <a:close/>
                </a:path>
                <a:path w="309244" h="650239">
                  <a:moveTo>
                    <a:pt x="153427" y="299981"/>
                  </a:moveTo>
                  <a:lnTo>
                    <a:pt x="141625" y="326005"/>
                  </a:lnTo>
                  <a:lnTo>
                    <a:pt x="167649" y="337808"/>
                  </a:lnTo>
                  <a:lnTo>
                    <a:pt x="179451" y="311784"/>
                  </a:lnTo>
                  <a:lnTo>
                    <a:pt x="153427" y="299981"/>
                  </a:lnTo>
                  <a:close/>
                </a:path>
                <a:path w="309244" h="650239">
                  <a:moveTo>
                    <a:pt x="200636" y="195886"/>
                  </a:moveTo>
                  <a:lnTo>
                    <a:pt x="188834" y="221910"/>
                  </a:lnTo>
                  <a:lnTo>
                    <a:pt x="214858" y="233712"/>
                  </a:lnTo>
                  <a:lnTo>
                    <a:pt x="226660" y="207688"/>
                  </a:lnTo>
                  <a:lnTo>
                    <a:pt x="200636" y="195886"/>
                  </a:lnTo>
                  <a:close/>
                </a:path>
                <a:path w="309244" h="650239">
                  <a:moveTo>
                    <a:pt x="247844" y="91791"/>
                  </a:moveTo>
                  <a:lnTo>
                    <a:pt x="236042" y="117814"/>
                  </a:lnTo>
                  <a:lnTo>
                    <a:pt x="262066" y="129617"/>
                  </a:lnTo>
                  <a:lnTo>
                    <a:pt x="273868" y="103593"/>
                  </a:lnTo>
                  <a:lnTo>
                    <a:pt x="247844" y="91791"/>
                  </a:lnTo>
                  <a:close/>
                </a:path>
                <a:path w="309244" h="650239">
                  <a:moveTo>
                    <a:pt x="306937" y="46842"/>
                  </a:moveTo>
                  <a:lnTo>
                    <a:pt x="283918" y="46842"/>
                  </a:lnTo>
                  <a:lnTo>
                    <a:pt x="308791" y="95774"/>
                  </a:lnTo>
                  <a:lnTo>
                    <a:pt x="306937" y="46842"/>
                  </a:lnTo>
                  <a:close/>
                </a:path>
                <a:path w="309244" h="650239">
                  <a:moveTo>
                    <a:pt x="305161" y="0"/>
                  </a:moveTo>
                  <a:lnTo>
                    <a:pt x="230719" y="60368"/>
                  </a:lnTo>
                  <a:lnTo>
                    <a:pt x="283918" y="46842"/>
                  </a:lnTo>
                  <a:lnTo>
                    <a:pt x="306937" y="46842"/>
                  </a:lnTo>
                  <a:lnTo>
                    <a:pt x="305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6100" y="1092200"/>
              <a:ext cx="2004144" cy="171629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0635" y="1608278"/>
              <a:ext cx="80548" cy="12765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644963" y="1424735"/>
              <a:ext cx="1215390" cy="1156335"/>
            </a:xfrm>
            <a:custGeom>
              <a:avLst/>
              <a:gdLst/>
              <a:ahLst/>
              <a:cxnLst/>
              <a:rect l="l" t="t" r="r" b="b"/>
              <a:pathLst>
                <a:path w="1215389" h="1156335">
                  <a:moveTo>
                    <a:pt x="658782" y="170625"/>
                  </a:moveTo>
                  <a:lnTo>
                    <a:pt x="663712" y="178754"/>
                  </a:lnTo>
                  <a:lnTo>
                    <a:pt x="668537" y="186951"/>
                  </a:lnTo>
                  <a:lnTo>
                    <a:pt x="673573" y="195013"/>
                  </a:lnTo>
                  <a:lnTo>
                    <a:pt x="679137" y="202738"/>
                  </a:lnTo>
                  <a:lnTo>
                    <a:pt x="683857" y="207853"/>
                  </a:lnTo>
                  <a:lnTo>
                    <a:pt x="689104" y="212533"/>
                  </a:lnTo>
                  <a:lnTo>
                    <a:pt x="694455" y="217133"/>
                  </a:lnTo>
                  <a:lnTo>
                    <a:pt x="699492" y="222006"/>
                  </a:lnTo>
                  <a:lnTo>
                    <a:pt x="706626" y="229771"/>
                  </a:lnTo>
                  <a:lnTo>
                    <a:pt x="713625" y="237653"/>
                  </a:lnTo>
                  <a:lnTo>
                    <a:pt x="720342" y="245739"/>
                  </a:lnTo>
                  <a:lnTo>
                    <a:pt x="726631" y="254118"/>
                  </a:lnTo>
                  <a:lnTo>
                    <a:pt x="740359" y="275681"/>
                  </a:lnTo>
                  <a:lnTo>
                    <a:pt x="740856" y="279838"/>
                  </a:lnTo>
                  <a:lnTo>
                    <a:pt x="741025" y="280769"/>
                  </a:lnTo>
                  <a:lnTo>
                    <a:pt x="753771" y="292654"/>
                  </a:lnTo>
                  <a:lnTo>
                    <a:pt x="756638" y="310612"/>
                  </a:lnTo>
                  <a:lnTo>
                    <a:pt x="760037" y="328971"/>
                  </a:lnTo>
                  <a:lnTo>
                    <a:pt x="765392" y="346834"/>
                  </a:lnTo>
                  <a:lnTo>
                    <a:pt x="774126" y="363302"/>
                  </a:lnTo>
                  <a:lnTo>
                    <a:pt x="780087" y="370363"/>
                  </a:lnTo>
                  <a:lnTo>
                    <a:pt x="786964" y="376714"/>
                  </a:lnTo>
                  <a:lnTo>
                    <a:pt x="794205" y="382782"/>
                  </a:lnTo>
                  <a:lnTo>
                    <a:pt x="801265" y="388992"/>
                  </a:lnTo>
                  <a:lnTo>
                    <a:pt x="803321" y="395378"/>
                  </a:lnTo>
                  <a:lnTo>
                    <a:pt x="805618" y="401740"/>
                  </a:lnTo>
                  <a:lnTo>
                    <a:pt x="807434" y="408150"/>
                  </a:lnTo>
                  <a:lnTo>
                    <a:pt x="808049" y="414682"/>
                  </a:lnTo>
                  <a:lnTo>
                    <a:pt x="806234" y="458137"/>
                  </a:lnTo>
                  <a:lnTo>
                    <a:pt x="803559" y="501565"/>
                  </a:lnTo>
                  <a:lnTo>
                    <a:pt x="799736" y="544904"/>
                  </a:lnTo>
                  <a:lnTo>
                    <a:pt x="794480" y="588091"/>
                  </a:lnTo>
                  <a:lnTo>
                    <a:pt x="793403" y="595743"/>
                  </a:lnTo>
                  <a:lnTo>
                    <a:pt x="784557" y="600454"/>
                  </a:lnTo>
                  <a:lnTo>
                    <a:pt x="780910" y="607359"/>
                  </a:lnTo>
                  <a:lnTo>
                    <a:pt x="777711" y="613414"/>
                  </a:lnTo>
                  <a:lnTo>
                    <a:pt x="778593" y="621339"/>
                  </a:lnTo>
                  <a:lnTo>
                    <a:pt x="774126" y="626626"/>
                  </a:lnTo>
                  <a:lnTo>
                    <a:pt x="766432" y="632850"/>
                  </a:lnTo>
                  <a:lnTo>
                    <a:pt x="755338" y="638769"/>
                  </a:lnTo>
                  <a:lnTo>
                    <a:pt x="743460" y="643434"/>
                  </a:lnTo>
                  <a:lnTo>
                    <a:pt x="733416" y="645894"/>
                  </a:lnTo>
                  <a:lnTo>
                    <a:pt x="713122" y="648034"/>
                  </a:lnTo>
                  <a:lnTo>
                    <a:pt x="692760" y="649580"/>
                  </a:lnTo>
                  <a:lnTo>
                    <a:pt x="672372" y="650889"/>
                  </a:lnTo>
                  <a:lnTo>
                    <a:pt x="651997" y="652317"/>
                  </a:lnTo>
                  <a:lnTo>
                    <a:pt x="644420" y="676828"/>
                  </a:lnTo>
                  <a:lnTo>
                    <a:pt x="641075" y="687570"/>
                  </a:lnTo>
                  <a:lnTo>
                    <a:pt x="634711" y="693529"/>
                  </a:lnTo>
                  <a:lnTo>
                    <a:pt x="618073" y="703696"/>
                  </a:lnTo>
                  <a:lnTo>
                    <a:pt x="589222" y="702276"/>
                  </a:lnTo>
                  <a:lnTo>
                    <a:pt x="560361" y="700978"/>
                  </a:lnTo>
                  <a:lnTo>
                    <a:pt x="531520" y="699435"/>
                  </a:lnTo>
                  <a:lnTo>
                    <a:pt x="502729" y="697274"/>
                  </a:lnTo>
                  <a:lnTo>
                    <a:pt x="495850" y="696197"/>
                  </a:lnTo>
                  <a:lnTo>
                    <a:pt x="489086" y="694493"/>
                  </a:lnTo>
                  <a:lnTo>
                    <a:pt x="482358" y="692575"/>
                  </a:lnTo>
                  <a:lnTo>
                    <a:pt x="475590" y="690852"/>
                  </a:lnTo>
                  <a:lnTo>
                    <a:pt x="414526" y="678007"/>
                  </a:lnTo>
                  <a:lnTo>
                    <a:pt x="417252" y="672960"/>
                  </a:lnTo>
                  <a:lnTo>
                    <a:pt x="420663" y="667760"/>
                  </a:lnTo>
                  <a:lnTo>
                    <a:pt x="422703" y="662866"/>
                  </a:lnTo>
                  <a:lnTo>
                    <a:pt x="421311" y="658739"/>
                  </a:lnTo>
                  <a:lnTo>
                    <a:pt x="414109" y="654965"/>
                  </a:lnTo>
                  <a:lnTo>
                    <a:pt x="405394" y="653928"/>
                  </a:lnTo>
                  <a:lnTo>
                    <a:pt x="396156" y="653691"/>
                  </a:lnTo>
                  <a:lnTo>
                    <a:pt x="387387" y="652317"/>
                  </a:lnTo>
                  <a:lnTo>
                    <a:pt x="375299" y="648034"/>
                  </a:lnTo>
                  <a:lnTo>
                    <a:pt x="363449" y="643158"/>
                  </a:lnTo>
                  <a:lnTo>
                    <a:pt x="351694" y="638043"/>
                  </a:lnTo>
                  <a:lnTo>
                    <a:pt x="339892" y="633048"/>
                  </a:lnTo>
                  <a:lnTo>
                    <a:pt x="334994" y="628005"/>
                  </a:lnTo>
                  <a:lnTo>
                    <a:pt x="330222" y="622811"/>
                  </a:lnTo>
                  <a:lnTo>
                    <a:pt x="325197" y="617919"/>
                  </a:lnTo>
                  <a:lnTo>
                    <a:pt x="319538" y="613781"/>
                  </a:lnTo>
                  <a:lnTo>
                    <a:pt x="311377" y="609983"/>
                  </a:lnTo>
                  <a:lnTo>
                    <a:pt x="302695" y="607167"/>
                  </a:lnTo>
                  <a:lnTo>
                    <a:pt x="293954" y="604446"/>
                  </a:lnTo>
                  <a:lnTo>
                    <a:pt x="285614" y="600936"/>
                  </a:lnTo>
                  <a:lnTo>
                    <a:pt x="278497" y="596607"/>
                  </a:lnTo>
                  <a:lnTo>
                    <a:pt x="271788" y="591686"/>
                  </a:lnTo>
                  <a:lnTo>
                    <a:pt x="265207" y="586573"/>
                  </a:lnTo>
                  <a:lnTo>
                    <a:pt x="258474" y="581669"/>
                  </a:lnTo>
                  <a:lnTo>
                    <a:pt x="251838" y="577182"/>
                  </a:lnTo>
                  <a:lnTo>
                    <a:pt x="244310" y="573847"/>
                  </a:lnTo>
                  <a:lnTo>
                    <a:pt x="238119" y="568824"/>
                  </a:lnTo>
                  <a:lnTo>
                    <a:pt x="220224" y="553142"/>
                  </a:lnTo>
                  <a:lnTo>
                    <a:pt x="208431" y="539955"/>
                  </a:lnTo>
                  <a:lnTo>
                    <a:pt x="197913" y="525146"/>
                  </a:lnTo>
                  <a:lnTo>
                    <a:pt x="183840" y="504598"/>
                  </a:lnTo>
                  <a:lnTo>
                    <a:pt x="184673" y="474814"/>
                  </a:lnTo>
                  <a:lnTo>
                    <a:pt x="183800" y="444441"/>
                  </a:lnTo>
                  <a:lnTo>
                    <a:pt x="186340" y="415246"/>
                  </a:lnTo>
                  <a:lnTo>
                    <a:pt x="197410" y="388992"/>
                  </a:lnTo>
                  <a:lnTo>
                    <a:pt x="213203" y="366626"/>
                  </a:lnTo>
                  <a:lnTo>
                    <a:pt x="217615" y="360448"/>
                  </a:lnTo>
                  <a:lnTo>
                    <a:pt x="214563" y="364754"/>
                  </a:lnTo>
                  <a:lnTo>
                    <a:pt x="207968" y="373845"/>
                  </a:lnTo>
                  <a:lnTo>
                    <a:pt x="201750" y="382020"/>
                  </a:lnTo>
                  <a:lnTo>
                    <a:pt x="199827" y="383577"/>
                  </a:lnTo>
                  <a:lnTo>
                    <a:pt x="206121" y="372816"/>
                  </a:lnTo>
                  <a:lnTo>
                    <a:pt x="224550" y="344034"/>
                  </a:lnTo>
                  <a:lnTo>
                    <a:pt x="233887" y="328985"/>
                  </a:lnTo>
                  <a:lnTo>
                    <a:pt x="243225" y="313877"/>
                  </a:lnTo>
                  <a:lnTo>
                    <a:pt x="253403" y="299397"/>
                  </a:lnTo>
                  <a:lnTo>
                    <a:pt x="265259" y="286231"/>
                  </a:lnTo>
                  <a:lnTo>
                    <a:pt x="269783" y="281950"/>
                  </a:lnTo>
                  <a:lnTo>
                    <a:pt x="275111" y="278314"/>
                  </a:lnTo>
                  <a:lnTo>
                    <a:pt x="278829" y="273386"/>
                  </a:lnTo>
                  <a:lnTo>
                    <a:pt x="284022" y="265404"/>
                  </a:lnTo>
                  <a:lnTo>
                    <a:pt x="288624" y="257043"/>
                  </a:lnTo>
                  <a:lnTo>
                    <a:pt x="293417" y="248825"/>
                  </a:lnTo>
                  <a:lnTo>
                    <a:pt x="299184" y="241273"/>
                  </a:lnTo>
                  <a:lnTo>
                    <a:pt x="312320" y="231359"/>
                  </a:lnTo>
                  <a:lnTo>
                    <a:pt x="334963" y="216398"/>
                  </a:lnTo>
                  <a:lnTo>
                    <a:pt x="356678" y="202634"/>
                  </a:lnTo>
                  <a:lnTo>
                    <a:pt x="367033" y="196316"/>
                  </a:lnTo>
                  <a:lnTo>
                    <a:pt x="375172" y="193707"/>
                  </a:lnTo>
                  <a:lnTo>
                    <a:pt x="383691" y="192213"/>
                  </a:lnTo>
                  <a:lnTo>
                    <a:pt x="392362" y="191164"/>
                  </a:lnTo>
                  <a:lnTo>
                    <a:pt x="400956" y="189892"/>
                  </a:lnTo>
                  <a:lnTo>
                    <a:pt x="495945" y="196316"/>
                  </a:lnTo>
                  <a:lnTo>
                    <a:pt x="511217" y="198171"/>
                  </a:lnTo>
                  <a:lnTo>
                    <a:pt x="526458" y="200539"/>
                  </a:lnTo>
                  <a:lnTo>
                    <a:pt x="541709" y="202401"/>
                  </a:lnTo>
                  <a:lnTo>
                    <a:pt x="557009" y="202738"/>
                  </a:lnTo>
                  <a:lnTo>
                    <a:pt x="574146" y="200849"/>
                  </a:lnTo>
                  <a:lnTo>
                    <a:pt x="591089" y="197491"/>
                  </a:lnTo>
                  <a:lnTo>
                    <a:pt x="607954" y="193545"/>
                  </a:lnTo>
                  <a:lnTo>
                    <a:pt x="624858" y="189892"/>
                  </a:lnTo>
                  <a:lnTo>
                    <a:pt x="658782" y="170625"/>
                  </a:lnTo>
                  <a:close/>
                </a:path>
                <a:path w="1215389" h="1156335">
                  <a:moveTo>
                    <a:pt x="0" y="578030"/>
                  </a:moveTo>
                  <a:lnTo>
                    <a:pt x="2014" y="530622"/>
                  </a:lnTo>
                  <a:lnTo>
                    <a:pt x="7952" y="484270"/>
                  </a:lnTo>
                  <a:lnTo>
                    <a:pt x="17657" y="439122"/>
                  </a:lnTo>
                  <a:lnTo>
                    <a:pt x="30974" y="395327"/>
                  </a:lnTo>
                  <a:lnTo>
                    <a:pt x="47745" y="353034"/>
                  </a:lnTo>
                  <a:lnTo>
                    <a:pt x="67816" y="312391"/>
                  </a:lnTo>
                  <a:lnTo>
                    <a:pt x="91028" y="273548"/>
                  </a:lnTo>
                  <a:lnTo>
                    <a:pt x="117226" y="236653"/>
                  </a:lnTo>
                  <a:lnTo>
                    <a:pt x="146253" y="201854"/>
                  </a:lnTo>
                  <a:lnTo>
                    <a:pt x="177953" y="169301"/>
                  </a:lnTo>
                  <a:lnTo>
                    <a:pt x="212170" y="139142"/>
                  </a:lnTo>
                  <a:lnTo>
                    <a:pt x="248747" y="111526"/>
                  </a:lnTo>
                  <a:lnTo>
                    <a:pt x="287528" y="86602"/>
                  </a:lnTo>
                  <a:lnTo>
                    <a:pt x="328357" y="64518"/>
                  </a:lnTo>
                  <a:lnTo>
                    <a:pt x="371077" y="45424"/>
                  </a:lnTo>
                  <a:lnTo>
                    <a:pt x="415532" y="29468"/>
                  </a:lnTo>
                  <a:lnTo>
                    <a:pt x="461565" y="16799"/>
                  </a:lnTo>
                  <a:lnTo>
                    <a:pt x="509020" y="7565"/>
                  </a:lnTo>
                  <a:lnTo>
                    <a:pt x="557741" y="1916"/>
                  </a:lnTo>
                  <a:lnTo>
                    <a:pt x="607571" y="0"/>
                  </a:lnTo>
                  <a:lnTo>
                    <a:pt x="657402" y="1916"/>
                  </a:lnTo>
                  <a:lnTo>
                    <a:pt x="706123" y="7565"/>
                  </a:lnTo>
                  <a:lnTo>
                    <a:pt x="753578" y="16799"/>
                  </a:lnTo>
                  <a:lnTo>
                    <a:pt x="799611" y="29468"/>
                  </a:lnTo>
                  <a:lnTo>
                    <a:pt x="844066" y="45424"/>
                  </a:lnTo>
                  <a:lnTo>
                    <a:pt x="886786" y="64518"/>
                  </a:lnTo>
                  <a:lnTo>
                    <a:pt x="927614" y="86602"/>
                  </a:lnTo>
                  <a:lnTo>
                    <a:pt x="966396" y="111526"/>
                  </a:lnTo>
                  <a:lnTo>
                    <a:pt x="1002973" y="139142"/>
                  </a:lnTo>
                  <a:lnTo>
                    <a:pt x="1037190" y="169301"/>
                  </a:lnTo>
                  <a:lnTo>
                    <a:pt x="1068890" y="201854"/>
                  </a:lnTo>
                  <a:lnTo>
                    <a:pt x="1097917" y="236653"/>
                  </a:lnTo>
                  <a:lnTo>
                    <a:pt x="1124115" y="273548"/>
                  </a:lnTo>
                  <a:lnTo>
                    <a:pt x="1147327" y="312391"/>
                  </a:lnTo>
                  <a:lnTo>
                    <a:pt x="1167397" y="353034"/>
                  </a:lnTo>
                  <a:lnTo>
                    <a:pt x="1184169" y="395327"/>
                  </a:lnTo>
                  <a:lnTo>
                    <a:pt x="1197486" y="439122"/>
                  </a:lnTo>
                  <a:lnTo>
                    <a:pt x="1207191" y="484270"/>
                  </a:lnTo>
                  <a:lnTo>
                    <a:pt x="1213129" y="530622"/>
                  </a:lnTo>
                  <a:lnTo>
                    <a:pt x="1215144" y="578030"/>
                  </a:lnTo>
                  <a:lnTo>
                    <a:pt x="1213129" y="625437"/>
                  </a:lnTo>
                  <a:lnTo>
                    <a:pt x="1207191" y="671789"/>
                  </a:lnTo>
                  <a:lnTo>
                    <a:pt x="1197486" y="716937"/>
                  </a:lnTo>
                  <a:lnTo>
                    <a:pt x="1184169" y="760732"/>
                  </a:lnTo>
                  <a:lnTo>
                    <a:pt x="1167398" y="803025"/>
                  </a:lnTo>
                  <a:lnTo>
                    <a:pt x="1147328" y="843668"/>
                  </a:lnTo>
                  <a:lnTo>
                    <a:pt x="1124115" y="882511"/>
                  </a:lnTo>
                  <a:lnTo>
                    <a:pt x="1097917" y="919407"/>
                  </a:lnTo>
                  <a:lnTo>
                    <a:pt x="1068890" y="954205"/>
                  </a:lnTo>
                  <a:lnTo>
                    <a:pt x="1037190" y="986758"/>
                  </a:lnTo>
                  <a:lnTo>
                    <a:pt x="1002973" y="1016917"/>
                  </a:lnTo>
                  <a:lnTo>
                    <a:pt x="966396" y="1044533"/>
                  </a:lnTo>
                  <a:lnTo>
                    <a:pt x="927615" y="1069457"/>
                  </a:lnTo>
                  <a:lnTo>
                    <a:pt x="886786" y="1091541"/>
                  </a:lnTo>
                  <a:lnTo>
                    <a:pt x="844066" y="1110635"/>
                  </a:lnTo>
                  <a:lnTo>
                    <a:pt x="799611" y="1126591"/>
                  </a:lnTo>
                  <a:lnTo>
                    <a:pt x="753578" y="1139260"/>
                  </a:lnTo>
                  <a:lnTo>
                    <a:pt x="706123" y="1148494"/>
                  </a:lnTo>
                  <a:lnTo>
                    <a:pt x="657402" y="1154143"/>
                  </a:lnTo>
                  <a:lnTo>
                    <a:pt x="607572" y="1156060"/>
                  </a:lnTo>
                  <a:lnTo>
                    <a:pt x="557741" y="1154143"/>
                  </a:lnTo>
                  <a:lnTo>
                    <a:pt x="509020" y="1148494"/>
                  </a:lnTo>
                  <a:lnTo>
                    <a:pt x="461565" y="1139260"/>
                  </a:lnTo>
                  <a:lnTo>
                    <a:pt x="415532" y="1126591"/>
                  </a:lnTo>
                  <a:lnTo>
                    <a:pt x="371077" y="1110635"/>
                  </a:lnTo>
                  <a:lnTo>
                    <a:pt x="328357" y="1091541"/>
                  </a:lnTo>
                  <a:lnTo>
                    <a:pt x="287529" y="1069457"/>
                  </a:lnTo>
                  <a:lnTo>
                    <a:pt x="248748" y="1044533"/>
                  </a:lnTo>
                  <a:lnTo>
                    <a:pt x="212170" y="1016917"/>
                  </a:lnTo>
                  <a:lnTo>
                    <a:pt x="177954" y="986758"/>
                  </a:lnTo>
                  <a:lnTo>
                    <a:pt x="146253" y="954205"/>
                  </a:lnTo>
                  <a:lnTo>
                    <a:pt x="117226" y="919407"/>
                  </a:lnTo>
                  <a:lnTo>
                    <a:pt x="91028" y="882511"/>
                  </a:lnTo>
                  <a:lnTo>
                    <a:pt x="67816" y="843668"/>
                  </a:lnTo>
                  <a:lnTo>
                    <a:pt x="47746" y="803025"/>
                  </a:lnTo>
                  <a:lnTo>
                    <a:pt x="30974" y="760732"/>
                  </a:lnTo>
                  <a:lnTo>
                    <a:pt x="17658" y="716937"/>
                  </a:lnTo>
                  <a:lnTo>
                    <a:pt x="7952" y="671789"/>
                  </a:lnTo>
                  <a:lnTo>
                    <a:pt x="2014" y="625437"/>
                  </a:lnTo>
                  <a:lnTo>
                    <a:pt x="0" y="57803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7900" y="1130300"/>
              <a:ext cx="1701500" cy="1643808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876300" y="855515"/>
            <a:ext cx="10367010" cy="71755"/>
            <a:chOff x="876300" y="855515"/>
            <a:chExt cx="10367010" cy="71755"/>
          </a:xfrm>
        </p:grpSpPr>
        <p:sp>
          <p:nvSpPr>
            <p:cNvPr id="18" name="object 18" descr=""/>
            <p:cNvSpPr/>
            <p:nvPr/>
          </p:nvSpPr>
          <p:spPr>
            <a:xfrm>
              <a:off x="876300" y="8698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79930" y="9206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47338" y="1707663"/>
            <a:ext cx="10283190" cy="1797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100"/>
              </a:spcBef>
              <a:buFont typeface="Arial Narrow"/>
              <a:buChar char="•"/>
              <a:tabLst>
                <a:tab pos="284480" algn="l"/>
              </a:tabLst>
            </a:pPr>
            <a:r>
              <a:rPr dirty="0" sz="3200" spc="50" b="1">
                <a:latin typeface="Arial Narrow"/>
                <a:cs typeface="Arial Narrow"/>
              </a:rPr>
              <a:t>Target</a:t>
            </a:r>
            <a:r>
              <a:rPr dirty="0" sz="3200" spc="120" b="1">
                <a:latin typeface="Arial Narrow"/>
                <a:cs typeface="Arial Narrow"/>
              </a:rPr>
              <a:t> </a:t>
            </a:r>
            <a:r>
              <a:rPr dirty="0" sz="3200" b="1">
                <a:latin typeface="Arial Narrow"/>
                <a:cs typeface="Arial Narrow"/>
              </a:rPr>
              <a:t>Vessel</a:t>
            </a:r>
            <a:r>
              <a:rPr dirty="0" sz="3200" spc="125" b="1">
                <a:latin typeface="Arial Narrow"/>
                <a:cs typeface="Arial Narrow"/>
              </a:rPr>
              <a:t> </a:t>
            </a:r>
            <a:r>
              <a:rPr dirty="0" sz="3200" b="1">
                <a:latin typeface="Arial Narrow"/>
                <a:cs typeface="Arial Narrow"/>
              </a:rPr>
              <a:t>Failure</a:t>
            </a:r>
            <a:r>
              <a:rPr dirty="0" sz="3200" spc="125" b="1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(a</a:t>
            </a:r>
            <a:r>
              <a:rPr dirty="0" sz="2800" spc="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composite</a:t>
            </a:r>
            <a:r>
              <a:rPr dirty="0" sz="2800" spc="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of</a:t>
            </a:r>
            <a:r>
              <a:rPr dirty="0" sz="2800" spc="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death</a:t>
            </a:r>
            <a:r>
              <a:rPr dirty="0" sz="2800" spc="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from</a:t>
            </a:r>
            <a:r>
              <a:rPr dirty="0" sz="2800" spc="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cardiac</a:t>
            </a:r>
            <a:r>
              <a:rPr dirty="0" sz="2800" spc="30">
                <a:latin typeface="Arial Narrow"/>
                <a:cs typeface="Arial Narrow"/>
              </a:rPr>
              <a:t> </a:t>
            </a:r>
            <a:r>
              <a:rPr dirty="0" sz="2800" spc="-75">
                <a:latin typeface="Arial Narrow"/>
                <a:cs typeface="Arial Narrow"/>
              </a:rPr>
              <a:t>causes,</a:t>
            </a:r>
            <a:r>
              <a:rPr dirty="0" sz="2800" spc="3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target</a:t>
            </a:r>
            <a:endParaRPr sz="2800">
              <a:latin typeface="Arial Narrow"/>
              <a:cs typeface="Arial Narrow"/>
            </a:endParaRPr>
          </a:p>
          <a:p>
            <a:pPr marL="285750" marR="275590">
              <a:lnSpc>
                <a:spcPct val="100000"/>
              </a:lnSpc>
              <a:spcBef>
                <a:spcPts val="25"/>
              </a:spcBef>
            </a:pPr>
            <a:r>
              <a:rPr dirty="0" sz="2800" spc="-30">
                <a:latin typeface="Arial Narrow"/>
                <a:cs typeface="Arial Narrow"/>
              </a:rPr>
              <a:t>-</a:t>
            </a:r>
            <a:r>
              <a:rPr dirty="0" sz="2800" spc="-10">
                <a:latin typeface="Arial Narrow"/>
                <a:cs typeface="Arial Narrow"/>
              </a:rPr>
              <a:t>vessel</a:t>
            </a:r>
            <a:r>
              <a:rPr dirty="0" sz="2800" spc="8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myocardial</a:t>
            </a:r>
            <a:r>
              <a:rPr dirty="0" sz="2800" spc="8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infarction,</a:t>
            </a:r>
            <a:r>
              <a:rPr dirty="0" sz="2800" spc="8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ischemia-driven</a:t>
            </a:r>
            <a:r>
              <a:rPr dirty="0" sz="2800" spc="8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target-</a:t>
            </a:r>
            <a:r>
              <a:rPr dirty="0" sz="2800" spc="-10">
                <a:latin typeface="Arial Narrow"/>
                <a:cs typeface="Arial Narrow"/>
              </a:rPr>
              <a:t>vessel revascularization, </a:t>
            </a:r>
            <a:r>
              <a:rPr dirty="0" sz="2800">
                <a:latin typeface="Arial Narrow"/>
                <a:cs typeface="Arial Narrow"/>
              </a:rPr>
              <a:t>or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hospitalization</a:t>
            </a:r>
            <a:r>
              <a:rPr dirty="0" sz="2800" spc="-10">
                <a:latin typeface="Arial Narrow"/>
                <a:cs typeface="Arial Narrow"/>
              </a:rPr>
              <a:t> </a:t>
            </a:r>
            <a:r>
              <a:rPr dirty="0" sz="2800" spc="70">
                <a:latin typeface="Arial Narrow"/>
                <a:cs typeface="Arial Narrow"/>
              </a:rPr>
              <a:t>for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unstable</a:t>
            </a:r>
            <a:r>
              <a:rPr dirty="0" sz="2800" spc="-1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or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progressive </a:t>
            </a:r>
            <a:r>
              <a:rPr dirty="0" sz="2800" spc="-20">
                <a:latin typeface="Arial Narrow"/>
                <a:cs typeface="Arial Narrow"/>
              </a:rPr>
              <a:t>angina)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 spc="65">
                <a:latin typeface="Arial Narrow"/>
                <a:cs typeface="Arial Narrow"/>
              </a:rPr>
              <a:t>at</a:t>
            </a:r>
            <a:r>
              <a:rPr dirty="0" sz="2800" spc="-1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2 </a:t>
            </a:r>
            <a:r>
              <a:rPr dirty="0" sz="2800" spc="-20">
                <a:latin typeface="Arial Narrow"/>
                <a:cs typeface="Arial Narrow"/>
              </a:rPr>
              <a:t>years</a:t>
            </a:r>
            <a:r>
              <a:rPr dirty="0" sz="2800" spc="-55">
                <a:latin typeface="Arial Narrow"/>
                <a:cs typeface="Arial Narrow"/>
              </a:rPr>
              <a:t> </a:t>
            </a:r>
            <a:r>
              <a:rPr dirty="0" sz="2800" spc="60">
                <a:latin typeface="Arial Narrow"/>
                <a:cs typeface="Arial Narrow"/>
              </a:rPr>
              <a:t>after</a:t>
            </a:r>
            <a:r>
              <a:rPr dirty="0" sz="2800" spc="-5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randomization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02710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 </a:t>
            </a:r>
            <a:r>
              <a:rPr dirty="0" spc="-35"/>
              <a:t>Endpoint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9222725" y="271403"/>
            <a:ext cx="148780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2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3200">
              <a:latin typeface="Arial Narrow"/>
              <a:cs typeface="Arial Narrow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952610" y="1020641"/>
            <a:ext cx="10367010" cy="71755"/>
            <a:chOff x="952610" y="1020641"/>
            <a:chExt cx="10367010" cy="71755"/>
          </a:xfrm>
        </p:grpSpPr>
        <p:sp>
          <p:nvSpPr>
            <p:cNvPr id="7" name="object 7" descr=""/>
            <p:cNvSpPr/>
            <p:nvPr/>
          </p:nvSpPr>
          <p:spPr>
            <a:xfrm>
              <a:off x="952610" y="1034928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56240" y="1085730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1986" y="207682"/>
            <a:ext cx="327850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Secondary</a:t>
            </a:r>
            <a:r>
              <a:rPr dirty="0" spc="-120"/>
              <a:t> </a:t>
            </a:r>
            <a:r>
              <a:rPr dirty="0" spc="-30"/>
              <a:t>Endpoint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222725" y="271403"/>
            <a:ext cx="148780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2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3200">
              <a:latin typeface="Arial Narrow"/>
              <a:cs typeface="Arial Narrow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52610" y="1020641"/>
            <a:ext cx="10367010" cy="71755"/>
            <a:chOff x="952610" y="1020641"/>
            <a:chExt cx="10367010" cy="71755"/>
          </a:xfrm>
        </p:grpSpPr>
        <p:sp>
          <p:nvSpPr>
            <p:cNvPr id="6" name="object 6" descr=""/>
            <p:cNvSpPr/>
            <p:nvPr/>
          </p:nvSpPr>
          <p:spPr>
            <a:xfrm>
              <a:off x="952610" y="1034928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56240" y="1085730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315673" y="1652603"/>
            <a:ext cx="9885045" cy="284226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385"/>
              </a:spcBef>
              <a:buChar char="•"/>
              <a:tabLst>
                <a:tab pos="285115" algn="l"/>
              </a:tabLst>
            </a:pPr>
            <a:r>
              <a:rPr dirty="0" sz="2400">
                <a:latin typeface="Arial Narrow"/>
                <a:cs typeface="Arial Narrow"/>
              </a:rPr>
              <a:t>Individual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components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primary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composite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outcome</a:t>
            </a:r>
            <a:endParaRPr sz="2400">
              <a:latin typeface="Arial Narrow"/>
              <a:cs typeface="Arial Narrow"/>
            </a:endParaRPr>
          </a:p>
          <a:p>
            <a:pPr marL="285750" marR="5080" indent="-273050">
              <a:lnSpc>
                <a:spcPct val="110000"/>
              </a:lnSpc>
              <a:buChar char="•"/>
              <a:tabLst>
                <a:tab pos="285750" algn="l"/>
              </a:tabLst>
            </a:pPr>
            <a:r>
              <a:rPr dirty="0" sz="2400">
                <a:latin typeface="Arial Narrow"/>
                <a:cs typeface="Arial Narrow"/>
              </a:rPr>
              <a:t>Patient-oriented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composite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4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all-</a:t>
            </a:r>
            <a:r>
              <a:rPr dirty="0" sz="2400">
                <a:latin typeface="Arial Narrow"/>
                <a:cs typeface="Arial Narrow"/>
              </a:rPr>
              <a:t>cause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death,</a:t>
            </a:r>
            <a:r>
              <a:rPr dirty="0" sz="2400" spc="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all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myocardial</a:t>
            </a:r>
            <a:r>
              <a:rPr dirty="0" sz="2400" spc="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infarctions,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or</a:t>
            </a:r>
            <a:r>
              <a:rPr dirty="0" sz="2400" spc="40">
                <a:latin typeface="Arial Narrow"/>
                <a:cs typeface="Arial Narrow"/>
              </a:rPr>
              <a:t> </a:t>
            </a:r>
            <a:r>
              <a:rPr dirty="0" sz="2400" spc="-35">
                <a:latin typeface="Arial Narrow"/>
                <a:cs typeface="Arial Narrow"/>
              </a:rPr>
              <a:t>any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repeat revascularization</a:t>
            </a:r>
            <a:endParaRPr sz="2400">
              <a:latin typeface="Arial Narrow"/>
              <a:cs typeface="Arial Narrow"/>
            </a:endParaRPr>
          </a:p>
          <a:p>
            <a:pPr marL="285115" indent="-272415">
              <a:lnSpc>
                <a:spcPct val="100000"/>
              </a:lnSpc>
              <a:spcBef>
                <a:spcPts val="290"/>
              </a:spcBef>
              <a:buChar char="•"/>
              <a:tabLst>
                <a:tab pos="285115" algn="l"/>
              </a:tabLst>
            </a:pPr>
            <a:r>
              <a:rPr dirty="0" sz="2400" spc="-10">
                <a:latin typeface="Arial Narrow"/>
                <a:cs typeface="Arial Narrow"/>
              </a:rPr>
              <a:t>Procedural</a:t>
            </a:r>
            <a:r>
              <a:rPr dirty="0" sz="2400" spc="-5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safety</a:t>
            </a:r>
            <a:r>
              <a:rPr dirty="0" sz="2400" spc="-4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outcomes</a:t>
            </a:r>
            <a:endParaRPr sz="2400">
              <a:latin typeface="Arial Narrow"/>
              <a:cs typeface="Arial Narrow"/>
            </a:endParaRPr>
          </a:p>
          <a:p>
            <a:pPr marL="285115" indent="-272415">
              <a:lnSpc>
                <a:spcPct val="100000"/>
              </a:lnSpc>
              <a:spcBef>
                <a:spcPts val="290"/>
              </a:spcBef>
              <a:buChar char="•"/>
              <a:tabLst>
                <a:tab pos="285115" algn="l"/>
              </a:tabLst>
            </a:pPr>
            <a:r>
              <a:rPr dirty="0" sz="2400" spc="-10">
                <a:latin typeface="Arial Narrow"/>
                <a:cs typeface="Arial Narrow"/>
              </a:rPr>
              <a:t>Stroke</a:t>
            </a:r>
            <a:endParaRPr sz="2400">
              <a:latin typeface="Arial Narrow"/>
              <a:cs typeface="Arial Narrow"/>
            </a:endParaRPr>
          </a:p>
          <a:p>
            <a:pPr marL="285115" indent="-272415">
              <a:lnSpc>
                <a:spcPct val="100000"/>
              </a:lnSpc>
              <a:spcBef>
                <a:spcPts val="285"/>
              </a:spcBef>
              <a:buChar char="•"/>
              <a:tabLst>
                <a:tab pos="285115" algn="l"/>
              </a:tabLst>
            </a:pPr>
            <a:r>
              <a:rPr dirty="0" sz="2400" spc="-10">
                <a:latin typeface="Arial Narrow"/>
                <a:cs typeface="Arial Narrow"/>
              </a:rPr>
              <a:t>Bleeding</a:t>
            </a:r>
            <a:r>
              <a:rPr dirty="0" sz="2400" spc="-7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events</a:t>
            </a:r>
            <a:endParaRPr sz="2400">
              <a:latin typeface="Arial Narrow"/>
              <a:cs typeface="Arial Narrow"/>
            </a:endParaRPr>
          </a:p>
          <a:p>
            <a:pPr marL="285115" indent="-272415">
              <a:lnSpc>
                <a:spcPct val="100000"/>
              </a:lnSpc>
              <a:spcBef>
                <a:spcPts val="290"/>
              </a:spcBef>
              <a:buChar char="•"/>
              <a:tabLst>
                <a:tab pos="285115" algn="l"/>
              </a:tabLst>
            </a:pPr>
            <a:r>
              <a:rPr dirty="0" sz="2400" spc="-20">
                <a:latin typeface="Arial Narrow"/>
                <a:cs typeface="Arial Narrow"/>
              </a:rPr>
              <a:t>Number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anti-anginal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medications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-60">
                <a:latin typeface="Arial Narrow"/>
                <a:cs typeface="Arial Narrow"/>
              </a:rPr>
              <a:t>used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at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-35">
                <a:latin typeface="Arial Narrow"/>
                <a:cs typeface="Arial Narrow"/>
              </a:rPr>
              <a:t>each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time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point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5135" y="1223177"/>
            <a:ext cx="10075545" cy="5787390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2400" b="1">
                <a:solidFill>
                  <a:srgbClr val="4472C4"/>
                </a:solidFill>
                <a:latin typeface="Arial Narrow"/>
                <a:cs typeface="Arial Narrow"/>
              </a:rPr>
              <a:t>Power</a:t>
            </a:r>
            <a:r>
              <a:rPr dirty="0" sz="2400" spc="17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4472C4"/>
                </a:solidFill>
                <a:latin typeface="Arial Narrow"/>
                <a:cs typeface="Arial Narrow"/>
              </a:rPr>
              <a:t>Calculation</a:t>
            </a:r>
            <a:r>
              <a:rPr dirty="0" sz="2400" spc="180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4472C4"/>
                </a:solidFill>
                <a:latin typeface="Arial Narrow"/>
                <a:cs typeface="Arial Narrow"/>
              </a:rPr>
              <a:t>(N</a:t>
            </a:r>
            <a:r>
              <a:rPr dirty="0" sz="2400" spc="180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4472C4"/>
                </a:solidFill>
                <a:latin typeface="Arial Narrow"/>
                <a:cs typeface="Arial Narrow"/>
              </a:rPr>
              <a:t>=</a:t>
            </a:r>
            <a:r>
              <a:rPr dirty="0" sz="2400" spc="17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2400" spc="90" b="1">
                <a:solidFill>
                  <a:srgbClr val="4472C4"/>
                </a:solidFill>
                <a:latin typeface="Arial Narrow"/>
                <a:cs typeface="Arial Narrow"/>
              </a:rPr>
              <a:t>1,600)</a:t>
            </a:r>
            <a:endParaRPr sz="2400">
              <a:latin typeface="Arial Narrow"/>
              <a:cs typeface="Arial Narrow"/>
            </a:endParaRPr>
          </a:p>
          <a:p>
            <a:pPr marL="374650" marR="5080" indent="-273050">
              <a:lnSpc>
                <a:spcPts val="3479"/>
              </a:lnSpc>
              <a:spcBef>
                <a:spcPts val="195"/>
              </a:spcBef>
              <a:buChar char="•"/>
              <a:tabLst>
                <a:tab pos="374650" algn="l"/>
              </a:tabLst>
            </a:pPr>
            <a:r>
              <a:rPr dirty="0" sz="2200" spc="-30">
                <a:latin typeface="Arial Narrow"/>
                <a:cs typeface="Arial Narrow"/>
              </a:rPr>
              <a:t>Assuming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an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incidence of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the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primary outcome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 spc="50">
                <a:latin typeface="Arial Narrow"/>
                <a:cs typeface="Arial Narrow"/>
              </a:rPr>
              <a:t>at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2-years of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 spc="100">
                <a:latin typeface="Arial Narrow"/>
                <a:cs typeface="Arial Narrow"/>
              </a:rPr>
              <a:t>8.5%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 spc="55">
                <a:latin typeface="Arial Narrow"/>
                <a:cs typeface="Arial Narrow"/>
              </a:rPr>
              <a:t>for</a:t>
            </a:r>
            <a:r>
              <a:rPr dirty="0" sz="2200">
                <a:latin typeface="Arial Narrow"/>
                <a:cs typeface="Arial Narrow"/>
              </a:rPr>
              <a:t> preventive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 spc="-80">
                <a:latin typeface="Arial Narrow"/>
                <a:cs typeface="Arial Narrow"/>
              </a:rPr>
              <a:t>PCI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group </a:t>
            </a:r>
            <a:r>
              <a:rPr dirty="0" sz="2200" spc="-25">
                <a:latin typeface="Arial Narrow"/>
                <a:cs typeface="Arial Narrow"/>
              </a:rPr>
              <a:t>and </a:t>
            </a:r>
            <a:r>
              <a:rPr dirty="0" sz="2200" spc="60">
                <a:latin typeface="Arial Narrow"/>
                <a:cs typeface="Arial Narrow"/>
              </a:rPr>
              <a:t>12.0%</a:t>
            </a:r>
            <a:r>
              <a:rPr dirty="0" sz="2200" spc="25">
                <a:latin typeface="Arial Narrow"/>
                <a:cs typeface="Arial Narrow"/>
              </a:rPr>
              <a:t> </a:t>
            </a:r>
            <a:r>
              <a:rPr dirty="0" sz="2200" spc="55">
                <a:latin typeface="Arial Narrow"/>
                <a:cs typeface="Arial Narrow"/>
              </a:rPr>
              <a:t>for</a:t>
            </a:r>
            <a:r>
              <a:rPr dirty="0" sz="2200" spc="25">
                <a:latin typeface="Arial Narrow"/>
                <a:cs typeface="Arial Narrow"/>
              </a:rPr>
              <a:t> </a:t>
            </a:r>
            <a:r>
              <a:rPr dirty="0" sz="2200" spc="-165">
                <a:latin typeface="Arial Narrow"/>
                <a:cs typeface="Arial Narrow"/>
              </a:rPr>
              <a:t>OMT</a:t>
            </a:r>
            <a:r>
              <a:rPr dirty="0" sz="2200" spc="25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alone</a:t>
            </a:r>
            <a:r>
              <a:rPr dirty="0" sz="2200" spc="2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group</a:t>
            </a:r>
            <a:r>
              <a:rPr dirty="0" sz="2200" spc="25">
                <a:latin typeface="Arial Narrow"/>
                <a:cs typeface="Arial Narrow"/>
              </a:rPr>
              <a:t> </a:t>
            </a:r>
            <a:r>
              <a:rPr dirty="0" sz="2200" spc="145">
                <a:latin typeface="Arial Narrow"/>
                <a:cs typeface="Arial Narrow"/>
              </a:rPr>
              <a:t>(30%</a:t>
            </a:r>
            <a:r>
              <a:rPr dirty="0" sz="2200" spc="2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relative</a:t>
            </a:r>
            <a:r>
              <a:rPr dirty="0" sz="2200" spc="2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risk</a:t>
            </a:r>
            <a:r>
              <a:rPr dirty="0" sz="2200" spc="25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reduction),</a:t>
            </a:r>
            <a:endParaRPr sz="2200">
              <a:latin typeface="Arial Narrow"/>
              <a:cs typeface="Arial Narrow"/>
            </a:endParaRPr>
          </a:p>
          <a:p>
            <a:pPr marL="374650" marR="282575" indent="-273050">
              <a:lnSpc>
                <a:spcPts val="3479"/>
              </a:lnSpc>
              <a:buChar char="•"/>
              <a:tabLst>
                <a:tab pos="374650" algn="l"/>
              </a:tabLst>
            </a:pPr>
            <a:r>
              <a:rPr dirty="0" sz="2200">
                <a:latin typeface="Arial Narrow"/>
                <a:cs typeface="Arial Narrow"/>
              </a:rPr>
              <a:t>A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sample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 spc="-25">
                <a:latin typeface="Arial Narrow"/>
                <a:cs typeface="Arial Narrow"/>
              </a:rPr>
              <a:t>size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of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 spc="60">
                <a:latin typeface="Arial Narrow"/>
                <a:cs typeface="Arial Narrow"/>
              </a:rPr>
              <a:t>1600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patients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provided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 spc="190">
                <a:latin typeface="Arial Narrow"/>
                <a:cs typeface="Arial Narrow"/>
              </a:rPr>
              <a:t>80%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power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 spc="50">
                <a:latin typeface="Arial Narrow"/>
                <a:cs typeface="Arial Narrow"/>
              </a:rPr>
              <a:t>at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a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two-sided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significance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level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of</a:t>
            </a:r>
            <a:r>
              <a:rPr dirty="0" sz="2200" spc="-5">
                <a:latin typeface="Arial Narrow"/>
                <a:cs typeface="Arial Narrow"/>
              </a:rPr>
              <a:t> </a:t>
            </a:r>
            <a:r>
              <a:rPr dirty="0" sz="2200" spc="75">
                <a:latin typeface="Arial Narrow"/>
                <a:cs typeface="Arial Narrow"/>
              </a:rPr>
              <a:t>5%, </a:t>
            </a:r>
            <a:r>
              <a:rPr dirty="0" sz="2200" spc="-20">
                <a:latin typeface="Arial Narrow"/>
                <a:cs typeface="Arial Narrow"/>
              </a:rPr>
              <a:t>assuming </a:t>
            </a:r>
            <a:r>
              <a:rPr dirty="0" sz="2200">
                <a:latin typeface="Arial Narrow"/>
                <a:cs typeface="Arial Narrow"/>
              </a:rPr>
              <a:t>a</a:t>
            </a:r>
            <a:r>
              <a:rPr dirty="0" sz="2200" spc="-20">
                <a:latin typeface="Arial Narrow"/>
                <a:cs typeface="Arial Narrow"/>
              </a:rPr>
              <a:t> </a:t>
            </a:r>
            <a:r>
              <a:rPr dirty="0" sz="2200" spc="100">
                <a:latin typeface="Arial Narrow"/>
                <a:cs typeface="Arial Narrow"/>
              </a:rPr>
              <a:t>7%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loss</a:t>
            </a:r>
            <a:r>
              <a:rPr dirty="0" sz="2200" spc="-20">
                <a:latin typeface="Arial Narrow"/>
                <a:cs typeface="Arial Narrow"/>
              </a:rPr>
              <a:t> </a:t>
            </a:r>
            <a:r>
              <a:rPr dirty="0" sz="2200" spc="50">
                <a:latin typeface="Arial Narrow"/>
                <a:cs typeface="Arial Narrow"/>
              </a:rPr>
              <a:t>to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follow-up</a:t>
            </a:r>
            <a:r>
              <a:rPr dirty="0" sz="2200" spc="-20">
                <a:latin typeface="Arial Narrow"/>
                <a:cs typeface="Arial Narrow"/>
              </a:rPr>
              <a:t> and crossover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rate.</a:t>
            </a:r>
            <a:endParaRPr sz="2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360"/>
              </a:spcBef>
              <a:buFont typeface="Arial Narrow"/>
              <a:buChar char="•"/>
            </a:pPr>
            <a:endParaRPr sz="2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2400" spc="55" b="1">
                <a:solidFill>
                  <a:srgbClr val="4472C4"/>
                </a:solidFill>
                <a:latin typeface="Arial Narrow"/>
                <a:cs typeface="Arial Narrow"/>
              </a:rPr>
              <a:t>Pre-Specified</a:t>
            </a:r>
            <a:r>
              <a:rPr dirty="0" sz="2400" spc="100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2400" spc="65" b="1">
                <a:solidFill>
                  <a:srgbClr val="4472C4"/>
                </a:solidFill>
                <a:latin typeface="Arial Narrow"/>
                <a:cs typeface="Arial Narrow"/>
              </a:rPr>
              <a:t>Statistical</a:t>
            </a:r>
            <a:r>
              <a:rPr dirty="0" sz="2400" spc="100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4472C4"/>
                </a:solidFill>
                <a:latin typeface="Arial Narrow"/>
                <a:cs typeface="Arial Narrow"/>
              </a:rPr>
              <a:t>Analysis</a:t>
            </a:r>
            <a:endParaRPr sz="2400">
              <a:latin typeface="Arial Narrow"/>
              <a:cs typeface="Arial Narrow"/>
            </a:endParaRPr>
          </a:p>
          <a:p>
            <a:pPr marL="374015" indent="-272415">
              <a:lnSpc>
                <a:spcPct val="100000"/>
              </a:lnSpc>
              <a:spcBef>
                <a:spcPts val="955"/>
              </a:spcBef>
              <a:buChar char="•"/>
              <a:tabLst>
                <a:tab pos="374015" algn="l"/>
              </a:tabLst>
            </a:pPr>
            <a:r>
              <a:rPr dirty="0" sz="2000">
                <a:latin typeface="Arial Narrow"/>
                <a:cs typeface="Arial Narrow"/>
              </a:rPr>
              <a:t>Primary</a:t>
            </a:r>
            <a:r>
              <a:rPr dirty="0" sz="2000" spc="4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intention-to-treat</a:t>
            </a:r>
            <a:r>
              <a:rPr dirty="0" sz="2000" spc="41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analysis</a:t>
            </a:r>
            <a:endParaRPr sz="2000">
              <a:latin typeface="Arial Narrow"/>
              <a:cs typeface="Arial Narrow"/>
            </a:endParaRPr>
          </a:p>
          <a:p>
            <a:pPr marL="374015" indent="-272415">
              <a:lnSpc>
                <a:spcPct val="100000"/>
              </a:lnSpc>
              <a:spcBef>
                <a:spcPts val="1080"/>
              </a:spcBef>
              <a:buChar char="•"/>
              <a:tabLst>
                <a:tab pos="374015" algn="l"/>
              </a:tabLst>
            </a:pPr>
            <a:r>
              <a:rPr dirty="0" sz="2000">
                <a:latin typeface="Arial Narrow"/>
                <a:cs typeface="Arial Narrow"/>
              </a:rPr>
              <a:t>Time-to-first-event</a:t>
            </a:r>
            <a:r>
              <a:rPr dirty="0" sz="2000" spc="14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estimate</a:t>
            </a:r>
            <a:r>
              <a:rPr dirty="0" sz="2000" spc="145">
                <a:latin typeface="Arial Narrow"/>
                <a:cs typeface="Arial Narrow"/>
              </a:rPr>
              <a:t> </a:t>
            </a:r>
            <a:r>
              <a:rPr dirty="0" sz="2000" spc="50">
                <a:latin typeface="Arial Narrow"/>
                <a:cs typeface="Arial Narrow"/>
              </a:rPr>
              <a:t>with</a:t>
            </a:r>
            <a:r>
              <a:rPr dirty="0" sz="2000" spc="14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Kaplan–Meier</a:t>
            </a:r>
            <a:r>
              <a:rPr dirty="0" sz="2000" spc="14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methodology</a:t>
            </a:r>
            <a:endParaRPr sz="2000">
              <a:latin typeface="Arial Narrow"/>
              <a:cs typeface="Arial Narrow"/>
            </a:endParaRPr>
          </a:p>
          <a:p>
            <a:pPr marL="374015" indent="-272415">
              <a:lnSpc>
                <a:spcPct val="100000"/>
              </a:lnSpc>
              <a:spcBef>
                <a:spcPts val="1080"/>
              </a:spcBef>
              <a:buChar char="•"/>
              <a:tabLst>
                <a:tab pos="374015" algn="l"/>
              </a:tabLst>
            </a:pPr>
            <a:r>
              <a:rPr dirty="0" sz="2000" spc="-90">
                <a:latin typeface="Arial Narrow"/>
                <a:cs typeface="Arial Narrow"/>
              </a:rPr>
              <a:t>Cox</a:t>
            </a:r>
            <a:r>
              <a:rPr dirty="0" sz="2000" spc="7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proportional</a:t>
            </a:r>
            <a:r>
              <a:rPr dirty="0" sz="2000" spc="75">
                <a:latin typeface="Arial Narrow"/>
                <a:cs typeface="Arial Narrow"/>
              </a:rPr>
              <a:t> </a:t>
            </a:r>
            <a:r>
              <a:rPr dirty="0" sz="2000" spc="-30">
                <a:latin typeface="Arial Narrow"/>
                <a:cs typeface="Arial Narrow"/>
              </a:rPr>
              <a:t>hazard</a:t>
            </a:r>
            <a:r>
              <a:rPr dirty="0" sz="2000" spc="8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models</a:t>
            </a:r>
            <a:r>
              <a:rPr dirty="0" sz="2000" spc="7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to</a:t>
            </a:r>
            <a:r>
              <a:rPr dirty="0" sz="2000" spc="7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estimate</a:t>
            </a:r>
            <a:r>
              <a:rPr dirty="0" sz="2000" spc="8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the</a:t>
            </a:r>
            <a:r>
              <a:rPr dirty="0" sz="2000" spc="7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treatment</a:t>
            </a:r>
            <a:r>
              <a:rPr dirty="0" sz="2000" spc="7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effects</a:t>
            </a:r>
            <a:endParaRPr sz="2000">
              <a:latin typeface="Arial Narrow"/>
              <a:cs typeface="Arial Narrow"/>
            </a:endParaRPr>
          </a:p>
          <a:p>
            <a:pPr marL="374015" indent="-272415">
              <a:lnSpc>
                <a:spcPct val="100000"/>
              </a:lnSpc>
              <a:spcBef>
                <a:spcPts val="1080"/>
              </a:spcBef>
              <a:buChar char="•"/>
              <a:tabLst>
                <a:tab pos="374015" algn="l"/>
              </a:tabLst>
            </a:pPr>
            <a:r>
              <a:rPr dirty="0" sz="2000">
                <a:latin typeface="Arial Narrow"/>
                <a:cs typeface="Arial Narrow"/>
              </a:rPr>
              <a:t>Sensitivity</a:t>
            </a:r>
            <a:r>
              <a:rPr dirty="0" sz="2000" spc="60">
                <a:latin typeface="Arial Narrow"/>
                <a:cs typeface="Arial Narrow"/>
              </a:rPr>
              <a:t> </a:t>
            </a:r>
            <a:r>
              <a:rPr dirty="0" sz="2000" spc="-40">
                <a:latin typeface="Arial Narrow"/>
                <a:cs typeface="Arial Narrow"/>
              </a:rPr>
              <a:t>analyses</a:t>
            </a:r>
            <a:r>
              <a:rPr dirty="0" sz="2000" spc="6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in</a:t>
            </a:r>
            <a:r>
              <a:rPr dirty="0" sz="2000" spc="6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the</a:t>
            </a:r>
            <a:r>
              <a:rPr dirty="0" sz="2000" spc="6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per-protocol</a:t>
            </a:r>
            <a:r>
              <a:rPr dirty="0" sz="2000" spc="65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and</a:t>
            </a:r>
            <a:r>
              <a:rPr dirty="0" sz="2000" spc="6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as-treated</a:t>
            </a:r>
            <a:r>
              <a:rPr dirty="0" sz="2000" spc="6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populations</a:t>
            </a:r>
            <a:endParaRPr sz="2000">
              <a:latin typeface="Arial Narrow"/>
              <a:cs typeface="Arial Narrow"/>
            </a:endParaRPr>
          </a:p>
          <a:p>
            <a:pPr marL="374650" marR="454025" indent="-273050">
              <a:lnSpc>
                <a:spcPct val="145000"/>
              </a:lnSpc>
              <a:buChar char="•"/>
              <a:tabLst>
                <a:tab pos="374650" algn="l"/>
              </a:tabLst>
            </a:pPr>
            <a:r>
              <a:rPr dirty="0" sz="2000" spc="-10">
                <a:latin typeface="Arial Narrow"/>
                <a:cs typeface="Arial Narrow"/>
              </a:rPr>
              <a:t>Absolute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differences</a:t>
            </a:r>
            <a:r>
              <a:rPr dirty="0" sz="2000" spc="30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and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 spc="140">
                <a:latin typeface="Arial Narrow"/>
                <a:cs typeface="Arial Narrow"/>
              </a:rPr>
              <a:t>95%</a:t>
            </a:r>
            <a:r>
              <a:rPr dirty="0" sz="2000" spc="3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confidence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intervals</a:t>
            </a:r>
            <a:r>
              <a:rPr dirty="0" sz="2000" spc="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calculated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at</a:t>
            </a:r>
            <a:r>
              <a:rPr dirty="0" sz="2000" spc="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2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years</a:t>
            </a:r>
            <a:r>
              <a:rPr dirty="0" sz="2000" spc="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(primary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outcome),</a:t>
            </a:r>
            <a:r>
              <a:rPr dirty="0" sz="2000" spc="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4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years </a:t>
            </a:r>
            <a:r>
              <a:rPr dirty="0" sz="2000">
                <a:latin typeface="Arial Narrow"/>
                <a:cs typeface="Arial Narrow"/>
              </a:rPr>
              <a:t>(median</a:t>
            </a:r>
            <a:r>
              <a:rPr dirty="0" sz="2000" spc="-3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follow-up),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and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155">
                <a:latin typeface="Arial Narrow"/>
                <a:cs typeface="Arial Narrow"/>
              </a:rPr>
              <a:t>7</a:t>
            </a:r>
            <a:r>
              <a:rPr dirty="0" sz="2000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years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(maximum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follow-</a:t>
            </a:r>
            <a:r>
              <a:rPr dirty="0" sz="2000" spc="-25">
                <a:latin typeface="Arial Narrow"/>
                <a:cs typeface="Arial Narrow"/>
              </a:rPr>
              <a:t>up)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925199" y="280203"/>
            <a:ext cx="381190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50">
                <a:solidFill>
                  <a:srgbClr val="002856"/>
                </a:solidFill>
                <a:latin typeface="Arial Narrow"/>
                <a:cs typeface="Arial Narrow"/>
              </a:rPr>
              <a:t>Statistical</a:t>
            </a:r>
            <a:r>
              <a:rPr dirty="0" sz="3200" spc="10">
                <a:solidFill>
                  <a:srgbClr val="002856"/>
                </a:solidFill>
                <a:latin typeface="Arial Narrow"/>
                <a:cs typeface="Arial Narrow"/>
              </a:rPr>
              <a:t> </a:t>
            </a:r>
            <a:r>
              <a:rPr dirty="0" sz="3200" spc="-20">
                <a:solidFill>
                  <a:srgbClr val="002856"/>
                </a:solidFill>
                <a:latin typeface="Arial Narrow"/>
                <a:cs typeface="Arial Narrow"/>
              </a:rPr>
              <a:t>Considerations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22725" y="251525"/>
            <a:ext cx="148780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2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3200">
              <a:latin typeface="Arial Narrow"/>
              <a:cs typeface="Arial Narrow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52610" y="1020641"/>
            <a:ext cx="10367010" cy="71755"/>
            <a:chOff x="952610" y="1020641"/>
            <a:chExt cx="10367010" cy="71755"/>
          </a:xfrm>
        </p:grpSpPr>
        <p:sp>
          <p:nvSpPr>
            <p:cNvPr id="6" name="object 6" descr=""/>
            <p:cNvSpPr/>
            <p:nvPr/>
          </p:nvSpPr>
          <p:spPr>
            <a:xfrm>
              <a:off x="952610" y="1034928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56240" y="1085730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986529" y="1348845"/>
            <a:ext cx="5086985" cy="701040"/>
            <a:chOff x="2986529" y="1348845"/>
            <a:chExt cx="5086985" cy="701040"/>
          </a:xfrm>
        </p:grpSpPr>
        <p:sp>
          <p:nvSpPr>
            <p:cNvPr id="3" name="object 3" descr=""/>
            <p:cNvSpPr/>
            <p:nvPr/>
          </p:nvSpPr>
          <p:spPr>
            <a:xfrm>
              <a:off x="2992879" y="1355195"/>
              <a:ext cx="5074285" cy="688340"/>
            </a:xfrm>
            <a:custGeom>
              <a:avLst/>
              <a:gdLst/>
              <a:ahLst/>
              <a:cxnLst/>
              <a:rect l="l" t="t" r="r" b="b"/>
              <a:pathLst>
                <a:path w="5074284" h="688339">
                  <a:moveTo>
                    <a:pt x="114645" y="687858"/>
                  </a:moveTo>
                  <a:lnTo>
                    <a:pt x="70020" y="678849"/>
                  </a:lnTo>
                  <a:lnTo>
                    <a:pt x="33578" y="654279"/>
                  </a:lnTo>
                  <a:lnTo>
                    <a:pt x="9009" y="617838"/>
                  </a:lnTo>
                  <a:lnTo>
                    <a:pt x="0" y="573213"/>
                  </a:lnTo>
                  <a:lnTo>
                    <a:pt x="0" y="114645"/>
                  </a:lnTo>
                  <a:lnTo>
                    <a:pt x="9009" y="70020"/>
                  </a:lnTo>
                  <a:lnTo>
                    <a:pt x="33579" y="33578"/>
                  </a:lnTo>
                  <a:lnTo>
                    <a:pt x="70020" y="9009"/>
                  </a:lnTo>
                  <a:lnTo>
                    <a:pt x="114645" y="0"/>
                  </a:lnTo>
                  <a:lnTo>
                    <a:pt x="4959072" y="0"/>
                  </a:lnTo>
                  <a:lnTo>
                    <a:pt x="5003697" y="9009"/>
                  </a:lnTo>
                  <a:lnTo>
                    <a:pt x="5040138" y="33578"/>
                  </a:lnTo>
                  <a:lnTo>
                    <a:pt x="5064707" y="70020"/>
                  </a:lnTo>
                  <a:lnTo>
                    <a:pt x="5073716" y="114645"/>
                  </a:lnTo>
                  <a:lnTo>
                    <a:pt x="5073716" y="573213"/>
                  </a:lnTo>
                  <a:lnTo>
                    <a:pt x="5064706" y="617838"/>
                  </a:lnTo>
                  <a:lnTo>
                    <a:pt x="5040137" y="654279"/>
                  </a:lnTo>
                  <a:lnTo>
                    <a:pt x="5003696" y="678849"/>
                  </a:lnTo>
                  <a:lnTo>
                    <a:pt x="4959071" y="687858"/>
                  </a:lnTo>
                  <a:lnTo>
                    <a:pt x="114645" y="68785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992879" y="1355195"/>
              <a:ext cx="5074285" cy="688340"/>
            </a:xfrm>
            <a:custGeom>
              <a:avLst/>
              <a:gdLst/>
              <a:ahLst/>
              <a:cxnLst/>
              <a:rect l="l" t="t" r="r" b="b"/>
              <a:pathLst>
                <a:path w="5074284" h="688339">
                  <a:moveTo>
                    <a:pt x="0" y="114645"/>
                  </a:moveTo>
                  <a:lnTo>
                    <a:pt x="9009" y="70020"/>
                  </a:lnTo>
                  <a:lnTo>
                    <a:pt x="33579" y="33578"/>
                  </a:lnTo>
                  <a:lnTo>
                    <a:pt x="70020" y="9009"/>
                  </a:lnTo>
                  <a:lnTo>
                    <a:pt x="114645" y="0"/>
                  </a:lnTo>
                  <a:lnTo>
                    <a:pt x="4959071" y="0"/>
                  </a:lnTo>
                  <a:lnTo>
                    <a:pt x="5003697" y="9009"/>
                  </a:lnTo>
                  <a:lnTo>
                    <a:pt x="5040138" y="33578"/>
                  </a:lnTo>
                  <a:lnTo>
                    <a:pt x="5064707" y="70020"/>
                  </a:lnTo>
                  <a:lnTo>
                    <a:pt x="5073716" y="114645"/>
                  </a:lnTo>
                  <a:lnTo>
                    <a:pt x="5073716" y="573213"/>
                  </a:lnTo>
                  <a:lnTo>
                    <a:pt x="5064706" y="617838"/>
                  </a:lnTo>
                  <a:lnTo>
                    <a:pt x="5040137" y="654280"/>
                  </a:lnTo>
                  <a:lnTo>
                    <a:pt x="5003696" y="678849"/>
                  </a:lnTo>
                  <a:lnTo>
                    <a:pt x="4959071" y="687858"/>
                  </a:lnTo>
                  <a:lnTo>
                    <a:pt x="114645" y="687859"/>
                  </a:lnTo>
                  <a:lnTo>
                    <a:pt x="70020" y="678849"/>
                  </a:lnTo>
                  <a:lnTo>
                    <a:pt x="33578" y="654280"/>
                  </a:lnTo>
                  <a:lnTo>
                    <a:pt x="9009" y="617838"/>
                  </a:lnTo>
                  <a:lnTo>
                    <a:pt x="0" y="573213"/>
                  </a:lnTo>
                  <a:lnTo>
                    <a:pt x="0" y="114645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929420" y="1397061"/>
            <a:ext cx="3201035" cy="546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50"/>
              </a:lnSpc>
              <a:spcBef>
                <a:spcPts val="100"/>
              </a:spcBef>
            </a:pPr>
            <a:r>
              <a:rPr dirty="0" sz="1800">
                <a:latin typeface="Arial Narrow"/>
                <a:cs typeface="Arial Narrow"/>
              </a:rPr>
              <a:t>5627 </a:t>
            </a:r>
            <a:r>
              <a:rPr dirty="0" sz="1800" spc="-10">
                <a:latin typeface="Arial Narrow"/>
                <a:cs typeface="Arial Narrow"/>
              </a:rPr>
              <a:t>patients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ts val="2050"/>
              </a:lnSpc>
            </a:pPr>
            <a:r>
              <a:rPr dirty="0" sz="1800">
                <a:latin typeface="Arial Narrow"/>
                <a:cs typeface="Arial Narrow"/>
              </a:rPr>
              <a:t>with</a:t>
            </a:r>
            <a:r>
              <a:rPr dirty="0" sz="1800" spc="5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intermediate</a:t>
            </a:r>
            <a:r>
              <a:rPr dirty="0" sz="1800" spc="5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stenosis</a:t>
            </a:r>
            <a:r>
              <a:rPr dirty="0" sz="1800" spc="50">
                <a:latin typeface="Arial Narrow"/>
                <a:cs typeface="Arial Narrow"/>
              </a:rPr>
              <a:t> </a:t>
            </a:r>
            <a:r>
              <a:rPr dirty="0" sz="1800" spc="-50">
                <a:latin typeface="Arial Narrow"/>
                <a:cs typeface="Arial Narrow"/>
              </a:rPr>
              <a:t>(DS</a:t>
            </a:r>
            <a:r>
              <a:rPr dirty="0" sz="1800" spc="5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&gt;50%)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518303" y="1464669"/>
            <a:ext cx="14268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 Narrow"/>
                <a:cs typeface="Arial Narrow"/>
              </a:rPr>
              <a:t>from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45">
                <a:latin typeface="Arial Narrow"/>
                <a:cs typeface="Arial Narrow"/>
              </a:rPr>
              <a:t>Sep</a:t>
            </a:r>
            <a:r>
              <a:rPr dirty="0" sz="1400" spc="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23,</a:t>
            </a:r>
            <a:r>
              <a:rPr dirty="0" sz="1400" spc="10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2015,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Arial Narrow"/>
                <a:cs typeface="Arial Narrow"/>
              </a:rPr>
              <a:t>through</a:t>
            </a:r>
            <a:r>
              <a:rPr dirty="0" sz="1400" spc="10">
                <a:latin typeface="Arial Narrow"/>
                <a:cs typeface="Arial Narrow"/>
              </a:rPr>
              <a:t> </a:t>
            </a:r>
            <a:r>
              <a:rPr dirty="0" sz="1400" spc="-45">
                <a:latin typeface="Arial Narrow"/>
                <a:cs typeface="Arial Narrow"/>
              </a:rPr>
              <a:t>Sep</a:t>
            </a:r>
            <a:r>
              <a:rPr dirty="0" sz="1400" spc="1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29,</a:t>
            </a:r>
            <a:r>
              <a:rPr dirty="0" sz="1400" spc="15">
                <a:latin typeface="Arial Narrow"/>
                <a:cs typeface="Arial Narrow"/>
              </a:rPr>
              <a:t> </a:t>
            </a:r>
            <a:r>
              <a:rPr dirty="0" sz="1400" spc="-20">
                <a:latin typeface="Arial Narrow"/>
                <a:cs typeface="Arial Narrow"/>
              </a:rPr>
              <a:t>2021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566304" y="2187542"/>
            <a:ext cx="3691890" cy="581025"/>
          </a:xfrm>
          <a:custGeom>
            <a:avLst/>
            <a:gdLst/>
            <a:ahLst/>
            <a:cxnLst/>
            <a:rect l="l" t="t" r="r" b="b"/>
            <a:pathLst>
              <a:path w="3691890" h="581025">
                <a:moveTo>
                  <a:pt x="0" y="96822"/>
                </a:moveTo>
                <a:lnTo>
                  <a:pt x="7608" y="59134"/>
                </a:lnTo>
                <a:lnTo>
                  <a:pt x="28358" y="28358"/>
                </a:lnTo>
                <a:lnTo>
                  <a:pt x="59135" y="7608"/>
                </a:lnTo>
                <a:lnTo>
                  <a:pt x="96822" y="0"/>
                </a:lnTo>
                <a:lnTo>
                  <a:pt x="3594955" y="0"/>
                </a:lnTo>
                <a:lnTo>
                  <a:pt x="3632643" y="7608"/>
                </a:lnTo>
                <a:lnTo>
                  <a:pt x="3663419" y="28358"/>
                </a:lnTo>
                <a:lnTo>
                  <a:pt x="3684169" y="59134"/>
                </a:lnTo>
                <a:lnTo>
                  <a:pt x="3691778" y="96822"/>
                </a:lnTo>
                <a:lnTo>
                  <a:pt x="3691778" y="484101"/>
                </a:lnTo>
                <a:lnTo>
                  <a:pt x="3684169" y="521788"/>
                </a:lnTo>
                <a:lnTo>
                  <a:pt x="3663419" y="552565"/>
                </a:lnTo>
                <a:lnTo>
                  <a:pt x="3632643" y="573315"/>
                </a:lnTo>
                <a:lnTo>
                  <a:pt x="3594955" y="580923"/>
                </a:lnTo>
                <a:lnTo>
                  <a:pt x="96822" y="580924"/>
                </a:lnTo>
                <a:lnTo>
                  <a:pt x="59135" y="573315"/>
                </a:lnTo>
                <a:lnTo>
                  <a:pt x="28358" y="552565"/>
                </a:lnTo>
                <a:lnTo>
                  <a:pt x="7608" y="521789"/>
                </a:lnTo>
                <a:lnTo>
                  <a:pt x="0" y="484101"/>
                </a:lnTo>
                <a:lnTo>
                  <a:pt x="0" y="9682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032703" y="2175940"/>
            <a:ext cx="27590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3085" marR="5080" indent="-541020">
              <a:lnSpc>
                <a:spcPct val="100000"/>
              </a:lnSpc>
              <a:spcBef>
                <a:spcPts val="100"/>
              </a:spcBef>
            </a:pPr>
            <a:r>
              <a:rPr dirty="0" sz="1800" spc="55">
                <a:latin typeface="Arial Narrow"/>
                <a:cs typeface="Arial Narrow"/>
              </a:rPr>
              <a:t>2065</a:t>
            </a:r>
            <a:r>
              <a:rPr dirty="0" sz="1800" spc="8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with</a:t>
            </a:r>
            <a:r>
              <a:rPr dirty="0" sz="1800" spc="8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revascularization</a:t>
            </a:r>
            <a:r>
              <a:rPr dirty="0" sz="1800" spc="85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with </a:t>
            </a:r>
            <a:r>
              <a:rPr dirty="0" sz="1800">
                <a:latin typeface="Arial Narrow"/>
                <a:cs typeface="Arial Narrow"/>
              </a:rPr>
              <a:t>positive</a:t>
            </a:r>
            <a:r>
              <a:rPr dirty="0" sz="1800" spc="35">
                <a:latin typeface="Arial Narrow"/>
                <a:cs typeface="Arial Narrow"/>
              </a:rPr>
              <a:t> </a:t>
            </a:r>
            <a:r>
              <a:rPr dirty="0" sz="1800" spc="-190">
                <a:latin typeface="Arial Narrow"/>
                <a:cs typeface="Arial Narrow"/>
              </a:rPr>
              <a:t>FFR</a:t>
            </a:r>
            <a:r>
              <a:rPr dirty="0" sz="1800" spc="40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(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&lt;</a:t>
            </a:r>
            <a:r>
              <a:rPr dirty="0" u="none" sz="1800" spc="-10">
                <a:latin typeface="Arial Narrow"/>
                <a:cs typeface="Arial Narrow"/>
              </a:rPr>
              <a:t>0.80)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86527" y="2868838"/>
            <a:ext cx="5086985" cy="730885"/>
            <a:chOff x="2986527" y="2868838"/>
            <a:chExt cx="5086985" cy="730885"/>
          </a:xfrm>
        </p:grpSpPr>
        <p:sp>
          <p:nvSpPr>
            <p:cNvPr id="10" name="object 10" descr=""/>
            <p:cNvSpPr/>
            <p:nvPr/>
          </p:nvSpPr>
          <p:spPr>
            <a:xfrm>
              <a:off x="2992877" y="2875188"/>
              <a:ext cx="5074285" cy="718185"/>
            </a:xfrm>
            <a:custGeom>
              <a:avLst/>
              <a:gdLst/>
              <a:ahLst/>
              <a:cxnLst/>
              <a:rect l="l" t="t" r="r" b="b"/>
              <a:pathLst>
                <a:path w="5074284" h="718185">
                  <a:moveTo>
                    <a:pt x="4954082" y="717793"/>
                  </a:moveTo>
                  <a:lnTo>
                    <a:pt x="119634" y="717793"/>
                  </a:lnTo>
                  <a:lnTo>
                    <a:pt x="73067" y="708391"/>
                  </a:lnTo>
                  <a:lnTo>
                    <a:pt x="35040" y="682752"/>
                  </a:lnTo>
                  <a:lnTo>
                    <a:pt x="9401" y="644725"/>
                  </a:lnTo>
                  <a:lnTo>
                    <a:pt x="0" y="598158"/>
                  </a:lnTo>
                  <a:lnTo>
                    <a:pt x="0" y="119634"/>
                  </a:lnTo>
                  <a:lnTo>
                    <a:pt x="9401" y="73067"/>
                  </a:lnTo>
                  <a:lnTo>
                    <a:pt x="35040" y="35040"/>
                  </a:lnTo>
                  <a:lnTo>
                    <a:pt x="73067" y="9401"/>
                  </a:lnTo>
                  <a:lnTo>
                    <a:pt x="119634" y="0"/>
                  </a:lnTo>
                  <a:lnTo>
                    <a:pt x="4954082" y="0"/>
                  </a:lnTo>
                  <a:lnTo>
                    <a:pt x="5000650" y="9401"/>
                  </a:lnTo>
                  <a:lnTo>
                    <a:pt x="5038677" y="35040"/>
                  </a:lnTo>
                  <a:lnTo>
                    <a:pt x="5064315" y="73067"/>
                  </a:lnTo>
                  <a:lnTo>
                    <a:pt x="5073717" y="119634"/>
                  </a:lnTo>
                  <a:lnTo>
                    <a:pt x="5073717" y="598158"/>
                  </a:lnTo>
                  <a:lnTo>
                    <a:pt x="5064315" y="644725"/>
                  </a:lnTo>
                  <a:lnTo>
                    <a:pt x="5038677" y="682752"/>
                  </a:lnTo>
                  <a:lnTo>
                    <a:pt x="5000650" y="708391"/>
                  </a:lnTo>
                  <a:lnTo>
                    <a:pt x="4954082" y="71779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992877" y="2875188"/>
              <a:ext cx="5074285" cy="718185"/>
            </a:xfrm>
            <a:custGeom>
              <a:avLst/>
              <a:gdLst/>
              <a:ahLst/>
              <a:cxnLst/>
              <a:rect l="l" t="t" r="r" b="b"/>
              <a:pathLst>
                <a:path w="5074284" h="718185">
                  <a:moveTo>
                    <a:pt x="0" y="119634"/>
                  </a:moveTo>
                  <a:lnTo>
                    <a:pt x="9401" y="73067"/>
                  </a:lnTo>
                  <a:lnTo>
                    <a:pt x="35040" y="35040"/>
                  </a:lnTo>
                  <a:lnTo>
                    <a:pt x="73067" y="9401"/>
                  </a:lnTo>
                  <a:lnTo>
                    <a:pt x="119634" y="0"/>
                  </a:lnTo>
                  <a:lnTo>
                    <a:pt x="4954082" y="0"/>
                  </a:lnTo>
                  <a:lnTo>
                    <a:pt x="5000650" y="9401"/>
                  </a:lnTo>
                  <a:lnTo>
                    <a:pt x="5038677" y="35040"/>
                  </a:lnTo>
                  <a:lnTo>
                    <a:pt x="5064315" y="73067"/>
                  </a:lnTo>
                  <a:lnTo>
                    <a:pt x="5073717" y="119634"/>
                  </a:lnTo>
                  <a:lnTo>
                    <a:pt x="5073717" y="598158"/>
                  </a:lnTo>
                  <a:lnTo>
                    <a:pt x="5064315" y="644725"/>
                  </a:lnTo>
                  <a:lnTo>
                    <a:pt x="5038677" y="682752"/>
                  </a:lnTo>
                  <a:lnTo>
                    <a:pt x="5000650" y="708391"/>
                  </a:lnTo>
                  <a:lnTo>
                    <a:pt x="4954082" y="717793"/>
                  </a:lnTo>
                  <a:lnTo>
                    <a:pt x="119634" y="717793"/>
                  </a:lnTo>
                  <a:lnTo>
                    <a:pt x="73067" y="708391"/>
                  </a:lnTo>
                  <a:lnTo>
                    <a:pt x="35040" y="682752"/>
                  </a:lnTo>
                  <a:lnTo>
                    <a:pt x="9401" y="644725"/>
                  </a:lnTo>
                  <a:lnTo>
                    <a:pt x="0" y="598158"/>
                  </a:lnTo>
                  <a:lnTo>
                    <a:pt x="0" y="11963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3973652" y="2932021"/>
            <a:ext cx="3112770" cy="54673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401955" marR="5080" indent="-389890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latin typeface="Arial Narrow"/>
                <a:cs typeface="Arial Narrow"/>
              </a:rPr>
              <a:t>3562</a:t>
            </a:r>
            <a:r>
              <a:rPr dirty="0" sz="1800" spc="8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with</a:t>
            </a:r>
            <a:r>
              <a:rPr dirty="0" sz="1800" spc="80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lesions</a:t>
            </a:r>
            <a:r>
              <a:rPr dirty="0" sz="1800" spc="80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with</a:t>
            </a:r>
            <a:r>
              <a:rPr dirty="0" sz="1800" spc="85">
                <a:latin typeface="Arial Narrow"/>
                <a:cs typeface="Arial Narrow"/>
              </a:rPr>
              <a:t> </a:t>
            </a:r>
            <a:r>
              <a:rPr dirty="0" sz="1800" spc="-140">
                <a:latin typeface="Arial Narrow"/>
                <a:cs typeface="Arial Narrow"/>
              </a:rPr>
              <a:t>DS</a:t>
            </a:r>
            <a:r>
              <a:rPr dirty="0" sz="1800" spc="80">
                <a:latin typeface="Arial Narrow"/>
                <a:cs typeface="Arial Narrow"/>
              </a:rPr>
              <a:t> </a:t>
            </a:r>
            <a:r>
              <a:rPr dirty="0" sz="1800" spc="55">
                <a:latin typeface="Arial Narrow"/>
                <a:cs typeface="Arial Narrow"/>
              </a:rPr>
              <a:t>&gt;50%</a:t>
            </a:r>
            <a:r>
              <a:rPr dirty="0" sz="1800" spc="80">
                <a:latin typeface="Arial Narrow"/>
                <a:cs typeface="Arial Narrow"/>
              </a:rPr>
              <a:t> </a:t>
            </a:r>
            <a:r>
              <a:rPr dirty="0" sz="1800" spc="-25">
                <a:latin typeface="Arial Narrow"/>
                <a:cs typeface="Arial Narrow"/>
              </a:rPr>
              <a:t>and </a:t>
            </a:r>
            <a:r>
              <a:rPr dirty="0" sz="1800" spc="-10">
                <a:solidFill>
                  <a:srgbClr val="C00000"/>
                </a:solidFill>
                <a:latin typeface="Arial Narrow"/>
                <a:cs typeface="Arial Narrow"/>
              </a:rPr>
              <a:t>negative </a:t>
            </a:r>
            <a:r>
              <a:rPr dirty="0" sz="1800" spc="-190">
                <a:solidFill>
                  <a:srgbClr val="C00000"/>
                </a:solidFill>
                <a:latin typeface="Arial Narrow"/>
                <a:cs typeface="Arial Narrow"/>
              </a:rPr>
              <a:t>FFR</a:t>
            </a:r>
            <a:r>
              <a:rPr dirty="0" sz="180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Arial Narrow"/>
                <a:cs typeface="Arial Narrow"/>
              </a:rPr>
              <a:t>(&gt;0·80)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7566304" y="3687698"/>
            <a:ext cx="3691890" cy="622300"/>
          </a:xfrm>
          <a:custGeom>
            <a:avLst/>
            <a:gdLst/>
            <a:ahLst/>
            <a:cxnLst/>
            <a:rect l="l" t="t" r="r" b="b"/>
            <a:pathLst>
              <a:path w="3691890" h="622300">
                <a:moveTo>
                  <a:pt x="0" y="103689"/>
                </a:moveTo>
                <a:lnTo>
                  <a:pt x="8148" y="63328"/>
                </a:lnTo>
                <a:lnTo>
                  <a:pt x="30369" y="30369"/>
                </a:lnTo>
                <a:lnTo>
                  <a:pt x="63328" y="8148"/>
                </a:lnTo>
                <a:lnTo>
                  <a:pt x="103689" y="0"/>
                </a:lnTo>
                <a:lnTo>
                  <a:pt x="3588091" y="0"/>
                </a:lnTo>
                <a:lnTo>
                  <a:pt x="3628451" y="8148"/>
                </a:lnTo>
                <a:lnTo>
                  <a:pt x="3661410" y="30369"/>
                </a:lnTo>
                <a:lnTo>
                  <a:pt x="3683632" y="63328"/>
                </a:lnTo>
                <a:lnTo>
                  <a:pt x="3691780" y="103689"/>
                </a:lnTo>
                <a:lnTo>
                  <a:pt x="3691780" y="518433"/>
                </a:lnTo>
                <a:lnTo>
                  <a:pt x="3683632" y="558794"/>
                </a:lnTo>
                <a:lnTo>
                  <a:pt x="3661410" y="591753"/>
                </a:lnTo>
                <a:lnTo>
                  <a:pt x="3628451" y="613974"/>
                </a:lnTo>
                <a:lnTo>
                  <a:pt x="3588091" y="622122"/>
                </a:lnTo>
                <a:lnTo>
                  <a:pt x="103689" y="622122"/>
                </a:lnTo>
                <a:lnTo>
                  <a:pt x="63328" y="613974"/>
                </a:lnTo>
                <a:lnTo>
                  <a:pt x="30369" y="591752"/>
                </a:lnTo>
                <a:lnTo>
                  <a:pt x="8148" y="558793"/>
                </a:lnTo>
                <a:lnTo>
                  <a:pt x="0" y="518433"/>
                </a:lnTo>
                <a:lnTo>
                  <a:pt x="0" y="10368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980238" y="3696697"/>
            <a:ext cx="28644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1930" marR="5080" indent="-18986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Narrow"/>
                <a:cs typeface="Arial Narrow"/>
              </a:rPr>
              <a:t>1954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not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meeting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imaging</a:t>
            </a:r>
            <a:r>
              <a:rPr dirty="0" sz="1800" spc="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criteria </a:t>
            </a:r>
            <a:r>
              <a:rPr dirty="0" sz="1800">
                <a:latin typeface="Arial Narrow"/>
                <a:cs typeface="Arial Narrow"/>
              </a:rPr>
              <a:t>of</a:t>
            </a:r>
            <a:r>
              <a:rPr dirty="0" sz="1800" spc="-3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vulnerable</a:t>
            </a:r>
            <a:r>
              <a:rPr dirty="0" sz="1800" spc="-3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plaque</a:t>
            </a:r>
            <a:r>
              <a:rPr dirty="0" sz="1800" spc="-3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excluded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986645" y="4398189"/>
            <a:ext cx="5086350" cy="730885"/>
            <a:chOff x="2986645" y="4398189"/>
            <a:chExt cx="5086350" cy="730885"/>
          </a:xfrm>
        </p:grpSpPr>
        <p:sp>
          <p:nvSpPr>
            <p:cNvPr id="16" name="object 16" descr=""/>
            <p:cNvSpPr/>
            <p:nvPr/>
          </p:nvSpPr>
          <p:spPr>
            <a:xfrm>
              <a:off x="2992995" y="4404539"/>
              <a:ext cx="5073650" cy="718185"/>
            </a:xfrm>
            <a:custGeom>
              <a:avLst/>
              <a:gdLst/>
              <a:ahLst/>
              <a:cxnLst/>
              <a:rect l="l" t="t" r="r" b="b"/>
              <a:pathLst>
                <a:path w="5073650" h="718185">
                  <a:moveTo>
                    <a:pt x="4953965" y="717793"/>
                  </a:moveTo>
                  <a:lnTo>
                    <a:pt x="119634" y="717793"/>
                  </a:lnTo>
                  <a:lnTo>
                    <a:pt x="73067" y="708391"/>
                  </a:lnTo>
                  <a:lnTo>
                    <a:pt x="35040" y="682752"/>
                  </a:lnTo>
                  <a:lnTo>
                    <a:pt x="9401" y="644725"/>
                  </a:lnTo>
                  <a:lnTo>
                    <a:pt x="0" y="598158"/>
                  </a:lnTo>
                  <a:lnTo>
                    <a:pt x="0" y="119634"/>
                  </a:lnTo>
                  <a:lnTo>
                    <a:pt x="9401" y="73067"/>
                  </a:lnTo>
                  <a:lnTo>
                    <a:pt x="35040" y="35040"/>
                  </a:lnTo>
                  <a:lnTo>
                    <a:pt x="73067" y="9401"/>
                  </a:lnTo>
                  <a:lnTo>
                    <a:pt x="119634" y="0"/>
                  </a:lnTo>
                  <a:lnTo>
                    <a:pt x="4953965" y="0"/>
                  </a:lnTo>
                  <a:lnTo>
                    <a:pt x="5000532" y="9401"/>
                  </a:lnTo>
                  <a:lnTo>
                    <a:pt x="5038560" y="35040"/>
                  </a:lnTo>
                  <a:lnTo>
                    <a:pt x="5064198" y="73067"/>
                  </a:lnTo>
                  <a:lnTo>
                    <a:pt x="5073600" y="119634"/>
                  </a:lnTo>
                  <a:lnTo>
                    <a:pt x="5073600" y="598158"/>
                  </a:lnTo>
                  <a:lnTo>
                    <a:pt x="5064198" y="644725"/>
                  </a:lnTo>
                  <a:lnTo>
                    <a:pt x="5038560" y="682752"/>
                  </a:lnTo>
                  <a:lnTo>
                    <a:pt x="5000532" y="708391"/>
                  </a:lnTo>
                  <a:lnTo>
                    <a:pt x="4953965" y="717793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992995" y="4404539"/>
              <a:ext cx="5073650" cy="718185"/>
            </a:xfrm>
            <a:custGeom>
              <a:avLst/>
              <a:gdLst/>
              <a:ahLst/>
              <a:cxnLst/>
              <a:rect l="l" t="t" r="r" b="b"/>
              <a:pathLst>
                <a:path w="5073650" h="718185">
                  <a:moveTo>
                    <a:pt x="0" y="119634"/>
                  </a:moveTo>
                  <a:lnTo>
                    <a:pt x="9401" y="73067"/>
                  </a:lnTo>
                  <a:lnTo>
                    <a:pt x="35040" y="35040"/>
                  </a:lnTo>
                  <a:lnTo>
                    <a:pt x="73067" y="9401"/>
                  </a:lnTo>
                  <a:lnTo>
                    <a:pt x="119634" y="0"/>
                  </a:lnTo>
                  <a:lnTo>
                    <a:pt x="4953965" y="0"/>
                  </a:lnTo>
                  <a:lnTo>
                    <a:pt x="5000532" y="9401"/>
                  </a:lnTo>
                  <a:lnTo>
                    <a:pt x="5038560" y="35040"/>
                  </a:lnTo>
                  <a:lnTo>
                    <a:pt x="5064198" y="73067"/>
                  </a:lnTo>
                  <a:lnTo>
                    <a:pt x="5073600" y="119634"/>
                  </a:lnTo>
                  <a:lnTo>
                    <a:pt x="5073600" y="598158"/>
                  </a:lnTo>
                  <a:lnTo>
                    <a:pt x="5064198" y="644725"/>
                  </a:lnTo>
                  <a:lnTo>
                    <a:pt x="5038560" y="682752"/>
                  </a:lnTo>
                  <a:lnTo>
                    <a:pt x="5000532" y="708391"/>
                  </a:lnTo>
                  <a:lnTo>
                    <a:pt x="4953965" y="717793"/>
                  </a:lnTo>
                  <a:lnTo>
                    <a:pt x="119634" y="717793"/>
                  </a:lnTo>
                  <a:lnTo>
                    <a:pt x="73067" y="708391"/>
                  </a:lnTo>
                  <a:lnTo>
                    <a:pt x="35040" y="682752"/>
                  </a:lnTo>
                  <a:lnTo>
                    <a:pt x="9401" y="644725"/>
                  </a:lnTo>
                  <a:lnTo>
                    <a:pt x="0" y="598158"/>
                  </a:lnTo>
                  <a:lnTo>
                    <a:pt x="0" y="11963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991312" y="4461373"/>
            <a:ext cx="30772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11809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Narrow"/>
                <a:cs typeface="Arial Narrow"/>
              </a:rPr>
              <a:t>1608</a:t>
            </a:r>
            <a:r>
              <a:rPr dirty="0" sz="1800" spc="3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randomly</a:t>
            </a:r>
            <a:r>
              <a:rPr dirty="0" sz="1800" spc="35">
                <a:latin typeface="Arial Narrow"/>
                <a:cs typeface="Arial Narrow"/>
              </a:rPr>
              <a:t> </a:t>
            </a:r>
            <a:r>
              <a:rPr dirty="0" sz="1800" spc="-10">
                <a:latin typeface="Arial Narrow"/>
                <a:cs typeface="Arial Narrow"/>
              </a:rPr>
              <a:t>assigned </a:t>
            </a:r>
            <a:r>
              <a:rPr dirty="0" sz="1800" spc="-10">
                <a:solidFill>
                  <a:srgbClr val="C00000"/>
                </a:solidFill>
                <a:latin typeface="Arial Narrow"/>
                <a:cs typeface="Arial Narrow"/>
              </a:rPr>
              <a:t>Imaging</a:t>
            </a:r>
            <a:r>
              <a:rPr dirty="0" sz="1800" spc="7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C00000"/>
                </a:solidFill>
                <a:latin typeface="Arial Narrow"/>
                <a:cs typeface="Arial Narrow"/>
              </a:rPr>
              <a:t>criteria</a:t>
            </a:r>
            <a:r>
              <a:rPr dirty="0" sz="1800" spc="7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C00000"/>
                </a:solidFill>
                <a:latin typeface="Arial Narrow"/>
                <a:cs typeface="Arial Narrow"/>
              </a:rPr>
              <a:t>of</a:t>
            </a:r>
            <a:r>
              <a:rPr dirty="0" sz="1800" spc="7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C00000"/>
                </a:solidFill>
                <a:latin typeface="Arial Narrow"/>
                <a:cs typeface="Arial Narrow"/>
              </a:rPr>
              <a:t>vulnerable</a:t>
            </a:r>
            <a:r>
              <a:rPr dirty="0" sz="1800" spc="7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Arial Narrow"/>
                <a:cs typeface="Arial Narrow"/>
              </a:rPr>
              <a:t>plaque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949889" y="5524708"/>
            <a:ext cx="4385945" cy="635000"/>
            <a:chOff x="949889" y="5524708"/>
            <a:chExt cx="4385945" cy="635000"/>
          </a:xfrm>
        </p:grpSpPr>
        <p:sp>
          <p:nvSpPr>
            <p:cNvPr id="20" name="object 20" descr=""/>
            <p:cNvSpPr/>
            <p:nvPr/>
          </p:nvSpPr>
          <p:spPr>
            <a:xfrm>
              <a:off x="956239" y="5531058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4269288" y="622121"/>
                  </a:moveTo>
                  <a:lnTo>
                    <a:pt x="103689" y="622121"/>
                  </a:lnTo>
                  <a:lnTo>
                    <a:pt x="63328" y="613973"/>
                  </a:lnTo>
                  <a:lnTo>
                    <a:pt x="30369" y="591751"/>
                  </a:lnTo>
                  <a:lnTo>
                    <a:pt x="8148" y="558793"/>
                  </a:lnTo>
                  <a:lnTo>
                    <a:pt x="0" y="518432"/>
                  </a:lnTo>
                  <a:lnTo>
                    <a:pt x="0" y="103689"/>
                  </a:lnTo>
                  <a:lnTo>
                    <a:pt x="8148" y="63328"/>
                  </a:lnTo>
                  <a:lnTo>
                    <a:pt x="30369" y="30369"/>
                  </a:lnTo>
                  <a:lnTo>
                    <a:pt x="63328" y="8148"/>
                  </a:lnTo>
                  <a:lnTo>
                    <a:pt x="103689" y="0"/>
                  </a:lnTo>
                  <a:lnTo>
                    <a:pt x="4269288" y="0"/>
                  </a:lnTo>
                  <a:lnTo>
                    <a:pt x="4309648" y="8148"/>
                  </a:lnTo>
                  <a:lnTo>
                    <a:pt x="4342607" y="30369"/>
                  </a:lnTo>
                  <a:lnTo>
                    <a:pt x="4364828" y="63328"/>
                  </a:lnTo>
                  <a:lnTo>
                    <a:pt x="4372977" y="103689"/>
                  </a:lnTo>
                  <a:lnTo>
                    <a:pt x="4372977" y="518432"/>
                  </a:lnTo>
                  <a:lnTo>
                    <a:pt x="4364828" y="558793"/>
                  </a:lnTo>
                  <a:lnTo>
                    <a:pt x="4342607" y="591751"/>
                  </a:lnTo>
                  <a:lnTo>
                    <a:pt x="4309648" y="613973"/>
                  </a:lnTo>
                  <a:lnTo>
                    <a:pt x="4269288" y="622121"/>
                  </a:lnTo>
                  <a:close/>
                </a:path>
              </a:pathLst>
            </a:custGeom>
            <a:solidFill>
              <a:srgbClr val="FBE4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56239" y="5531058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0" y="103689"/>
                  </a:moveTo>
                  <a:lnTo>
                    <a:pt x="8148" y="63328"/>
                  </a:lnTo>
                  <a:lnTo>
                    <a:pt x="30369" y="30369"/>
                  </a:lnTo>
                  <a:lnTo>
                    <a:pt x="63328" y="8148"/>
                  </a:lnTo>
                  <a:lnTo>
                    <a:pt x="103689" y="0"/>
                  </a:lnTo>
                  <a:lnTo>
                    <a:pt x="4269288" y="0"/>
                  </a:lnTo>
                  <a:lnTo>
                    <a:pt x="4309648" y="8148"/>
                  </a:lnTo>
                  <a:lnTo>
                    <a:pt x="4342607" y="30369"/>
                  </a:lnTo>
                  <a:lnTo>
                    <a:pt x="4364828" y="63328"/>
                  </a:lnTo>
                  <a:lnTo>
                    <a:pt x="4372977" y="103689"/>
                  </a:lnTo>
                  <a:lnTo>
                    <a:pt x="4372977" y="518432"/>
                  </a:lnTo>
                  <a:lnTo>
                    <a:pt x="4364828" y="558793"/>
                  </a:lnTo>
                  <a:lnTo>
                    <a:pt x="4342607" y="591751"/>
                  </a:lnTo>
                  <a:lnTo>
                    <a:pt x="4309648" y="613973"/>
                  </a:lnTo>
                  <a:lnTo>
                    <a:pt x="4269288" y="622121"/>
                  </a:lnTo>
                  <a:lnTo>
                    <a:pt x="103689" y="622121"/>
                  </a:lnTo>
                  <a:lnTo>
                    <a:pt x="63328" y="613973"/>
                  </a:lnTo>
                  <a:lnTo>
                    <a:pt x="30369" y="591751"/>
                  </a:lnTo>
                  <a:lnTo>
                    <a:pt x="8148" y="558793"/>
                  </a:lnTo>
                  <a:lnTo>
                    <a:pt x="0" y="518432"/>
                  </a:lnTo>
                  <a:lnTo>
                    <a:pt x="0" y="10368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688442" y="5677628"/>
            <a:ext cx="29057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Preventive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PCI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plus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OMT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(803)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5706909" y="5524708"/>
            <a:ext cx="4385945" cy="635000"/>
            <a:chOff x="5706909" y="5524708"/>
            <a:chExt cx="4385945" cy="635000"/>
          </a:xfrm>
        </p:grpSpPr>
        <p:sp>
          <p:nvSpPr>
            <p:cNvPr id="24" name="object 24" descr=""/>
            <p:cNvSpPr/>
            <p:nvPr/>
          </p:nvSpPr>
          <p:spPr>
            <a:xfrm>
              <a:off x="5713259" y="5531058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4269295" y="622121"/>
                  </a:moveTo>
                  <a:lnTo>
                    <a:pt x="103689" y="622121"/>
                  </a:lnTo>
                  <a:lnTo>
                    <a:pt x="63328" y="613973"/>
                  </a:lnTo>
                  <a:lnTo>
                    <a:pt x="30369" y="591751"/>
                  </a:lnTo>
                  <a:lnTo>
                    <a:pt x="8148" y="558793"/>
                  </a:lnTo>
                  <a:lnTo>
                    <a:pt x="0" y="518432"/>
                  </a:lnTo>
                  <a:lnTo>
                    <a:pt x="0" y="103689"/>
                  </a:lnTo>
                  <a:lnTo>
                    <a:pt x="8148" y="63328"/>
                  </a:lnTo>
                  <a:lnTo>
                    <a:pt x="30369" y="30369"/>
                  </a:lnTo>
                  <a:lnTo>
                    <a:pt x="63328" y="8148"/>
                  </a:lnTo>
                  <a:lnTo>
                    <a:pt x="103689" y="0"/>
                  </a:lnTo>
                  <a:lnTo>
                    <a:pt x="4269295" y="0"/>
                  </a:lnTo>
                  <a:lnTo>
                    <a:pt x="4309655" y="8148"/>
                  </a:lnTo>
                  <a:lnTo>
                    <a:pt x="4342614" y="30369"/>
                  </a:lnTo>
                  <a:lnTo>
                    <a:pt x="4364835" y="63328"/>
                  </a:lnTo>
                  <a:lnTo>
                    <a:pt x="4372984" y="103689"/>
                  </a:lnTo>
                  <a:lnTo>
                    <a:pt x="4372984" y="518432"/>
                  </a:lnTo>
                  <a:lnTo>
                    <a:pt x="4364835" y="558793"/>
                  </a:lnTo>
                  <a:lnTo>
                    <a:pt x="4342614" y="591751"/>
                  </a:lnTo>
                  <a:lnTo>
                    <a:pt x="4309655" y="613973"/>
                  </a:lnTo>
                  <a:lnTo>
                    <a:pt x="4269295" y="622121"/>
                  </a:lnTo>
                  <a:close/>
                </a:path>
              </a:pathLst>
            </a:custGeom>
            <a:solidFill>
              <a:srgbClr val="B6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713259" y="5531058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0" y="103689"/>
                  </a:moveTo>
                  <a:lnTo>
                    <a:pt x="8148" y="63328"/>
                  </a:lnTo>
                  <a:lnTo>
                    <a:pt x="30369" y="30369"/>
                  </a:lnTo>
                  <a:lnTo>
                    <a:pt x="63328" y="8148"/>
                  </a:lnTo>
                  <a:lnTo>
                    <a:pt x="103689" y="0"/>
                  </a:lnTo>
                  <a:lnTo>
                    <a:pt x="4269295" y="0"/>
                  </a:lnTo>
                  <a:lnTo>
                    <a:pt x="4309655" y="8148"/>
                  </a:lnTo>
                  <a:lnTo>
                    <a:pt x="4342614" y="30369"/>
                  </a:lnTo>
                  <a:lnTo>
                    <a:pt x="4364835" y="63328"/>
                  </a:lnTo>
                  <a:lnTo>
                    <a:pt x="4372984" y="103689"/>
                  </a:lnTo>
                  <a:lnTo>
                    <a:pt x="4372984" y="518432"/>
                  </a:lnTo>
                  <a:lnTo>
                    <a:pt x="4364835" y="558793"/>
                  </a:lnTo>
                  <a:lnTo>
                    <a:pt x="4342614" y="591751"/>
                  </a:lnTo>
                  <a:lnTo>
                    <a:pt x="4309655" y="613973"/>
                  </a:lnTo>
                  <a:lnTo>
                    <a:pt x="4269295" y="622121"/>
                  </a:lnTo>
                  <a:lnTo>
                    <a:pt x="103689" y="622121"/>
                  </a:lnTo>
                  <a:lnTo>
                    <a:pt x="63328" y="613973"/>
                  </a:lnTo>
                  <a:lnTo>
                    <a:pt x="30369" y="591751"/>
                  </a:lnTo>
                  <a:lnTo>
                    <a:pt x="8148" y="558793"/>
                  </a:lnTo>
                  <a:lnTo>
                    <a:pt x="0" y="518432"/>
                  </a:lnTo>
                  <a:lnTo>
                    <a:pt x="0" y="10368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7091750" y="5677628"/>
            <a:ext cx="1614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OMT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alone</a:t>
            </a:r>
            <a:r>
              <a:rPr dirty="0" sz="1800" spc="-20" b="1">
                <a:latin typeface="Calibri"/>
                <a:cs typeface="Calibri"/>
              </a:rPr>
              <a:t> (803)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838635" y="280203"/>
            <a:ext cx="39852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02856"/>
                </a:solidFill>
                <a:latin typeface="Arial Narrow"/>
                <a:cs typeface="Arial Narrow"/>
              </a:rPr>
              <a:t>Patient</a:t>
            </a:r>
            <a:r>
              <a:rPr dirty="0" sz="3200" spc="-60">
                <a:solidFill>
                  <a:srgbClr val="002856"/>
                </a:solidFill>
                <a:latin typeface="Arial Narrow"/>
                <a:cs typeface="Arial Narrow"/>
              </a:rPr>
              <a:t> </a:t>
            </a:r>
            <a:r>
              <a:rPr dirty="0" sz="3200" spc="-55">
                <a:solidFill>
                  <a:srgbClr val="002856"/>
                </a:solidFill>
                <a:latin typeface="Arial Narrow"/>
                <a:cs typeface="Arial Narrow"/>
              </a:rPr>
              <a:t>Flow</a:t>
            </a:r>
            <a:r>
              <a:rPr dirty="0" sz="3200" spc="-60">
                <a:solidFill>
                  <a:srgbClr val="002856"/>
                </a:solidFill>
                <a:latin typeface="Arial Narrow"/>
                <a:cs typeface="Arial Narrow"/>
              </a:rPr>
              <a:t> </a:t>
            </a:r>
            <a:r>
              <a:rPr dirty="0" sz="3200" spc="-20">
                <a:solidFill>
                  <a:srgbClr val="002856"/>
                </a:solidFill>
                <a:latin typeface="Arial Narrow"/>
                <a:cs typeface="Arial Narrow"/>
              </a:rPr>
              <a:t>and</a:t>
            </a:r>
            <a:r>
              <a:rPr dirty="0" sz="3200" spc="-55">
                <a:solidFill>
                  <a:srgbClr val="002856"/>
                </a:solidFill>
                <a:latin typeface="Arial Narrow"/>
                <a:cs typeface="Arial Narrow"/>
              </a:rPr>
              <a:t> </a:t>
            </a:r>
            <a:r>
              <a:rPr dirty="0" sz="3200" spc="-30">
                <a:solidFill>
                  <a:srgbClr val="002856"/>
                </a:solidFill>
                <a:latin typeface="Arial Narrow"/>
                <a:cs typeface="Arial Narrow"/>
              </a:rPr>
              <a:t>Follow</a:t>
            </a:r>
            <a:r>
              <a:rPr dirty="0" sz="3200" spc="-60">
                <a:solidFill>
                  <a:srgbClr val="002856"/>
                </a:solidFill>
                <a:latin typeface="Arial Narrow"/>
                <a:cs typeface="Arial Narrow"/>
              </a:rPr>
              <a:t> </a:t>
            </a:r>
            <a:r>
              <a:rPr dirty="0" sz="3200" spc="-35">
                <a:solidFill>
                  <a:srgbClr val="002856"/>
                </a:solidFill>
                <a:latin typeface="Arial Narrow"/>
                <a:cs typeface="Arial Narrow"/>
              </a:rPr>
              <a:t>Up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222725" y="251525"/>
            <a:ext cx="148780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2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3200">
              <a:latin typeface="Arial Narrow"/>
              <a:cs typeface="Arial Narrow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952610" y="1020641"/>
            <a:ext cx="10367010" cy="71755"/>
            <a:chOff x="952610" y="1020641"/>
            <a:chExt cx="10367010" cy="71755"/>
          </a:xfrm>
        </p:grpSpPr>
        <p:sp>
          <p:nvSpPr>
            <p:cNvPr id="30" name="object 30" descr=""/>
            <p:cNvSpPr/>
            <p:nvPr/>
          </p:nvSpPr>
          <p:spPr>
            <a:xfrm>
              <a:off x="952610" y="1034928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56240" y="1085730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3178619" y="2043061"/>
            <a:ext cx="4685665" cy="3513454"/>
          </a:xfrm>
          <a:custGeom>
            <a:avLst/>
            <a:gdLst/>
            <a:ahLst/>
            <a:cxnLst/>
            <a:rect l="l" t="t" r="r" b="b"/>
            <a:pathLst>
              <a:path w="4685665" h="3513454">
                <a:moveTo>
                  <a:pt x="4390580" y="1983765"/>
                </a:moveTo>
                <a:lnTo>
                  <a:pt x="4314533" y="1945335"/>
                </a:lnTo>
                <a:lnTo>
                  <a:pt x="4314406" y="1977085"/>
                </a:lnTo>
                <a:lnTo>
                  <a:pt x="2357463" y="1968830"/>
                </a:lnTo>
                <a:lnTo>
                  <a:pt x="2357463" y="1549920"/>
                </a:lnTo>
                <a:lnTo>
                  <a:pt x="2344763" y="1549920"/>
                </a:lnTo>
                <a:lnTo>
                  <a:pt x="2344763" y="2305862"/>
                </a:lnTo>
                <a:lnTo>
                  <a:pt x="2313013" y="2305862"/>
                </a:lnTo>
                <a:lnTo>
                  <a:pt x="2333968" y="2347772"/>
                </a:lnTo>
                <a:lnTo>
                  <a:pt x="2351113" y="2382062"/>
                </a:lnTo>
                <a:lnTo>
                  <a:pt x="2389213" y="2305862"/>
                </a:lnTo>
                <a:lnTo>
                  <a:pt x="2357463" y="2305862"/>
                </a:lnTo>
                <a:lnTo>
                  <a:pt x="2357463" y="1981530"/>
                </a:lnTo>
                <a:lnTo>
                  <a:pt x="4314355" y="1989785"/>
                </a:lnTo>
                <a:lnTo>
                  <a:pt x="4314215" y="2021535"/>
                </a:lnTo>
                <a:lnTo>
                  <a:pt x="4378033" y="1989963"/>
                </a:lnTo>
                <a:lnTo>
                  <a:pt x="4390580" y="1983765"/>
                </a:lnTo>
                <a:close/>
              </a:path>
              <a:path w="4685665" h="3513454">
                <a:moveTo>
                  <a:pt x="4390580" y="460654"/>
                </a:moveTo>
                <a:lnTo>
                  <a:pt x="4314533" y="422236"/>
                </a:lnTo>
                <a:lnTo>
                  <a:pt x="4314406" y="453986"/>
                </a:lnTo>
                <a:lnTo>
                  <a:pt x="2357463" y="445719"/>
                </a:lnTo>
                <a:lnTo>
                  <a:pt x="2357463" y="0"/>
                </a:lnTo>
                <a:lnTo>
                  <a:pt x="2344763" y="0"/>
                </a:lnTo>
                <a:lnTo>
                  <a:pt x="2344763" y="755992"/>
                </a:lnTo>
                <a:lnTo>
                  <a:pt x="2313013" y="755992"/>
                </a:lnTo>
                <a:lnTo>
                  <a:pt x="2351113" y="832192"/>
                </a:lnTo>
                <a:lnTo>
                  <a:pt x="2368258" y="797902"/>
                </a:lnTo>
                <a:lnTo>
                  <a:pt x="2389213" y="755992"/>
                </a:lnTo>
                <a:lnTo>
                  <a:pt x="2357463" y="755992"/>
                </a:lnTo>
                <a:lnTo>
                  <a:pt x="2357463" y="458419"/>
                </a:lnTo>
                <a:lnTo>
                  <a:pt x="4314355" y="466686"/>
                </a:lnTo>
                <a:lnTo>
                  <a:pt x="4314215" y="498436"/>
                </a:lnTo>
                <a:lnTo>
                  <a:pt x="4378033" y="466864"/>
                </a:lnTo>
                <a:lnTo>
                  <a:pt x="4390580" y="460654"/>
                </a:lnTo>
                <a:close/>
              </a:path>
              <a:path w="4685665" h="3513454">
                <a:moveTo>
                  <a:pt x="4685220" y="3488004"/>
                </a:moveTo>
                <a:lnTo>
                  <a:pt x="4616348" y="3437852"/>
                </a:lnTo>
                <a:lnTo>
                  <a:pt x="4611116" y="3469157"/>
                </a:lnTo>
                <a:lnTo>
                  <a:pt x="2367127" y="3093555"/>
                </a:lnTo>
                <a:lnTo>
                  <a:pt x="2375801" y="3092081"/>
                </a:lnTo>
                <a:lnTo>
                  <a:pt x="2373680" y="3079559"/>
                </a:lnTo>
                <a:lnTo>
                  <a:pt x="2328875" y="3087154"/>
                </a:lnTo>
                <a:lnTo>
                  <a:pt x="2283549" y="3079559"/>
                </a:lnTo>
                <a:lnTo>
                  <a:pt x="2281453" y="3092081"/>
                </a:lnTo>
                <a:lnTo>
                  <a:pt x="2290648" y="3093631"/>
                </a:lnTo>
                <a:lnTo>
                  <a:pt x="74079" y="3469017"/>
                </a:lnTo>
                <a:lnTo>
                  <a:pt x="68770" y="3437712"/>
                </a:lnTo>
                <a:lnTo>
                  <a:pt x="0" y="3488004"/>
                </a:lnTo>
                <a:lnTo>
                  <a:pt x="1765" y="3488537"/>
                </a:lnTo>
                <a:lnTo>
                  <a:pt x="81495" y="3512845"/>
                </a:lnTo>
                <a:lnTo>
                  <a:pt x="76200" y="3481540"/>
                </a:lnTo>
                <a:lnTo>
                  <a:pt x="2328900" y="3100032"/>
                </a:lnTo>
                <a:lnTo>
                  <a:pt x="4609020" y="3481679"/>
                </a:lnTo>
                <a:lnTo>
                  <a:pt x="4603775" y="3512997"/>
                </a:lnTo>
                <a:lnTo>
                  <a:pt x="4683252" y="3488601"/>
                </a:lnTo>
                <a:lnTo>
                  <a:pt x="4685220" y="3488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1721995" y="3067280"/>
            <a:ext cx="420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63%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721995" y="4533852"/>
            <a:ext cx="420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45%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29330" y="1331208"/>
            <a:ext cx="5086350" cy="730885"/>
            <a:chOff x="3429330" y="1331208"/>
            <a:chExt cx="5086350" cy="730885"/>
          </a:xfrm>
        </p:grpSpPr>
        <p:sp>
          <p:nvSpPr>
            <p:cNvPr id="3" name="object 3" descr=""/>
            <p:cNvSpPr/>
            <p:nvPr/>
          </p:nvSpPr>
          <p:spPr>
            <a:xfrm>
              <a:off x="3435680" y="1337558"/>
              <a:ext cx="5073650" cy="718185"/>
            </a:xfrm>
            <a:custGeom>
              <a:avLst/>
              <a:gdLst/>
              <a:ahLst/>
              <a:cxnLst/>
              <a:rect l="l" t="t" r="r" b="b"/>
              <a:pathLst>
                <a:path w="5073650" h="718185">
                  <a:moveTo>
                    <a:pt x="4953965" y="717793"/>
                  </a:moveTo>
                  <a:lnTo>
                    <a:pt x="119634" y="717793"/>
                  </a:lnTo>
                  <a:lnTo>
                    <a:pt x="73067" y="708391"/>
                  </a:lnTo>
                  <a:lnTo>
                    <a:pt x="35040" y="682752"/>
                  </a:lnTo>
                  <a:lnTo>
                    <a:pt x="9401" y="644725"/>
                  </a:lnTo>
                  <a:lnTo>
                    <a:pt x="0" y="598158"/>
                  </a:lnTo>
                  <a:lnTo>
                    <a:pt x="0" y="119634"/>
                  </a:lnTo>
                  <a:lnTo>
                    <a:pt x="9401" y="73067"/>
                  </a:lnTo>
                  <a:lnTo>
                    <a:pt x="35040" y="35040"/>
                  </a:lnTo>
                  <a:lnTo>
                    <a:pt x="73067" y="9401"/>
                  </a:lnTo>
                  <a:lnTo>
                    <a:pt x="119634" y="0"/>
                  </a:lnTo>
                  <a:lnTo>
                    <a:pt x="4953965" y="0"/>
                  </a:lnTo>
                  <a:lnTo>
                    <a:pt x="5000533" y="9401"/>
                  </a:lnTo>
                  <a:lnTo>
                    <a:pt x="5038560" y="35040"/>
                  </a:lnTo>
                  <a:lnTo>
                    <a:pt x="5064198" y="73067"/>
                  </a:lnTo>
                  <a:lnTo>
                    <a:pt x="5073600" y="119634"/>
                  </a:lnTo>
                  <a:lnTo>
                    <a:pt x="5073600" y="598158"/>
                  </a:lnTo>
                  <a:lnTo>
                    <a:pt x="5064198" y="644725"/>
                  </a:lnTo>
                  <a:lnTo>
                    <a:pt x="5038560" y="682752"/>
                  </a:lnTo>
                  <a:lnTo>
                    <a:pt x="5000533" y="708391"/>
                  </a:lnTo>
                  <a:lnTo>
                    <a:pt x="4953965" y="717793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435680" y="1337558"/>
              <a:ext cx="5073650" cy="718185"/>
            </a:xfrm>
            <a:custGeom>
              <a:avLst/>
              <a:gdLst/>
              <a:ahLst/>
              <a:cxnLst/>
              <a:rect l="l" t="t" r="r" b="b"/>
              <a:pathLst>
                <a:path w="5073650" h="718185">
                  <a:moveTo>
                    <a:pt x="0" y="119634"/>
                  </a:moveTo>
                  <a:lnTo>
                    <a:pt x="9401" y="73067"/>
                  </a:lnTo>
                  <a:lnTo>
                    <a:pt x="35040" y="35040"/>
                  </a:lnTo>
                  <a:lnTo>
                    <a:pt x="73067" y="9401"/>
                  </a:lnTo>
                  <a:lnTo>
                    <a:pt x="119634" y="0"/>
                  </a:lnTo>
                  <a:lnTo>
                    <a:pt x="4953965" y="0"/>
                  </a:lnTo>
                  <a:lnTo>
                    <a:pt x="5000533" y="9401"/>
                  </a:lnTo>
                  <a:lnTo>
                    <a:pt x="5038560" y="35040"/>
                  </a:lnTo>
                  <a:lnTo>
                    <a:pt x="5064198" y="73067"/>
                  </a:lnTo>
                  <a:lnTo>
                    <a:pt x="5073600" y="119634"/>
                  </a:lnTo>
                  <a:lnTo>
                    <a:pt x="5073600" y="598158"/>
                  </a:lnTo>
                  <a:lnTo>
                    <a:pt x="5064198" y="644725"/>
                  </a:lnTo>
                  <a:lnTo>
                    <a:pt x="5038560" y="682752"/>
                  </a:lnTo>
                  <a:lnTo>
                    <a:pt x="5000533" y="708391"/>
                  </a:lnTo>
                  <a:lnTo>
                    <a:pt x="4953965" y="717793"/>
                  </a:lnTo>
                  <a:lnTo>
                    <a:pt x="119634" y="717793"/>
                  </a:lnTo>
                  <a:lnTo>
                    <a:pt x="73067" y="708391"/>
                  </a:lnTo>
                  <a:lnTo>
                    <a:pt x="35040" y="682752"/>
                  </a:lnTo>
                  <a:lnTo>
                    <a:pt x="9401" y="644725"/>
                  </a:lnTo>
                  <a:lnTo>
                    <a:pt x="0" y="598158"/>
                  </a:lnTo>
                  <a:lnTo>
                    <a:pt x="0" y="11963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433999" y="1394391"/>
            <a:ext cx="30772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Narrow"/>
                <a:cs typeface="Arial Narrow"/>
              </a:rPr>
              <a:t>1606</a:t>
            </a:r>
            <a:r>
              <a:rPr dirty="0" sz="1800" spc="114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patients</a:t>
            </a:r>
            <a:r>
              <a:rPr dirty="0" sz="1800" spc="120">
                <a:latin typeface="Arial Narrow"/>
                <a:cs typeface="Arial Narrow"/>
              </a:rPr>
              <a:t> </a:t>
            </a:r>
            <a:r>
              <a:rPr dirty="0" sz="1800" spc="-20">
                <a:latin typeface="Arial Narrow"/>
                <a:cs typeface="Arial Narrow"/>
              </a:rPr>
              <a:t>with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solidFill>
                  <a:srgbClr val="C00000"/>
                </a:solidFill>
                <a:latin typeface="Arial Narrow"/>
                <a:cs typeface="Arial Narrow"/>
              </a:rPr>
              <a:t>Imaging</a:t>
            </a:r>
            <a:r>
              <a:rPr dirty="0" sz="1800" spc="7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C00000"/>
                </a:solidFill>
                <a:latin typeface="Arial Narrow"/>
                <a:cs typeface="Arial Narrow"/>
              </a:rPr>
              <a:t>criteria</a:t>
            </a:r>
            <a:r>
              <a:rPr dirty="0" sz="1800" spc="7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C00000"/>
                </a:solidFill>
                <a:latin typeface="Arial Narrow"/>
                <a:cs typeface="Arial Narrow"/>
              </a:rPr>
              <a:t>of</a:t>
            </a:r>
            <a:r>
              <a:rPr dirty="0" sz="1800" spc="7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C00000"/>
                </a:solidFill>
                <a:latin typeface="Arial Narrow"/>
                <a:cs typeface="Arial Narrow"/>
              </a:rPr>
              <a:t>vulnerable</a:t>
            </a:r>
            <a:r>
              <a:rPr dirty="0" sz="1800" spc="7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Arial Narrow"/>
                <a:cs typeface="Arial Narrow"/>
              </a:rPr>
              <a:t>plaque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392576" y="2457725"/>
            <a:ext cx="4385945" cy="635000"/>
            <a:chOff x="1392576" y="2457725"/>
            <a:chExt cx="4385945" cy="635000"/>
          </a:xfrm>
        </p:grpSpPr>
        <p:sp>
          <p:nvSpPr>
            <p:cNvPr id="7" name="object 7" descr=""/>
            <p:cNvSpPr/>
            <p:nvPr/>
          </p:nvSpPr>
          <p:spPr>
            <a:xfrm>
              <a:off x="1398926" y="2464076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4269288" y="622121"/>
                  </a:moveTo>
                  <a:lnTo>
                    <a:pt x="103689" y="622121"/>
                  </a:lnTo>
                  <a:lnTo>
                    <a:pt x="63328" y="613973"/>
                  </a:lnTo>
                  <a:lnTo>
                    <a:pt x="30369" y="591752"/>
                  </a:lnTo>
                  <a:lnTo>
                    <a:pt x="8148" y="558793"/>
                  </a:lnTo>
                  <a:lnTo>
                    <a:pt x="0" y="518432"/>
                  </a:lnTo>
                  <a:lnTo>
                    <a:pt x="0" y="103688"/>
                  </a:lnTo>
                  <a:lnTo>
                    <a:pt x="8148" y="63328"/>
                  </a:lnTo>
                  <a:lnTo>
                    <a:pt x="30370" y="30369"/>
                  </a:lnTo>
                  <a:lnTo>
                    <a:pt x="63329" y="8148"/>
                  </a:lnTo>
                  <a:lnTo>
                    <a:pt x="103689" y="0"/>
                  </a:lnTo>
                  <a:lnTo>
                    <a:pt x="4269289" y="0"/>
                  </a:lnTo>
                  <a:lnTo>
                    <a:pt x="4309648" y="8148"/>
                  </a:lnTo>
                  <a:lnTo>
                    <a:pt x="4342607" y="30369"/>
                  </a:lnTo>
                  <a:lnTo>
                    <a:pt x="4364828" y="63328"/>
                  </a:lnTo>
                  <a:lnTo>
                    <a:pt x="4372977" y="103688"/>
                  </a:lnTo>
                  <a:lnTo>
                    <a:pt x="4372977" y="518432"/>
                  </a:lnTo>
                  <a:lnTo>
                    <a:pt x="4364828" y="558793"/>
                  </a:lnTo>
                  <a:lnTo>
                    <a:pt x="4342607" y="591752"/>
                  </a:lnTo>
                  <a:lnTo>
                    <a:pt x="4309648" y="613973"/>
                  </a:lnTo>
                  <a:lnTo>
                    <a:pt x="4269288" y="622121"/>
                  </a:lnTo>
                  <a:close/>
                </a:path>
              </a:pathLst>
            </a:custGeom>
            <a:solidFill>
              <a:srgbClr val="FBE4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98926" y="2464075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0" y="103689"/>
                  </a:moveTo>
                  <a:lnTo>
                    <a:pt x="8148" y="63328"/>
                  </a:lnTo>
                  <a:lnTo>
                    <a:pt x="30369" y="30369"/>
                  </a:lnTo>
                  <a:lnTo>
                    <a:pt x="63328" y="8148"/>
                  </a:lnTo>
                  <a:lnTo>
                    <a:pt x="103689" y="0"/>
                  </a:lnTo>
                  <a:lnTo>
                    <a:pt x="4269288" y="0"/>
                  </a:lnTo>
                  <a:lnTo>
                    <a:pt x="4309648" y="8148"/>
                  </a:lnTo>
                  <a:lnTo>
                    <a:pt x="4342607" y="30369"/>
                  </a:lnTo>
                  <a:lnTo>
                    <a:pt x="4364828" y="63328"/>
                  </a:lnTo>
                  <a:lnTo>
                    <a:pt x="4372977" y="103689"/>
                  </a:lnTo>
                  <a:lnTo>
                    <a:pt x="4372977" y="518432"/>
                  </a:lnTo>
                  <a:lnTo>
                    <a:pt x="4364828" y="558793"/>
                  </a:lnTo>
                  <a:lnTo>
                    <a:pt x="4342607" y="591752"/>
                  </a:lnTo>
                  <a:lnTo>
                    <a:pt x="4309648" y="613973"/>
                  </a:lnTo>
                  <a:lnTo>
                    <a:pt x="4269288" y="622122"/>
                  </a:lnTo>
                  <a:lnTo>
                    <a:pt x="103689" y="622122"/>
                  </a:lnTo>
                  <a:lnTo>
                    <a:pt x="63328" y="613973"/>
                  </a:lnTo>
                  <a:lnTo>
                    <a:pt x="30369" y="591752"/>
                  </a:lnTo>
                  <a:lnTo>
                    <a:pt x="8148" y="558793"/>
                  </a:lnTo>
                  <a:lnTo>
                    <a:pt x="0" y="518433"/>
                  </a:lnTo>
                  <a:lnTo>
                    <a:pt x="0" y="1036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131128" y="2610646"/>
            <a:ext cx="29057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Preventive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PCI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plus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OMT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(803)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149595" y="2457725"/>
            <a:ext cx="4385945" cy="635000"/>
            <a:chOff x="6149595" y="2457725"/>
            <a:chExt cx="4385945" cy="635000"/>
          </a:xfrm>
        </p:grpSpPr>
        <p:sp>
          <p:nvSpPr>
            <p:cNvPr id="11" name="object 11" descr=""/>
            <p:cNvSpPr/>
            <p:nvPr/>
          </p:nvSpPr>
          <p:spPr>
            <a:xfrm>
              <a:off x="6155945" y="2464076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4269294" y="622121"/>
                  </a:moveTo>
                  <a:lnTo>
                    <a:pt x="103689" y="622121"/>
                  </a:lnTo>
                  <a:lnTo>
                    <a:pt x="63328" y="613973"/>
                  </a:lnTo>
                  <a:lnTo>
                    <a:pt x="30369" y="591752"/>
                  </a:lnTo>
                  <a:lnTo>
                    <a:pt x="8148" y="558793"/>
                  </a:lnTo>
                  <a:lnTo>
                    <a:pt x="0" y="518432"/>
                  </a:lnTo>
                  <a:lnTo>
                    <a:pt x="0" y="103688"/>
                  </a:lnTo>
                  <a:lnTo>
                    <a:pt x="8148" y="63328"/>
                  </a:lnTo>
                  <a:lnTo>
                    <a:pt x="30370" y="30369"/>
                  </a:lnTo>
                  <a:lnTo>
                    <a:pt x="63329" y="8148"/>
                  </a:lnTo>
                  <a:lnTo>
                    <a:pt x="103689" y="0"/>
                  </a:lnTo>
                  <a:lnTo>
                    <a:pt x="4269295" y="0"/>
                  </a:lnTo>
                  <a:lnTo>
                    <a:pt x="4309655" y="8148"/>
                  </a:lnTo>
                  <a:lnTo>
                    <a:pt x="4342613" y="30369"/>
                  </a:lnTo>
                  <a:lnTo>
                    <a:pt x="4364835" y="63328"/>
                  </a:lnTo>
                  <a:lnTo>
                    <a:pt x="4372983" y="103688"/>
                  </a:lnTo>
                  <a:lnTo>
                    <a:pt x="4372983" y="518432"/>
                  </a:lnTo>
                  <a:lnTo>
                    <a:pt x="4364835" y="558793"/>
                  </a:lnTo>
                  <a:lnTo>
                    <a:pt x="4342613" y="591752"/>
                  </a:lnTo>
                  <a:lnTo>
                    <a:pt x="4309654" y="613973"/>
                  </a:lnTo>
                  <a:lnTo>
                    <a:pt x="4269294" y="622121"/>
                  </a:lnTo>
                  <a:close/>
                </a:path>
              </a:pathLst>
            </a:custGeom>
            <a:solidFill>
              <a:srgbClr val="B6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155945" y="2464075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0" y="103689"/>
                  </a:moveTo>
                  <a:lnTo>
                    <a:pt x="8148" y="63328"/>
                  </a:lnTo>
                  <a:lnTo>
                    <a:pt x="30369" y="30369"/>
                  </a:lnTo>
                  <a:lnTo>
                    <a:pt x="63328" y="8148"/>
                  </a:lnTo>
                  <a:lnTo>
                    <a:pt x="103689" y="0"/>
                  </a:lnTo>
                  <a:lnTo>
                    <a:pt x="4269294" y="0"/>
                  </a:lnTo>
                  <a:lnTo>
                    <a:pt x="4309655" y="8148"/>
                  </a:lnTo>
                  <a:lnTo>
                    <a:pt x="4342613" y="30369"/>
                  </a:lnTo>
                  <a:lnTo>
                    <a:pt x="4364835" y="63328"/>
                  </a:lnTo>
                  <a:lnTo>
                    <a:pt x="4372983" y="103689"/>
                  </a:lnTo>
                  <a:lnTo>
                    <a:pt x="4372983" y="518432"/>
                  </a:lnTo>
                  <a:lnTo>
                    <a:pt x="4364835" y="558793"/>
                  </a:lnTo>
                  <a:lnTo>
                    <a:pt x="4342613" y="591752"/>
                  </a:lnTo>
                  <a:lnTo>
                    <a:pt x="4309655" y="613973"/>
                  </a:lnTo>
                  <a:lnTo>
                    <a:pt x="4269294" y="622122"/>
                  </a:lnTo>
                  <a:lnTo>
                    <a:pt x="103689" y="622122"/>
                  </a:lnTo>
                  <a:lnTo>
                    <a:pt x="63328" y="613973"/>
                  </a:lnTo>
                  <a:lnTo>
                    <a:pt x="30369" y="591752"/>
                  </a:lnTo>
                  <a:lnTo>
                    <a:pt x="8148" y="558793"/>
                  </a:lnTo>
                  <a:lnTo>
                    <a:pt x="0" y="518433"/>
                  </a:lnTo>
                  <a:lnTo>
                    <a:pt x="0" y="1036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7534437" y="2610646"/>
            <a:ext cx="1614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OMT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alone</a:t>
            </a:r>
            <a:r>
              <a:rPr dirty="0" sz="1800" spc="-20" b="1">
                <a:latin typeface="Calibri"/>
                <a:cs typeface="Calibri"/>
              </a:rPr>
              <a:t> (803)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38635" y="280203"/>
            <a:ext cx="39852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02856"/>
                </a:solidFill>
                <a:latin typeface="Arial Narrow"/>
                <a:cs typeface="Arial Narrow"/>
              </a:rPr>
              <a:t>Patient</a:t>
            </a:r>
            <a:r>
              <a:rPr dirty="0" sz="3200" spc="-60">
                <a:solidFill>
                  <a:srgbClr val="002856"/>
                </a:solidFill>
                <a:latin typeface="Arial Narrow"/>
                <a:cs typeface="Arial Narrow"/>
              </a:rPr>
              <a:t> </a:t>
            </a:r>
            <a:r>
              <a:rPr dirty="0" sz="3200" spc="-55">
                <a:solidFill>
                  <a:srgbClr val="002856"/>
                </a:solidFill>
                <a:latin typeface="Arial Narrow"/>
                <a:cs typeface="Arial Narrow"/>
              </a:rPr>
              <a:t>Flow</a:t>
            </a:r>
            <a:r>
              <a:rPr dirty="0" sz="3200" spc="-60">
                <a:solidFill>
                  <a:srgbClr val="002856"/>
                </a:solidFill>
                <a:latin typeface="Arial Narrow"/>
                <a:cs typeface="Arial Narrow"/>
              </a:rPr>
              <a:t> </a:t>
            </a:r>
            <a:r>
              <a:rPr dirty="0" sz="3200" spc="-20">
                <a:solidFill>
                  <a:srgbClr val="002856"/>
                </a:solidFill>
                <a:latin typeface="Arial Narrow"/>
                <a:cs typeface="Arial Narrow"/>
              </a:rPr>
              <a:t>and</a:t>
            </a:r>
            <a:r>
              <a:rPr dirty="0" sz="3200" spc="-55">
                <a:solidFill>
                  <a:srgbClr val="002856"/>
                </a:solidFill>
                <a:latin typeface="Arial Narrow"/>
                <a:cs typeface="Arial Narrow"/>
              </a:rPr>
              <a:t> </a:t>
            </a:r>
            <a:r>
              <a:rPr dirty="0" sz="3200" spc="-30">
                <a:solidFill>
                  <a:srgbClr val="002856"/>
                </a:solidFill>
                <a:latin typeface="Arial Narrow"/>
                <a:cs typeface="Arial Narrow"/>
              </a:rPr>
              <a:t>Follow</a:t>
            </a:r>
            <a:r>
              <a:rPr dirty="0" sz="3200" spc="-60">
                <a:solidFill>
                  <a:srgbClr val="002856"/>
                </a:solidFill>
                <a:latin typeface="Arial Narrow"/>
                <a:cs typeface="Arial Narrow"/>
              </a:rPr>
              <a:t> </a:t>
            </a:r>
            <a:r>
              <a:rPr dirty="0" sz="3200" spc="-35">
                <a:solidFill>
                  <a:srgbClr val="002856"/>
                </a:solidFill>
                <a:latin typeface="Arial Narrow"/>
                <a:cs typeface="Arial Narrow"/>
              </a:rPr>
              <a:t>Up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222725" y="251525"/>
            <a:ext cx="148780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2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3200">
              <a:latin typeface="Arial Narrow"/>
              <a:cs typeface="Arial Narrow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524652" y="2049096"/>
            <a:ext cx="6999605" cy="3390265"/>
            <a:chOff x="1524652" y="2049096"/>
            <a:chExt cx="6999605" cy="3390265"/>
          </a:xfrm>
        </p:grpSpPr>
        <p:sp>
          <p:nvSpPr>
            <p:cNvPr id="17" name="object 17" descr=""/>
            <p:cNvSpPr/>
            <p:nvPr/>
          </p:nvSpPr>
          <p:spPr>
            <a:xfrm>
              <a:off x="3621316" y="2049106"/>
              <a:ext cx="4902835" cy="2117725"/>
            </a:xfrm>
            <a:custGeom>
              <a:avLst/>
              <a:gdLst/>
              <a:ahLst/>
              <a:cxnLst/>
              <a:rect l="l" t="t" r="r" b="b"/>
              <a:pathLst>
                <a:path w="4902834" h="2117725">
                  <a:moveTo>
                    <a:pt x="145694" y="2040978"/>
                  </a:moveTo>
                  <a:lnTo>
                    <a:pt x="113944" y="2041334"/>
                  </a:lnTo>
                  <a:lnTo>
                    <a:pt x="102514" y="1030630"/>
                  </a:lnTo>
                  <a:lnTo>
                    <a:pt x="89814" y="1030782"/>
                  </a:lnTo>
                  <a:lnTo>
                    <a:pt x="101244" y="2041486"/>
                  </a:lnTo>
                  <a:lnTo>
                    <a:pt x="69494" y="2041842"/>
                  </a:lnTo>
                  <a:lnTo>
                    <a:pt x="108458" y="2117610"/>
                  </a:lnTo>
                  <a:lnTo>
                    <a:pt x="125082" y="2083384"/>
                  </a:lnTo>
                  <a:lnTo>
                    <a:pt x="145694" y="2040978"/>
                  </a:lnTo>
                  <a:close/>
                </a:path>
                <a:path w="4902834" h="2117725">
                  <a:moveTo>
                    <a:pt x="4685157" y="414845"/>
                  </a:moveTo>
                  <a:lnTo>
                    <a:pt x="4616666" y="364185"/>
                  </a:lnTo>
                  <a:lnTo>
                    <a:pt x="4611192" y="395452"/>
                  </a:lnTo>
                  <a:lnTo>
                    <a:pt x="2352256" y="0"/>
                  </a:lnTo>
                  <a:lnTo>
                    <a:pt x="2350414" y="10477"/>
                  </a:lnTo>
                  <a:lnTo>
                    <a:pt x="74066" y="395986"/>
                  </a:lnTo>
                  <a:lnTo>
                    <a:pt x="68757" y="364680"/>
                  </a:lnTo>
                  <a:lnTo>
                    <a:pt x="0" y="414972"/>
                  </a:lnTo>
                  <a:lnTo>
                    <a:pt x="1752" y="415505"/>
                  </a:lnTo>
                  <a:lnTo>
                    <a:pt x="81483" y="439813"/>
                  </a:lnTo>
                  <a:lnTo>
                    <a:pt x="76187" y="408508"/>
                  </a:lnTo>
                  <a:lnTo>
                    <a:pt x="2375789" y="19050"/>
                  </a:lnTo>
                  <a:lnTo>
                    <a:pt x="2375433" y="16954"/>
                  </a:lnTo>
                  <a:lnTo>
                    <a:pt x="4609008" y="407962"/>
                  </a:lnTo>
                  <a:lnTo>
                    <a:pt x="4603534" y="439242"/>
                  </a:lnTo>
                  <a:lnTo>
                    <a:pt x="4684014" y="415188"/>
                  </a:lnTo>
                  <a:lnTo>
                    <a:pt x="4685157" y="414845"/>
                  </a:lnTo>
                  <a:close/>
                </a:path>
                <a:path w="4902834" h="2117725">
                  <a:moveTo>
                    <a:pt x="4902720" y="2040699"/>
                  </a:moveTo>
                  <a:lnTo>
                    <a:pt x="4870970" y="2041055"/>
                  </a:lnTo>
                  <a:lnTo>
                    <a:pt x="4859528" y="1030643"/>
                  </a:lnTo>
                  <a:lnTo>
                    <a:pt x="4846828" y="1030795"/>
                  </a:lnTo>
                  <a:lnTo>
                    <a:pt x="4858270" y="2041194"/>
                  </a:lnTo>
                  <a:lnTo>
                    <a:pt x="4826520" y="2041550"/>
                  </a:lnTo>
                  <a:lnTo>
                    <a:pt x="4865484" y="2117318"/>
                  </a:lnTo>
                  <a:lnTo>
                    <a:pt x="4882108" y="2083104"/>
                  </a:lnTo>
                  <a:lnTo>
                    <a:pt x="4902720" y="2040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31002" y="4931953"/>
              <a:ext cx="4373245" cy="501015"/>
            </a:xfrm>
            <a:custGeom>
              <a:avLst/>
              <a:gdLst/>
              <a:ahLst/>
              <a:cxnLst/>
              <a:rect l="l" t="t" r="r" b="b"/>
              <a:pathLst>
                <a:path w="4373245" h="501014">
                  <a:moveTo>
                    <a:pt x="83499" y="500984"/>
                  </a:moveTo>
                  <a:lnTo>
                    <a:pt x="24456" y="476527"/>
                  </a:lnTo>
                  <a:lnTo>
                    <a:pt x="0" y="417484"/>
                  </a:lnTo>
                  <a:lnTo>
                    <a:pt x="0" y="83499"/>
                  </a:lnTo>
                  <a:lnTo>
                    <a:pt x="6561" y="50997"/>
                  </a:lnTo>
                  <a:lnTo>
                    <a:pt x="24456" y="24456"/>
                  </a:lnTo>
                  <a:lnTo>
                    <a:pt x="50997" y="6561"/>
                  </a:lnTo>
                  <a:lnTo>
                    <a:pt x="83498" y="0"/>
                  </a:lnTo>
                  <a:lnTo>
                    <a:pt x="4289477" y="0"/>
                  </a:lnTo>
                  <a:lnTo>
                    <a:pt x="4348520" y="24456"/>
                  </a:lnTo>
                  <a:lnTo>
                    <a:pt x="4372976" y="83499"/>
                  </a:lnTo>
                  <a:lnTo>
                    <a:pt x="4372977" y="417484"/>
                  </a:lnTo>
                  <a:lnTo>
                    <a:pt x="4366414" y="449986"/>
                  </a:lnTo>
                  <a:lnTo>
                    <a:pt x="4348520" y="476527"/>
                  </a:lnTo>
                  <a:lnTo>
                    <a:pt x="4321979" y="494422"/>
                  </a:lnTo>
                  <a:lnTo>
                    <a:pt x="4289477" y="500983"/>
                  </a:lnTo>
                  <a:lnTo>
                    <a:pt x="83499" y="500984"/>
                  </a:lnTo>
                  <a:close/>
                </a:path>
              </a:pathLst>
            </a:custGeom>
            <a:solidFill>
              <a:srgbClr val="FBE4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31002" y="4931953"/>
              <a:ext cx="4373245" cy="501015"/>
            </a:xfrm>
            <a:custGeom>
              <a:avLst/>
              <a:gdLst/>
              <a:ahLst/>
              <a:cxnLst/>
              <a:rect l="l" t="t" r="r" b="b"/>
              <a:pathLst>
                <a:path w="4373245" h="501014">
                  <a:moveTo>
                    <a:pt x="0" y="83499"/>
                  </a:moveTo>
                  <a:lnTo>
                    <a:pt x="6561" y="50997"/>
                  </a:lnTo>
                  <a:lnTo>
                    <a:pt x="24456" y="24456"/>
                  </a:lnTo>
                  <a:lnTo>
                    <a:pt x="50997" y="6561"/>
                  </a:lnTo>
                  <a:lnTo>
                    <a:pt x="83498" y="0"/>
                  </a:lnTo>
                  <a:lnTo>
                    <a:pt x="4289477" y="0"/>
                  </a:lnTo>
                  <a:lnTo>
                    <a:pt x="4321979" y="6561"/>
                  </a:lnTo>
                  <a:lnTo>
                    <a:pt x="4348520" y="24456"/>
                  </a:lnTo>
                  <a:lnTo>
                    <a:pt x="4366414" y="50997"/>
                  </a:lnTo>
                  <a:lnTo>
                    <a:pt x="4372976" y="83499"/>
                  </a:lnTo>
                  <a:lnTo>
                    <a:pt x="4372977" y="417484"/>
                  </a:lnTo>
                  <a:lnTo>
                    <a:pt x="4366414" y="449986"/>
                  </a:lnTo>
                  <a:lnTo>
                    <a:pt x="4348520" y="476527"/>
                  </a:lnTo>
                  <a:lnTo>
                    <a:pt x="4321979" y="494422"/>
                  </a:lnTo>
                  <a:lnTo>
                    <a:pt x="4289477" y="500983"/>
                  </a:lnTo>
                  <a:lnTo>
                    <a:pt x="83499" y="500984"/>
                  </a:lnTo>
                  <a:lnTo>
                    <a:pt x="50997" y="494422"/>
                  </a:lnTo>
                  <a:lnTo>
                    <a:pt x="24456" y="476527"/>
                  </a:lnTo>
                  <a:lnTo>
                    <a:pt x="6561" y="449986"/>
                  </a:lnTo>
                  <a:lnTo>
                    <a:pt x="0" y="417484"/>
                  </a:lnTo>
                  <a:lnTo>
                    <a:pt x="0" y="834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972530" y="1020641"/>
            <a:ext cx="10367010" cy="71755"/>
            <a:chOff x="972530" y="1020641"/>
            <a:chExt cx="10367010" cy="71755"/>
          </a:xfrm>
        </p:grpSpPr>
        <p:sp>
          <p:nvSpPr>
            <p:cNvPr id="21" name="object 21" descr=""/>
            <p:cNvSpPr/>
            <p:nvPr/>
          </p:nvSpPr>
          <p:spPr>
            <a:xfrm>
              <a:off x="972530" y="1034928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76160" y="1085730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2126170" y="5034820"/>
            <a:ext cx="31800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762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(94.9%)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completed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final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follow-</a:t>
            </a:r>
            <a:r>
              <a:rPr dirty="0" sz="1600" spc="-25">
                <a:latin typeface="Calibri"/>
                <a:cs typeface="Calibri"/>
              </a:rPr>
              <a:t>up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281670" y="4925318"/>
            <a:ext cx="4385945" cy="513715"/>
            <a:chOff x="6281670" y="4925318"/>
            <a:chExt cx="4385945" cy="513715"/>
          </a:xfrm>
        </p:grpSpPr>
        <p:sp>
          <p:nvSpPr>
            <p:cNvPr id="25" name="object 25" descr=""/>
            <p:cNvSpPr/>
            <p:nvPr/>
          </p:nvSpPr>
          <p:spPr>
            <a:xfrm>
              <a:off x="6288020" y="4931668"/>
              <a:ext cx="4373245" cy="501015"/>
            </a:xfrm>
            <a:custGeom>
              <a:avLst/>
              <a:gdLst/>
              <a:ahLst/>
              <a:cxnLst/>
              <a:rect l="l" t="t" r="r" b="b"/>
              <a:pathLst>
                <a:path w="4373245" h="501014">
                  <a:moveTo>
                    <a:pt x="4289485" y="500984"/>
                  </a:moveTo>
                  <a:lnTo>
                    <a:pt x="83499" y="500984"/>
                  </a:lnTo>
                  <a:lnTo>
                    <a:pt x="50997" y="494422"/>
                  </a:lnTo>
                  <a:lnTo>
                    <a:pt x="24456" y="476527"/>
                  </a:lnTo>
                  <a:lnTo>
                    <a:pt x="6561" y="449986"/>
                  </a:lnTo>
                  <a:lnTo>
                    <a:pt x="0" y="417485"/>
                  </a:lnTo>
                  <a:lnTo>
                    <a:pt x="0" y="83499"/>
                  </a:lnTo>
                  <a:lnTo>
                    <a:pt x="6561" y="50997"/>
                  </a:lnTo>
                  <a:lnTo>
                    <a:pt x="24456" y="24456"/>
                  </a:lnTo>
                  <a:lnTo>
                    <a:pt x="50997" y="6561"/>
                  </a:lnTo>
                  <a:lnTo>
                    <a:pt x="83499" y="0"/>
                  </a:lnTo>
                  <a:lnTo>
                    <a:pt x="4289485" y="0"/>
                  </a:lnTo>
                  <a:lnTo>
                    <a:pt x="4348528" y="24456"/>
                  </a:lnTo>
                  <a:lnTo>
                    <a:pt x="4372984" y="83499"/>
                  </a:lnTo>
                  <a:lnTo>
                    <a:pt x="4372985" y="417485"/>
                  </a:lnTo>
                  <a:lnTo>
                    <a:pt x="4366423" y="449986"/>
                  </a:lnTo>
                  <a:lnTo>
                    <a:pt x="4348528" y="476527"/>
                  </a:lnTo>
                  <a:lnTo>
                    <a:pt x="4321987" y="494422"/>
                  </a:lnTo>
                  <a:lnTo>
                    <a:pt x="4289485" y="500984"/>
                  </a:lnTo>
                  <a:close/>
                </a:path>
              </a:pathLst>
            </a:custGeom>
            <a:solidFill>
              <a:srgbClr val="B6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288020" y="4931668"/>
              <a:ext cx="4373245" cy="501015"/>
            </a:xfrm>
            <a:custGeom>
              <a:avLst/>
              <a:gdLst/>
              <a:ahLst/>
              <a:cxnLst/>
              <a:rect l="l" t="t" r="r" b="b"/>
              <a:pathLst>
                <a:path w="4373245" h="501014">
                  <a:moveTo>
                    <a:pt x="0" y="83499"/>
                  </a:moveTo>
                  <a:lnTo>
                    <a:pt x="6561" y="50997"/>
                  </a:lnTo>
                  <a:lnTo>
                    <a:pt x="24456" y="24456"/>
                  </a:lnTo>
                  <a:lnTo>
                    <a:pt x="50997" y="6561"/>
                  </a:lnTo>
                  <a:lnTo>
                    <a:pt x="83499" y="0"/>
                  </a:lnTo>
                  <a:lnTo>
                    <a:pt x="4289485" y="0"/>
                  </a:lnTo>
                  <a:lnTo>
                    <a:pt x="4321987" y="6562"/>
                  </a:lnTo>
                  <a:lnTo>
                    <a:pt x="4348528" y="24456"/>
                  </a:lnTo>
                  <a:lnTo>
                    <a:pt x="4366423" y="50997"/>
                  </a:lnTo>
                  <a:lnTo>
                    <a:pt x="4372985" y="83499"/>
                  </a:lnTo>
                  <a:lnTo>
                    <a:pt x="4372984" y="417485"/>
                  </a:lnTo>
                  <a:lnTo>
                    <a:pt x="4366423" y="449986"/>
                  </a:lnTo>
                  <a:lnTo>
                    <a:pt x="4348528" y="476527"/>
                  </a:lnTo>
                  <a:lnTo>
                    <a:pt x="4321987" y="494422"/>
                  </a:lnTo>
                  <a:lnTo>
                    <a:pt x="4289485" y="500984"/>
                  </a:lnTo>
                  <a:lnTo>
                    <a:pt x="83499" y="500984"/>
                  </a:lnTo>
                  <a:lnTo>
                    <a:pt x="50997" y="494422"/>
                  </a:lnTo>
                  <a:lnTo>
                    <a:pt x="24456" y="476527"/>
                  </a:lnTo>
                  <a:lnTo>
                    <a:pt x="6561" y="449986"/>
                  </a:lnTo>
                  <a:lnTo>
                    <a:pt x="0" y="417484"/>
                  </a:lnTo>
                  <a:lnTo>
                    <a:pt x="0" y="834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6883193" y="5034536"/>
            <a:ext cx="31800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743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(92.5%)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completed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final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follow-</a:t>
            </a:r>
            <a:r>
              <a:rPr dirty="0" sz="1600" spc="-25">
                <a:latin typeface="Calibri"/>
                <a:cs typeface="Calibri"/>
              </a:rPr>
              <a:t>up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1524650" y="5432652"/>
            <a:ext cx="6988175" cy="832485"/>
            <a:chOff x="1524650" y="5432652"/>
            <a:chExt cx="6988175" cy="832485"/>
          </a:xfrm>
        </p:grpSpPr>
        <p:pic>
          <p:nvPicPr>
            <p:cNvPr id="29" name="object 2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9391" y="5432938"/>
              <a:ext cx="76200" cy="23939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6412" y="5432652"/>
              <a:ext cx="76200" cy="23970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1531000" y="5672427"/>
              <a:ext cx="4373245" cy="586105"/>
            </a:xfrm>
            <a:custGeom>
              <a:avLst/>
              <a:gdLst/>
              <a:ahLst/>
              <a:cxnLst/>
              <a:rect l="l" t="t" r="r" b="b"/>
              <a:pathLst>
                <a:path w="4373245" h="586104">
                  <a:moveTo>
                    <a:pt x="4275317" y="585946"/>
                  </a:moveTo>
                  <a:lnTo>
                    <a:pt x="97659" y="585946"/>
                  </a:lnTo>
                  <a:lnTo>
                    <a:pt x="59646" y="578271"/>
                  </a:lnTo>
                  <a:lnTo>
                    <a:pt x="28603" y="557342"/>
                  </a:lnTo>
                  <a:lnTo>
                    <a:pt x="7674" y="526300"/>
                  </a:lnTo>
                  <a:lnTo>
                    <a:pt x="0" y="488287"/>
                  </a:lnTo>
                  <a:lnTo>
                    <a:pt x="0" y="97659"/>
                  </a:lnTo>
                  <a:lnTo>
                    <a:pt x="7674" y="59646"/>
                  </a:lnTo>
                  <a:lnTo>
                    <a:pt x="28603" y="28603"/>
                  </a:lnTo>
                  <a:lnTo>
                    <a:pt x="59646" y="7674"/>
                  </a:lnTo>
                  <a:lnTo>
                    <a:pt x="97659" y="0"/>
                  </a:lnTo>
                  <a:lnTo>
                    <a:pt x="4275316" y="0"/>
                  </a:lnTo>
                  <a:lnTo>
                    <a:pt x="4313330" y="7674"/>
                  </a:lnTo>
                  <a:lnTo>
                    <a:pt x="4365301" y="59646"/>
                  </a:lnTo>
                  <a:lnTo>
                    <a:pt x="4372976" y="97659"/>
                  </a:lnTo>
                  <a:lnTo>
                    <a:pt x="4372977" y="488287"/>
                  </a:lnTo>
                  <a:lnTo>
                    <a:pt x="4365302" y="526300"/>
                  </a:lnTo>
                  <a:lnTo>
                    <a:pt x="4344372" y="557342"/>
                  </a:lnTo>
                  <a:lnTo>
                    <a:pt x="4313330" y="578272"/>
                  </a:lnTo>
                  <a:lnTo>
                    <a:pt x="4275317" y="585946"/>
                  </a:lnTo>
                  <a:close/>
                </a:path>
              </a:pathLst>
            </a:custGeom>
            <a:solidFill>
              <a:srgbClr val="FBE4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531000" y="5672427"/>
              <a:ext cx="4373245" cy="586105"/>
            </a:xfrm>
            <a:custGeom>
              <a:avLst/>
              <a:gdLst/>
              <a:ahLst/>
              <a:cxnLst/>
              <a:rect l="l" t="t" r="r" b="b"/>
              <a:pathLst>
                <a:path w="4373245" h="586104">
                  <a:moveTo>
                    <a:pt x="0" y="97659"/>
                  </a:moveTo>
                  <a:lnTo>
                    <a:pt x="7674" y="59646"/>
                  </a:lnTo>
                  <a:lnTo>
                    <a:pt x="28603" y="28603"/>
                  </a:lnTo>
                  <a:lnTo>
                    <a:pt x="59646" y="7674"/>
                  </a:lnTo>
                  <a:lnTo>
                    <a:pt x="97659" y="0"/>
                  </a:lnTo>
                  <a:lnTo>
                    <a:pt x="4275316" y="0"/>
                  </a:lnTo>
                  <a:lnTo>
                    <a:pt x="4313330" y="7674"/>
                  </a:lnTo>
                  <a:lnTo>
                    <a:pt x="4344372" y="28603"/>
                  </a:lnTo>
                  <a:lnTo>
                    <a:pt x="4365301" y="59646"/>
                  </a:lnTo>
                  <a:lnTo>
                    <a:pt x="4372976" y="97659"/>
                  </a:lnTo>
                  <a:lnTo>
                    <a:pt x="4372977" y="488287"/>
                  </a:lnTo>
                  <a:lnTo>
                    <a:pt x="4365302" y="526300"/>
                  </a:lnTo>
                  <a:lnTo>
                    <a:pt x="4344372" y="557342"/>
                  </a:lnTo>
                  <a:lnTo>
                    <a:pt x="4313330" y="578272"/>
                  </a:lnTo>
                  <a:lnTo>
                    <a:pt x="4275317" y="585946"/>
                  </a:lnTo>
                  <a:lnTo>
                    <a:pt x="97659" y="585946"/>
                  </a:lnTo>
                  <a:lnTo>
                    <a:pt x="59646" y="578271"/>
                  </a:lnTo>
                  <a:lnTo>
                    <a:pt x="28603" y="557342"/>
                  </a:lnTo>
                  <a:lnTo>
                    <a:pt x="7674" y="526300"/>
                  </a:lnTo>
                  <a:lnTo>
                    <a:pt x="0" y="488286"/>
                  </a:lnTo>
                  <a:lnTo>
                    <a:pt x="0" y="9765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2366923" y="5695855"/>
            <a:ext cx="269748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803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(100%)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included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600">
                <a:latin typeface="Calibri"/>
                <a:cs typeface="Calibri"/>
              </a:rPr>
              <a:t>in 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intention-to-</a:t>
            </a:r>
            <a:r>
              <a:rPr dirty="0" sz="1600">
                <a:latin typeface="Calibri"/>
                <a:cs typeface="Calibri"/>
              </a:rPr>
              <a:t>treat </a:t>
            </a:r>
            <a:r>
              <a:rPr dirty="0" sz="1600" spc="-10"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6281670" y="5666077"/>
            <a:ext cx="4385945" cy="598805"/>
            <a:chOff x="6281670" y="5666077"/>
            <a:chExt cx="4385945" cy="598805"/>
          </a:xfrm>
        </p:grpSpPr>
        <p:sp>
          <p:nvSpPr>
            <p:cNvPr id="35" name="object 35" descr=""/>
            <p:cNvSpPr/>
            <p:nvPr/>
          </p:nvSpPr>
          <p:spPr>
            <a:xfrm>
              <a:off x="6288020" y="5672427"/>
              <a:ext cx="4373245" cy="586105"/>
            </a:xfrm>
            <a:custGeom>
              <a:avLst/>
              <a:gdLst/>
              <a:ahLst/>
              <a:cxnLst/>
              <a:rect l="l" t="t" r="r" b="b"/>
              <a:pathLst>
                <a:path w="4373245" h="586104">
                  <a:moveTo>
                    <a:pt x="4275324" y="585946"/>
                  </a:moveTo>
                  <a:lnTo>
                    <a:pt x="97659" y="585946"/>
                  </a:lnTo>
                  <a:lnTo>
                    <a:pt x="59646" y="578271"/>
                  </a:lnTo>
                  <a:lnTo>
                    <a:pt x="28603" y="557342"/>
                  </a:lnTo>
                  <a:lnTo>
                    <a:pt x="7674" y="526300"/>
                  </a:lnTo>
                  <a:lnTo>
                    <a:pt x="0" y="488287"/>
                  </a:lnTo>
                  <a:lnTo>
                    <a:pt x="0" y="97659"/>
                  </a:lnTo>
                  <a:lnTo>
                    <a:pt x="7674" y="59646"/>
                  </a:lnTo>
                  <a:lnTo>
                    <a:pt x="28603" y="28603"/>
                  </a:lnTo>
                  <a:lnTo>
                    <a:pt x="59646" y="7674"/>
                  </a:lnTo>
                  <a:lnTo>
                    <a:pt x="97659" y="0"/>
                  </a:lnTo>
                  <a:lnTo>
                    <a:pt x="4275324" y="0"/>
                  </a:lnTo>
                  <a:lnTo>
                    <a:pt x="4313338" y="7674"/>
                  </a:lnTo>
                  <a:lnTo>
                    <a:pt x="4344380" y="28603"/>
                  </a:lnTo>
                  <a:lnTo>
                    <a:pt x="4365309" y="59646"/>
                  </a:lnTo>
                  <a:lnTo>
                    <a:pt x="4372984" y="97659"/>
                  </a:lnTo>
                  <a:lnTo>
                    <a:pt x="4372984" y="488287"/>
                  </a:lnTo>
                  <a:lnTo>
                    <a:pt x="4365309" y="526300"/>
                  </a:lnTo>
                  <a:lnTo>
                    <a:pt x="4344380" y="557342"/>
                  </a:lnTo>
                  <a:lnTo>
                    <a:pt x="4313338" y="578272"/>
                  </a:lnTo>
                  <a:lnTo>
                    <a:pt x="4275324" y="585946"/>
                  </a:lnTo>
                  <a:close/>
                </a:path>
              </a:pathLst>
            </a:custGeom>
            <a:solidFill>
              <a:srgbClr val="B6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288020" y="5672427"/>
              <a:ext cx="4373245" cy="586105"/>
            </a:xfrm>
            <a:custGeom>
              <a:avLst/>
              <a:gdLst/>
              <a:ahLst/>
              <a:cxnLst/>
              <a:rect l="l" t="t" r="r" b="b"/>
              <a:pathLst>
                <a:path w="4373245" h="586104">
                  <a:moveTo>
                    <a:pt x="0" y="97659"/>
                  </a:moveTo>
                  <a:lnTo>
                    <a:pt x="7674" y="59646"/>
                  </a:lnTo>
                  <a:lnTo>
                    <a:pt x="28603" y="28603"/>
                  </a:lnTo>
                  <a:lnTo>
                    <a:pt x="59646" y="7674"/>
                  </a:lnTo>
                  <a:lnTo>
                    <a:pt x="97659" y="0"/>
                  </a:lnTo>
                  <a:lnTo>
                    <a:pt x="4275324" y="0"/>
                  </a:lnTo>
                  <a:lnTo>
                    <a:pt x="4313338" y="7674"/>
                  </a:lnTo>
                  <a:lnTo>
                    <a:pt x="4344380" y="28603"/>
                  </a:lnTo>
                  <a:lnTo>
                    <a:pt x="4365309" y="59646"/>
                  </a:lnTo>
                  <a:lnTo>
                    <a:pt x="4372984" y="97659"/>
                  </a:lnTo>
                  <a:lnTo>
                    <a:pt x="4372984" y="488287"/>
                  </a:lnTo>
                  <a:lnTo>
                    <a:pt x="4365309" y="526300"/>
                  </a:lnTo>
                  <a:lnTo>
                    <a:pt x="4344380" y="557342"/>
                  </a:lnTo>
                  <a:lnTo>
                    <a:pt x="4313338" y="578272"/>
                  </a:lnTo>
                  <a:lnTo>
                    <a:pt x="4275324" y="585946"/>
                  </a:lnTo>
                  <a:lnTo>
                    <a:pt x="97659" y="585946"/>
                  </a:lnTo>
                  <a:lnTo>
                    <a:pt x="59646" y="578271"/>
                  </a:lnTo>
                  <a:lnTo>
                    <a:pt x="28603" y="557342"/>
                  </a:lnTo>
                  <a:lnTo>
                    <a:pt x="7674" y="526300"/>
                  </a:lnTo>
                  <a:lnTo>
                    <a:pt x="0" y="488286"/>
                  </a:lnTo>
                  <a:lnTo>
                    <a:pt x="0" y="9765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7123947" y="5695855"/>
            <a:ext cx="269748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803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(100%)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included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600">
                <a:latin typeface="Calibri"/>
                <a:cs typeface="Calibri"/>
              </a:rPr>
              <a:t>in 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intention-to-</a:t>
            </a:r>
            <a:r>
              <a:rPr dirty="0" sz="1600">
                <a:latin typeface="Calibri"/>
                <a:cs typeface="Calibri"/>
              </a:rPr>
              <a:t>treat </a:t>
            </a:r>
            <a:r>
              <a:rPr dirty="0" sz="1600" spc="-10"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139285" y="3263643"/>
            <a:ext cx="3275329" cy="656590"/>
            <a:chOff x="139285" y="3263643"/>
            <a:chExt cx="3275329" cy="656590"/>
          </a:xfrm>
        </p:grpSpPr>
        <p:sp>
          <p:nvSpPr>
            <p:cNvPr id="39" name="object 39" descr=""/>
            <p:cNvSpPr/>
            <p:nvPr/>
          </p:nvSpPr>
          <p:spPr>
            <a:xfrm>
              <a:off x="145635" y="3269993"/>
              <a:ext cx="3262629" cy="643890"/>
            </a:xfrm>
            <a:custGeom>
              <a:avLst/>
              <a:gdLst/>
              <a:ahLst/>
              <a:cxnLst/>
              <a:rect l="l" t="t" r="r" b="b"/>
              <a:pathLst>
                <a:path w="3262629" h="643889">
                  <a:moveTo>
                    <a:pt x="3154799" y="643572"/>
                  </a:moveTo>
                  <a:lnTo>
                    <a:pt x="107264" y="643571"/>
                  </a:lnTo>
                  <a:lnTo>
                    <a:pt x="65512" y="635142"/>
                  </a:lnTo>
                  <a:lnTo>
                    <a:pt x="31416" y="612155"/>
                  </a:lnTo>
                  <a:lnTo>
                    <a:pt x="8429" y="578060"/>
                  </a:lnTo>
                  <a:lnTo>
                    <a:pt x="0" y="536307"/>
                  </a:lnTo>
                  <a:lnTo>
                    <a:pt x="0" y="107263"/>
                  </a:lnTo>
                  <a:lnTo>
                    <a:pt x="8429" y="65512"/>
                  </a:lnTo>
                  <a:lnTo>
                    <a:pt x="31416" y="31416"/>
                  </a:lnTo>
                  <a:lnTo>
                    <a:pt x="65512" y="8429"/>
                  </a:lnTo>
                  <a:lnTo>
                    <a:pt x="107264" y="0"/>
                  </a:lnTo>
                  <a:lnTo>
                    <a:pt x="3154799" y="0"/>
                  </a:lnTo>
                  <a:lnTo>
                    <a:pt x="3196551" y="8429"/>
                  </a:lnTo>
                  <a:lnTo>
                    <a:pt x="3230646" y="31416"/>
                  </a:lnTo>
                  <a:lnTo>
                    <a:pt x="3253634" y="65512"/>
                  </a:lnTo>
                  <a:lnTo>
                    <a:pt x="3262063" y="107263"/>
                  </a:lnTo>
                  <a:lnTo>
                    <a:pt x="3262063" y="536307"/>
                  </a:lnTo>
                  <a:lnTo>
                    <a:pt x="3253634" y="578060"/>
                  </a:lnTo>
                  <a:lnTo>
                    <a:pt x="3230646" y="612155"/>
                  </a:lnTo>
                  <a:lnTo>
                    <a:pt x="3196551" y="635142"/>
                  </a:lnTo>
                  <a:lnTo>
                    <a:pt x="3154799" y="643572"/>
                  </a:lnTo>
                  <a:close/>
                </a:path>
                <a:path w="3262629" h="643889">
                  <a:moveTo>
                    <a:pt x="107264" y="643572"/>
                  </a:moveTo>
                  <a:close/>
                </a:path>
              </a:pathLst>
            </a:custGeom>
            <a:solidFill>
              <a:srgbClr val="FBE4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45635" y="3269993"/>
              <a:ext cx="3262629" cy="643890"/>
            </a:xfrm>
            <a:custGeom>
              <a:avLst/>
              <a:gdLst/>
              <a:ahLst/>
              <a:cxnLst/>
              <a:rect l="l" t="t" r="r" b="b"/>
              <a:pathLst>
                <a:path w="3262629" h="643889">
                  <a:moveTo>
                    <a:pt x="0" y="107263"/>
                  </a:moveTo>
                  <a:lnTo>
                    <a:pt x="8429" y="65512"/>
                  </a:lnTo>
                  <a:lnTo>
                    <a:pt x="31416" y="31416"/>
                  </a:lnTo>
                  <a:lnTo>
                    <a:pt x="65512" y="8429"/>
                  </a:lnTo>
                  <a:lnTo>
                    <a:pt x="107264" y="0"/>
                  </a:lnTo>
                  <a:lnTo>
                    <a:pt x="3154799" y="0"/>
                  </a:lnTo>
                  <a:lnTo>
                    <a:pt x="3196551" y="8429"/>
                  </a:lnTo>
                  <a:lnTo>
                    <a:pt x="3230646" y="31416"/>
                  </a:lnTo>
                  <a:lnTo>
                    <a:pt x="3253634" y="65512"/>
                  </a:lnTo>
                  <a:lnTo>
                    <a:pt x="3262063" y="107263"/>
                  </a:lnTo>
                  <a:lnTo>
                    <a:pt x="3262063" y="536307"/>
                  </a:lnTo>
                  <a:lnTo>
                    <a:pt x="3253634" y="578060"/>
                  </a:lnTo>
                  <a:lnTo>
                    <a:pt x="3230646" y="612155"/>
                  </a:lnTo>
                  <a:lnTo>
                    <a:pt x="3196551" y="635142"/>
                  </a:lnTo>
                  <a:lnTo>
                    <a:pt x="3154799" y="643572"/>
                  </a:lnTo>
                  <a:lnTo>
                    <a:pt x="107264" y="643571"/>
                  </a:lnTo>
                  <a:lnTo>
                    <a:pt x="65512" y="635142"/>
                  </a:lnTo>
                  <a:lnTo>
                    <a:pt x="31416" y="612155"/>
                  </a:lnTo>
                  <a:lnTo>
                    <a:pt x="8429" y="578060"/>
                  </a:lnTo>
                  <a:lnTo>
                    <a:pt x="0" y="536307"/>
                  </a:lnTo>
                  <a:lnTo>
                    <a:pt x="0" y="107263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496873" y="3295005"/>
            <a:ext cx="22656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6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Withdrew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consent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&lt;12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mo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17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Were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lost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follow-</a:t>
            </a:r>
            <a:r>
              <a:rPr dirty="0" sz="1200">
                <a:latin typeface="Calibri"/>
                <a:cs typeface="Calibri"/>
              </a:rPr>
              <a:t>up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&lt;12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mo </a:t>
            </a:r>
            <a:r>
              <a:rPr dirty="0" sz="1200">
                <a:latin typeface="Calibri"/>
                <a:cs typeface="Calibri"/>
              </a:rPr>
              <a:t>74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crossed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over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OMT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alone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8777948" y="3263641"/>
            <a:ext cx="3275329" cy="656590"/>
            <a:chOff x="8777948" y="3263641"/>
            <a:chExt cx="3275329" cy="656590"/>
          </a:xfrm>
        </p:grpSpPr>
        <p:sp>
          <p:nvSpPr>
            <p:cNvPr id="43" name="object 43" descr=""/>
            <p:cNvSpPr/>
            <p:nvPr/>
          </p:nvSpPr>
          <p:spPr>
            <a:xfrm>
              <a:off x="8784298" y="3269991"/>
              <a:ext cx="3262629" cy="643890"/>
            </a:xfrm>
            <a:custGeom>
              <a:avLst/>
              <a:gdLst/>
              <a:ahLst/>
              <a:cxnLst/>
              <a:rect l="l" t="t" r="r" b="b"/>
              <a:pathLst>
                <a:path w="3262629" h="643889">
                  <a:moveTo>
                    <a:pt x="3154802" y="643575"/>
                  </a:moveTo>
                  <a:lnTo>
                    <a:pt x="107264" y="643575"/>
                  </a:lnTo>
                  <a:lnTo>
                    <a:pt x="65512" y="635146"/>
                  </a:lnTo>
                  <a:lnTo>
                    <a:pt x="31417" y="612158"/>
                  </a:lnTo>
                  <a:lnTo>
                    <a:pt x="8429" y="578063"/>
                  </a:lnTo>
                  <a:lnTo>
                    <a:pt x="0" y="536311"/>
                  </a:lnTo>
                  <a:lnTo>
                    <a:pt x="0" y="107264"/>
                  </a:lnTo>
                  <a:lnTo>
                    <a:pt x="8429" y="65512"/>
                  </a:lnTo>
                  <a:lnTo>
                    <a:pt x="31417" y="31417"/>
                  </a:lnTo>
                  <a:lnTo>
                    <a:pt x="65512" y="8429"/>
                  </a:lnTo>
                  <a:lnTo>
                    <a:pt x="107264" y="0"/>
                  </a:lnTo>
                  <a:lnTo>
                    <a:pt x="3154802" y="0"/>
                  </a:lnTo>
                  <a:lnTo>
                    <a:pt x="3196555" y="8429"/>
                  </a:lnTo>
                  <a:lnTo>
                    <a:pt x="3230650" y="31417"/>
                  </a:lnTo>
                  <a:lnTo>
                    <a:pt x="3253638" y="65512"/>
                  </a:lnTo>
                  <a:lnTo>
                    <a:pt x="3262067" y="107264"/>
                  </a:lnTo>
                  <a:lnTo>
                    <a:pt x="3262067" y="536311"/>
                  </a:lnTo>
                  <a:lnTo>
                    <a:pt x="3253638" y="578063"/>
                  </a:lnTo>
                  <a:lnTo>
                    <a:pt x="3230650" y="612158"/>
                  </a:lnTo>
                  <a:lnTo>
                    <a:pt x="3196555" y="635146"/>
                  </a:lnTo>
                  <a:lnTo>
                    <a:pt x="3154802" y="643575"/>
                  </a:lnTo>
                  <a:close/>
                </a:path>
              </a:pathLst>
            </a:custGeom>
            <a:solidFill>
              <a:srgbClr val="B6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784298" y="3269991"/>
              <a:ext cx="3262629" cy="643890"/>
            </a:xfrm>
            <a:custGeom>
              <a:avLst/>
              <a:gdLst/>
              <a:ahLst/>
              <a:cxnLst/>
              <a:rect l="l" t="t" r="r" b="b"/>
              <a:pathLst>
                <a:path w="3262629" h="643889">
                  <a:moveTo>
                    <a:pt x="0" y="107264"/>
                  </a:moveTo>
                  <a:lnTo>
                    <a:pt x="8429" y="65512"/>
                  </a:lnTo>
                  <a:lnTo>
                    <a:pt x="31417" y="31417"/>
                  </a:lnTo>
                  <a:lnTo>
                    <a:pt x="65512" y="8429"/>
                  </a:lnTo>
                  <a:lnTo>
                    <a:pt x="107264" y="0"/>
                  </a:lnTo>
                  <a:lnTo>
                    <a:pt x="3154802" y="0"/>
                  </a:lnTo>
                  <a:lnTo>
                    <a:pt x="3196555" y="8429"/>
                  </a:lnTo>
                  <a:lnTo>
                    <a:pt x="3230650" y="31417"/>
                  </a:lnTo>
                  <a:lnTo>
                    <a:pt x="3253638" y="65512"/>
                  </a:lnTo>
                  <a:lnTo>
                    <a:pt x="3262067" y="107264"/>
                  </a:lnTo>
                  <a:lnTo>
                    <a:pt x="3262067" y="536311"/>
                  </a:lnTo>
                  <a:lnTo>
                    <a:pt x="3253638" y="578063"/>
                  </a:lnTo>
                  <a:lnTo>
                    <a:pt x="3230650" y="612158"/>
                  </a:lnTo>
                  <a:lnTo>
                    <a:pt x="3196555" y="635146"/>
                  </a:lnTo>
                  <a:lnTo>
                    <a:pt x="3154802" y="643575"/>
                  </a:lnTo>
                  <a:lnTo>
                    <a:pt x="107264" y="643575"/>
                  </a:lnTo>
                  <a:lnTo>
                    <a:pt x="65512" y="635146"/>
                  </a:lnTo>
                  <a:lnTo>
                    <a:pt x="31417" y="612158"/>
                  </a:lnTo>
                  <a:lnTo>
                    <a:pt x="8429" y="578063"/>
                  </a:lnTo>
                  <a:lnTo>
                    <a:pt x="0" y="536311"/>
                  </a:lnTo>
                  <a:lnTo>
                    <a:pt x="0" y="10726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8894441" y="3295005"/>
            <a:ext cx="27241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Withdrew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consent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25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Were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lost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follow-</a:t>
            </a:r>
            <a:r>
              <a:rPr dirty="0" sz="1200" spc="-25">
                <a:latin typeface="Calibri"/>
                <a:cs typeface="Calibri"/>
              </a:rPr>
              <a:t>up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12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crossed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over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preventive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PCI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plus</a:t>
            </a:r>
            <a:r>
              <a:rPr dirty="0" sz="1200" spc="-25">
                <a:latin typeface="Calibri"/>
                <a:cs typeface="Calibri"/>
              </a:rPr>
              <a:t> OMT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1536943" y="4160356"/>
            <a:ext cx="4385945" cy="535305"/>
            <a:chOff x="1536943" y="4160356"/>
            <a:chExt cx="4385945" cy="535305"/>
          </a:xfrm>
        </p:grpSpPr>
        <p:sp>
          <p:nvSpPr>
            <p:cNvPr id="47" name="object 47" descr=""/>
            <p:cNvSpPr/>
            <p:nvPr/>
          </p:nvSpPr>
          <p:spPr>
            <a:xfrm>
              <a:off x="1543293" y="4166706"/>
              <a:ext cx="4373245" cy="522605"/>
            </a:xfrm>
            <a:custGeom>
              <a:avLst/>
              <a:gdLst/>
              <a:ahLst/>
              <a:cxnLst/>
              <a:rect l="l" t="t" r="r" b="b"/>
              <a:pathLst>
                <a:path w="4373245" h="522604">
                  <a:moveTo>
                    <a:pt x="4285937" y="522225"/>
                  </a:moveTo>
                  <a:lnTo>
                    <a:pt x="87037" y="522225"/>
                  </a:lnTo>
                  <a:lnTo>
                    <a:pt x="53159" y="515385"/>
                  </a:lnTo>
                  <a:lnTo>
                    <a:pt x="25492" y="496732"/>
                  </a:lnTo>
                  <a:lnTo>
                    <a:pt x="6839" y="469066"/>
                  </a:lnTo>
                  <a:lnTo>
                    <a:pt x="0" y="435186"/>
                  </a:lnTo>
                  <a:lnTo>
                    <a:pt x="0" y="87038"/>
                  </a:lnTo>
                  <a:lnTo>
                    <a:pt x="6840" y="53159"/>
                  </a:lnTo>
                  <a:lnTo>
                    <a:pt x="25493" y="25492"/>
                  </a:lnTo>
                  <a:lnTo>
                    <a:pt x="53161" y="6839"/>
                  </a:lnTo>
                  <a:lnTo>
                    <a:pt x="87039" y="0"/>
                  </a:lnTo>
                  <a:lnTo>
                    <a:pt x="4285939" y="0"/>
                  </a:lnTo>
                  <a:lnTo>
                    <a:pt x="4347484" y="25493"/>
                  </a:lnTo>
                  <a:lnTo>
                    <a:pt x="4372977" y="87038"/>
                  </a:lnTo>
                  <a:lnTo>
                    <a:pt x="4372977" y="435186"/>
                  </a:lnTo>
                  <a:lnTo>
                    <a:pt x="4366137" y="469066"/>
                  </a:lnTo>
                  <a:lnTo>
                    <a:pt x="4347483" y="496732"/>
                  </a:lnTo>
                  <a:lnTo>
                    <a:pt x="4319815" y="515386"/>
                  </a:lnTo>
                  <a:lnTo>
                    <a:pt x="4285937" y="522225"/>
                  </a:lnTo>
                  <a:close/>
                </a:path>
                <a:path w="4373245" h="522604">
                  <a:moveTo>
                    <a:pt x="87039" y="522226"/>
                  </a:moveTo>
                  <a:close/>
                </a:path>
              </a:pathLst>
            </a:custGeom>
            <a:solidFill>
              <a:srgbClr val="FBE4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543293" y="4166706"/>
              <a:ext cx="4373245" cy="522605"/>
            </a:xfrm>
            <a:custGeom>
              <a:avLst/>
              <a:gdLst/>
              <a:ahLst/>
              <a:cxnLst/>
              <a:rect l="l" t="t" r="r" b="b"/>
              <a:pathLst>
                <a:path w="4373245" h="522604">
                  <a:moveTo>
                    <a:pt x="0" y="87039"/>
                  </a:moveTo>
                  <a:lnTo>
                    <a:pt x="6839" y="53160"/>
                  </a:lnTo>
                  <a:lnTo>
                    <a:pt x="25493" y="25493"/>
                  </a:lnTo>
                  <a:lnTo>
                    <a:pt x="53159" y="6840"/>
                  </a:lnTo>
                  <a:lnTo>
                    <a:pt x="87039" y="0"/>
                  </a:lnTo>
                  <a:lnTo>
                    <a:pt x="4285937" y="0"/>
                  </a:lnTo>
                  <a:lnTo>
                    <a:pt x="4319817" y="6839"/>
                  </a:lnTo>
                  <a:lnTo>
                    <a:pt x="4347483" y="25493"/>
                  </a:lnTo>
                  <a:lnTo>
                    <a:pt x="4366137" y="53159"/>
                  </a:lnTo>
                  <a:lnTo>
                    <a:pt x="4372977" y="87039"/>
                  </a:lnTo>
                  <a:lnTo>
                    <a:pt x="4372977" y="435186"/>
                  </a:lnTo>
                  <a:lnTo>
                    <a:pt x="4366137" y="469066"/>
                  </a:lnTo>
                  <a:lnTo>
                    <a:pt x="4347484" y="496732"/>
                  </a:lnTo>
                  <a:lnTo>
                    <a:pt x="4319817" y="515386"/>
                  </a:lnTo>
                  <a:lnTo>
                    <a:pt x="4285937" y="522226"/>
                  </a:lnTo>
                  <a:lnTo>
                    <a:pt x="87039" y="522226"/>
                  </a:lnTo>
                  <a:lnTo>
                    <a:pt x="53159" y="515386"/>
                  </a:lnTo>
                  <a:lnTo>
                    <a:pt x="25493" y="496733"/>
                  </a:lnTo>
                  <a:lnTo>
                    <a:pt x="6839" y="469066"/>
                  </a:lnTo>
                  <a:lnTo>
                    <a:pt x="0" y="435187"/>
                  </a:lnTo>
                  <a:lnTo>
                    <a:pt x="0" y="8703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2054920" y="4280194"/>
            <a:ext cx="33470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780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(97.1%)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completed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2-</a:t>
            </a:r>
            <a:r>
              <a:rPr dirty="0" sz="1600">
                <a:latin typeface="Calibri"/>
                <a:cs typeface="Calibri"/>
              </a:rPr>
              <a:t>year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follow-</a:t>
            </a:r>
            <a:r>
              <a:rPr dirty="0" sz="1600" spc="-25">
                <a:latin typeface="Calibri"/>
                <a:cs typeface="Calibri"/>
              </a:rPr>
              <a:t>up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6293963" y="4160070"/>
            <a:ext cx="4385945" cy="535305"/>
            <a:chOff x="6293963" y="4160070"/>
            <a:chExt cx="4385945" cy="535305"/>
          </a:xfrm>
        </p:grpSpPr>
        <p:sp>
          <p:nvSpPr>
            <p:cNvPr id="51" name="object 51" descr=""/>
            <p:cNvSpPr/>
            <p:nvPr/>
          </p:nvSpPr>
          <p:spPr>
            <a:xfrm>
              <a:off x="6300313" y="4166421"/>
              <a:ext cx="4373245" cy="522605"/>
            </a:xfrm>
            <a:custGeom>
              <a:avLst/>
              <a:gdLst/>
              <a:ahLst/>
              <a:cxnLst/>
              <a:rect l="l" t="t" r="r" b="b"/>
              <a:pathLst>
                <a:path w="4373245" h="522604">
                  <a:moveTo>
                    <a:pt x="4285944" y="522225"/>
                  </a:moveTo>
                  <a:lnTo>
                    <a:pt x="87037" y="522225"/>
                  </a:lnTo>
                  <a:lnTo>
                    <a:pt x="53159" y="515385"/>
                  </a:lnTo>
                  <a:lnTo>
                    <a:pt x="25492" y="496732"/>
                  </a:lnTo>
                  <a:lnTo>
                    <a:pt x="6839" y="469066"/>
                  </a:lnTo>
                  <a:lnTo>
                    <a:pt x="0" y="435186"/>
                  </a:lnTo>
                  <a:lnTo>
                    <a:pt x="0" y="87038"/>
                  </a:lnTo>
                  <a:lnTo>
                    <a:pt x="6840" y="53159"/>
                  </a:lnTo>
                  <a:lnTo>
                    <a:pt x="25493" y="25492"/>
                  </a:lnTo>
                  <a:lnTo>
                    <a:pt x="53161" y="6839"/>
                  </a:lnTo>
                  <a:lnTo>
                    <a:pt x="87039" y="0"/>
                  </a:lnTo>
                  <a:lnTo>
                    <a:pt x="4285946" y="0"/>
                  </a:lnTo>
                  <a:lnTo>
                    <a:pt x="4347490" y="25493"/>
                  </a:lnTo>
                  <a:lnTo>
                    <a:pt x="4372983" y="87038"/>
                  </a:lnTo>
                  <a:lnTo>
                    <a:pt x="4372984" y="435186"/>
                  </a:lnTo>
                  <a:lnTo>
                    <a:pt x="4366143" y="469066"/>
                  </a:lnTo>
                  <a:lnTo>
                    <a:pt x="4347489" y="496732"/>
                  </a:lnTo>
                  <a:lnTo>
                    <a:pt x="4319821" y="515386"/>
                  </a:lnTo>
                  <a:lnTo>
                    <a:pt x="4285944" y="522225"/>
                  </a:lnTo>
                  <a:close/>
                </a:path>
                <a:path w="4373245" h="522604">
                  <a:moveTo>
                    <a:pt x="87039" y="522226"/>
                  </a:moveTo>
                  <a:close/>
                </a:path>
              </a:pathLst>
            </a:custGeom>
            <a:solidFill>
              <a:srgbClr val="B6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300313" y="4166420"/>
              <a:ext cx="4373245" cy="522605"/>
            </a:xfrm>
            <a:custGeom>
              <a:avLst/>
              <a:gdLst/>
              <a:ahLst/>
              <a:cxnLst/>
              <a:rect l="l" t="t" r="r" b="b"/>
              <a:pathLst>
                <a:path w="4373245" h="522604">
                  <a:moveTo>
                    <a:pt x="0" y="87039"/>
                  </a:moveTo>
                  <a:lnTo>
                    <a:pt x="6839" y="53160"/>
                  </a:lnTo>
                  <a:lnTo>
                    <a:pt x="25493" y="25493"/>
                  </a:lnTo>
                  <a:lnTo>
                    <a:pt x="53159" y="6840"/>
                  </a:lnTo>
                  <a:lnTo>
                    <a:pt x="87039" y="0"/>
                  </a:lnTo>
                  <a:lnTo>
                    <a:pt x="4285944" y="0"/>
                  </a:lnTo>
                  <a:lnTo>
                    <a:pt x="4319823" y="6839"/>
                  </a:lnTo>
                  <a:lnTo>
                    <a:pt x="4347490" y="25493"/>
                  </a:lnTo>
                  <a:lnTo>
                    <a:pt x="4366143" y="53159"/>
                  </a:lnTo>
                  <a:lnTo>
                    <a:pt x="4372983" y="87039"/>
                  </a:lnTo>
                  <a:lnTo>
                    <a:pt x="4372984" y="435186"/>
                  </a:lnTo>
                  <a:lnTo>
                    <a:pt x="4366143" y="469066"/>
                  </a:lnTo>
                  <a:lnTo>
                    <a:pt x="4347490" y="496732"/>
                  </a:lnTo>
                  <a:lnTo>
                    <a:pt x="4319823" y="515386"/>
                  </a:lnTo>
                  <a:lnTo>
                    <a:pt x="4285944" y="522226"/>
                  </a:lnTo>
                  <a:lnTo>
                    <a:pt x="87039" y="522226"/>
                  </a:lnTo>
                  <a:lnTo>
                    <a:pt x="53159" y="515386"/>
                  </a:lnTo>
                  <a:lnTo>
                    <a:pt x="25493" y="496733"/>
                  </a:lnTo>
                  <a:lnTo>
                    <a:pt x="6839" y="469066"/>
                  </a:lnTo>
                  <a:lnTo>
                    <a:pt x="0" y="435187"/>
                  </a:lnTo>
                  <a:lnTo>
                    <a:pt x="0" y="8703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6811943" y="4279909"/>
            <a:ext cx="33477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776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(96.6%)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completed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2-</a:t>
            </a:r>
            <a:r>
              <a:rPr dirty="0" sz="1600">
                <a:latin typeface="Calibri"/>
                <a:cs typeface="Calibri"/>
              </a:rPr>
              <a:t>year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follow-</a:t>
            </a:r>
            <a:r>
              <a:rPr dirty="0" sz="1600" spc="-25">
                <a:latin typeface="Calibri"/>
                <a:cs typeface="Calibri"/>
              </a:rPr>
              <a:t>up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3679390" y="4692269"/>
            <a:ext cx="4833620" cy="241935"/>
            <a:chOff x="3679390" y="4692269"/>
            <a:chExt cx="4833620" cy="241935"/>
          </a:xfrm>
        </p:grpSpPr>
        <p:pic>
          <p:nvPicPr>
            <p:cNvPr id="55" name="object 5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6412" y="4692269"/>
              <a:ext cx="76200" cy="23940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9390" y="4694632"/>
              <a:ext cx="76200" cy="2394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09073" y="6382811"/>
            <a:ext cx="8279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 Narrow"/>
                <a:cs typeface="Arial Narrow"/>
              </a:rPr>
              <a:t>Data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are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 spc="-10">
                <a:latin typeface="Arial Narrow"/>
                <a:cs typeface="Arial Narrow"/>
              </a:rPr>
              <a:t>median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(inter-quartile</a:t>
            </a:r>
            <a:r>
              <a:rPr dirty="0" sz="1200" spc="30">
                <a:latin typeface="Arial Narrow"/>
                <a:cs typeface="Arial Narrow"/>
              </a:rPr>
              <a:t> </a:t>
            </a:r>
            <a:r>
              <a:rPr dirty="0" sz="1200" spc="-20">
                <a:latin typeface="Arial Narrow"/>
                <a:cs typeface="Arial Narrow"/>
              </a:rPr>
              <a:t>range),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or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n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(%).</a:t>
            </a:r>
            <a:r>
              <a:rPr dirty="0" sz="1200" spc="30">
                <a:latin typeface="Arial Narrow"/>
                <a:cs typeface="Arial Narrow"/>
              </a:rPr>
              <a:t> </a:t>
            </a:r>
            <a:r>
              <a:rPr dirty="0" sz="1200" spc="-20">
                <a:latin typeface="Arial Narrow"/>
                <a:cs typeface="Arial Narrow"/>
              </a:rPr>
              <a:t>†Preventive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 spc="-20">
                <a:latin typeface="Arial Narrow"/>
                <a:cs typeface="Arial Narrow"/>
              </a:rPr>
              <a:t>percutaneous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coronary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intervention</a:t>
            </a:r>
            <a:r>
              <a:rPr dirty="0" sz="1200" spc="30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group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n=485;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optimal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medical</a:t>
            </a:r>
            <a:r>
              <a:rPr dirty="0" sz="1200" spc="30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therapy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group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 spc="-10">
                <a:latin typeface="Arial Narrow"/>
                <a:cs typeface="Arial Narrow"/>
              </a:rPr>
              <a:t>n=358.</a:t>
            </a:r>
            <a:endParaRPr sz="1200">
              <a:latin typeface="Arial Narrow"/>
              <a:cs typeface="Arial Narrow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73316" y="1117363"/>
          <a:ext cx="10998200" cy="506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6725"/>
                <a:gridCol w="2816225"/>
                <a:gridCol w="3813809"/>
                <a:gridCol w="2555875"/>
              </a:tblGrid>
              <a:tr h="5734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9273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600" b="1">
                          <a:latin typeface="Arial Narrow"/>
                          <a:cs typeface="Arial Narrow"/>
                        </a:rPr>
                        <a:t>Preventive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PCI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plus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50" b="1">
                          <a:latin typeface="Arial Narrow"/>
                          <a:cs typeface="Arial Narrow"/>
                        </a:rPr>
                        <a:t>(N=803)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3525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600" spc="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alone</a:t>
                      </a:r>
                      <a:r>
                        <a:rPr dirty="0" sz="1600" spc="3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50" b="1">
                          <a:latin typeface="Arial Narrow"/>
                          <a:cs typeface="Arial Narrow"/>
                        </a:rPr>
                        <a:t>(N=803)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63830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3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years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00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64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(58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71)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32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65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(59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71)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Female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sex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00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197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(25%)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7581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232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(29%)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</a:tr>
              <a:tr h="29654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Body-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mass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index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—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kg/m</a:t>
                      </a:r>
                      <a:r>
                        <a:rPr dirty="0" baseline="26455" sz="1575" spc="-15">
                          <a:latin typeface="Calibri"/>
                          <a:cs typeface="Calibri"/>
                        </a:rPr>
                        <a:t>2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055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24.6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(22.9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26.5)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24.7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(22.9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26.4)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29654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Diabetes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mellitus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00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244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(30%)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7581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246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(31%)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</a:tr>
              <a:tr h="29654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Hypertension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00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519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(65%)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81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536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(67%)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29654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Dyslipidemia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00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721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7581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709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(88%)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</a:tr>
              <a:tr h="29654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Current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smoking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00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136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(17%)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81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139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(17%)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3845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Previous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PCI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002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109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(14%)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marL="8102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85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(11%)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/>
                </a:tc>
              </a:tr>
              <a:tr h="29654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History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cerebrovascular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disease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00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52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01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296545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ventricular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ejection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fraction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[%],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(N=843)</a:t>
                      </a:r>
                      <a:r>
                        <a:rPr dirty="0" baseline="26455" sz="1575" spc="-15">
                          <a:latin typeface="Calibri"/>
                          <a:cs typeface="Calibri"/>
                        </a:rPr>
                        <a:t>†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00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63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(60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66)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6832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63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(60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66)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</a:tr>
              <a:tr h="29654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Clinical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presentation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296545">
                <a:tc gridSpan="2"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Stable</a:t>
                      </a:r>
                      <a:r>
                        <a:rPr dirty="0" sz="16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angina</a:t>
                      </a:r>
                      <a:r>
                        <a:rPr dirty="0" sz="16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dirty="0" sz="16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ilent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ischemia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00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670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(83%)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7581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677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(84%)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</a:tr>
              <a:tr h="296545">
                <a:tc gridSpan="2"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Unstable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angina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00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106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(13%)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102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91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(11%)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296545">
                <a:tc gridSpan="2"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ST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elevation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myocardial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infarction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00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(2%)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 marR="201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28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</a:tr>
              <a:tr h="296545">
                <a:tc gridSpan="2"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ST-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elevation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myocardial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infarction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06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01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675" rIns="0" bIns="0" rtlCol="0" vert="horz">
            <a:spAutoFit/>
          </a:bodyPr>
          <a:lstStyle/>
          <a:p>
            <a:pPr marL="3453129">
              <a:lnSpc>
                <a:spcPct val="100000"/>
              </a:lnSpc>
              <a:spcBef>
                <a:spcPts val="100"/>
              </a:spcBef>
            </a:pPr>
            <a:r>
              <a:rPr dirty="0" sz="3200" spc="-25"/>
              <a:t>Baseline</a:t>
            </a:r>
            <a:r>
              <a:rPr dirty="0" sz="3200" spc="-105"/>
              <a:t> </a:t>
            </a:r>
            <a:r>
              <a:rPr dirty="0" sz="3200" spc="-10"/>
              <a:t>Characteristics</a:t>
            </a:r>
            <a:endParaRPr sz="3200"/>
          </a:p>
        </p:txBody>
      </p:sp>
      <p:sp>
        <p:nvSpPr>
          <p:cNvPr id="5" name="object 5" descr=""/>
          <p:cNvSpPr txBox="1"/>
          <p:nvPr/>
        </p:nvSpPr>
        <p:spPr>
          <a:xfrm>
            <a:off x="9222725" y="297599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81491" y="924543"/>
            <a:ext cx="10914380" cy="71755"/>
            <a:chOff x="581491" y="924543"/>
            <a:chExt cx="10914380" cy="71755"/>
          </a:xfrm>
        </p:grpSpPr>
        <p:sp>
          <p:nvSpPr>
            <p:cNvPr id="7" name="object 7" descr=""/>
            <p:cNvSpPr/>
            <p:nvPr/>
          </p:nvSpPr>
          <p:spPr>
            <a:xfrm>
              <a:off x="581491" y="938830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85313" y="989631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81491" y="1127212"/>
          <a:ext cx="10990580" cy="5175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2505"/>
                <a:gridCol w="3573779"/>
                <a:gridCol w="2538095"/>
              </a:tblGrid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461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dirty="0" sz="1600" b="1">
                          <a:latin typeface="Arial Narrow"/>
                          <a:cs typeface="Arial Narrow"/>
                        </a:rPr>
                        <a:t>Preventive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PCI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plus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(N=831)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3652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288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600" spc="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alone</a:t>
                      </a:r>
                      <a:r>
                        <a:rPr dirty="0" sz="1600" spc="3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(N=841)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65100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Qualifying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criteria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target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lesions</a:t>
                      </a:r>
                      <a:r>
                        <a:rPr dirty="0" baseline="26455" sz="1575" spc="-15" b="1">
                          <a:latin typeface="Calibri"/>
                          <a:cs typeface="Calibri"/>
                        </a:rPr>
                        <a:t>†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N=831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1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N=841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MLA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&lt;4.0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mm</a:t>
                      </a:r>
                      <a:r>
                        <a:rPr dirty="0" baseline="26455" sz="157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baseline="26455" sz="1575" spc="187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gray-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scale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IVUS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OCT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809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831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R="1847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817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841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</a:tr>
              <a:tr h="30416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Plaque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burden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&gt;70%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gray-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scale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IVUS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792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815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7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805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831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Large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lipid-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rich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plaque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NIRS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(maxLCBI</a:t>
                      </a:r>
                      <a:r>
                        <a:rPr dirty="0" baseline="-21164" sz="1575" spc="-15">
                          <a:latin typeface="Calibri"/>
                          <a:cs typeface="Calibri"/>
                        </a:rPr>
                        <a:t>4mm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&gt;315)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99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348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(28%)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R="1841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94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369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(26%)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</a:tr>
              <a:tr h="30416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TCFA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defined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OCT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radiofrequency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IVUS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39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571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1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40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679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Target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lesion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location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0416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anterior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descending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artery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416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(50%)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1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400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(48%)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circumflex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artery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170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(20%)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ctr" marR="1841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147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(17%)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735"/>
                </a:tc>
              </a:tr>
              <a:tr h="30416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Right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artery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245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(29%)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1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294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(35%)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FFR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values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target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lesions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marL="1066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0.87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(0.83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0.90)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0.86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(0.83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0.90)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</a:tr>
              <a:tr h="30416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QCA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target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lesions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Diameter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stenosis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marL="13944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56.6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(9.2)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52.6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(9.8)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</a:tr>
              <a:tr h="30416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Minimal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lumen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diameter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458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1.3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(0.3)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312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1.5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(0.4)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Reference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vessel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diameter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marL="14458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3.1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(0.4)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marL="8312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3.1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(0.5)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</a:tr>
              <a:tr h="29908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Lesion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length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44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23.6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(8.5)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19.3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(8.3)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675" rIns="0" bIns="0" rtlCol="0" vert="horz">
            <a:spAutoFit/>
          </a:bodyPr>
          <a:lstStyle/>
          <a:p>
            <a:pPr marL="3382645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Anatomic</a:t>
            </a:r>
            <a:r>
              <a:rPr dirty="0" sz="3200" spc="-110"/>
              <a:t> </a:t>
            </a:r>
            <a:r>
              <a:rPr dirty="0" sz="3200" spc="-10"/>
              <a:t>Characteristics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9222725" y="305394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81491" y="924543"/>
            <a:ext cx="10914380" cy="71755"/>
            <a:chOff x="581491" y="924543"/>
            <a:chExt cx="10914380" cy="71755"/>
          </a:xfrm>
        </p:grpSpPr>
        <p:sp>
          <p:nvSpPr>
            <p:cNvPr id="6" name="object 6" descr=""/>
            <p:cNvSpPr/>
            <p:nvPr/>
          </p:nvSpPr>
          <p:spPr>
            <a:xfrm>
              <a:off x="581491" y="938830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85313" y="989631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73316" y="1129913"/>
          <a:ext cx="10998200" cy="5194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5145"/>
                <a:gridCol w="4036695"/>
                <a:gridCol w="2550159"/>
              </a:tblGrid>
              <a:tr h="572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1435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1600" b="1">
                          <a:latin typeface="Arial Narrow"/>
                          <a:cs typeface="Arial Narrow"/>
                        </a:rPr>
                        <a:t>Preventive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PCI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plus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(N=831)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34620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177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600" spc="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alone</a:t>
                      </a:r>
                      <a:r>
                        <a:rPr dirty="0" sz="1600" spc="3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(N=841)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6319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IVUS</a:t>
                      </a:r>
                      <a:r>
                        <a:rPr dirty="0" sz="16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measurements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16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811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24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830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Lesion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length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marL="18561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23.7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(8.7)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marL="7816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22.6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(9.1)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</a:tr>
              <a:tr h="288925"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Minimal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lumen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area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mm</a:t>
                      </a:r>
                      <a:r>
                        <a:rPr dirty="0" baseline="26455" sz="1575" spc="-37">
                          <a:latin typeface="Calibri"/>
                          <a:cs typeface="Calibri"/>
                        </a:rPr>
                        <a:t>2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46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2.78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(0.87)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96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2.83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(0.87)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Minimal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lumen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area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≤4.0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mm</a:t>
                      </a:r>
                      <a:r>
                        <a:rPr dirty="0" baseline="26455" sz="1575" spc="-37">
                          <a:latin typeface="Calibri"/>
                          <a:cs typeface="Calibri"/>
                        </a:rPr>
                        <a:t>2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L="46100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784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811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R="193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801/830</a:t>
                      </a:r>
                      <a:r>
                        <a:rPr dirty="0" sz="16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</a:tr>
              <a:tr h="288925"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Plaque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burden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561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75.9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(6.9)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816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76.4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(4.4)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Plaque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burden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&gt;70%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L="46100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718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809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(89%)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R="1930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753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829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</a:tr>
              <a:tr h="2889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NIRS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measurements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16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348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24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369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Plaque-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level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maxLCBI</a:t>
                      </a:r>
                      <a:r>
                        <a:rPr dirty="0" baseline="-21164" sz="1575">
                          <a:latin typeface="Calibri"/>
                          <a:cs typeface="Calibri"/>
                        </a:rPr>
                        <a:t>4mm</a:t>
                      </a:r>
                      <a:r>
                        <a:rPr dirty="0" baseline="-21164" sz="1575" spc="307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&gt;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315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L="4616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144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(41%)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R="1924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138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(37%)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</a:tr>
              <a:tr h="2889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20" b="1">
                          <a:latin typeface="Calibri"/>
                          <a:cs typeface="Calibri"/>
                        </a:rPr>
                        <a:t>RF-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IVUS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measurements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16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456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24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575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TCFA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defined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RF-IVUS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L="4616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57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465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(13%)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R="1930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73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575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(13%)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</a:tr>
              <a:tr h="2889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OCT</a:t>
                      </a:r>
                      <a:r>
                        <a:rPr dirty="0" sz="16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measurements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22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63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24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TCFA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defined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OCT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L="4616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63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(18%)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R="1930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21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(33%)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</a:tr>
              <a:tr h="288925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No·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high-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plaque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features</a:t>
                      </a:r>
                      <a:r>
                        <a:rPr dirty="0" baseline="26455" sz="1575" spc="-15">
                          <a:latin typeface="Calibri"/>
                          <a:cs typeface="Calibri"/>
                        </a:rPr>
                        <a:t>†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8925">
                <a:tc>
                  <a:txBody>
                    <a:bodyPr/>
                    <a:lstStyle/>
                    <a:p>
                      <a:pPr algn="r" marR="9137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Lesions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≥2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high-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features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L="4616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736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(89%)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R="1924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760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</a:tr>
              <a:tr h="288925">
                <a:tc>
                  <a:txBody>
                    <a:bodyPr/>
                    <a:lstStyle/>
                    <a:p>
                      <a:pPr algn="r" marR="9137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Lesions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≥3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high-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features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16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163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(20%)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24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177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(21%)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Lesions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high-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features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622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24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13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(2%)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675" rIns="0" bIns="0" rtlCol="0" vert="horz">
            <a:spAutoFit/>
          </a:bodyPr>
          <a:lstStyle/>
          <a:p>
            <a:pPr marL="3296920">
              <a:lnSpc>
                <a:spcPct val="100000"/>
              </a:lnSpc>
              <a:spcBef>
                <a:spcPts val="100"/>
              </a:spcBef>
            </a:pPr>
            <a:r>
              <a:rPr dirty="0" sz="3200" spc="-60"/>
              <a:t>Core</a:t>
            </a:r>
            <a:r>
              <a:rPr dirty="0" sz="3200" spc="-95"/>
              <a:t> </a:t>
            </a:r>
            <a:r>
              <a:rPr dirty="0" sz="3200" spc="-35"/>
              <a:t>Lab-</a:t>
            </a:r>
            <a:r>
              <a:rPr dirty="0" sz="3200" spc="-10"/>
              <a:t>Imaging</a:t>
            </a:r>
            <a:r>
              <a:rPr dirty="0" sz="3200" spc="-90"/>
              <a:t> </a:t>
            </a:r>
            <a:r>
              <a:rPr dirty="0" sz="3200" spc="-35"/>
              <a:t>Analysis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9218902" y="306641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81491" y="924543"/>
            <a:ext cx="10914380" cy="71755"/>
            <a:chOff x="581491" y="924543"/>
            <a:chExt cx="10914380" cy="71755"/>
          </a:xfrm>
        </p:grpSpPr>
        <p:sp>
          <p:nvSpPr>
            <p:cNvPr id="6" name="object 6" descr=""/>
            <p:cNvSpPr/>
            <p:nvPr/>
          </p:nvSpPr>
          <p:spPr>
            <a:xfrm>
              <a:off x="581491" y="938830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85313" y="989631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81491" y="1161763"/>
          <a:ext cx="10990580" cy="4783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885"/>
                <a:gridCol w="3962399"/>
                <a:gridCol w="2537459"/>
              </a:tblGrid>
              <a:tr h="531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259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600" b="1">
                          <a:latin typeface="Arial Narrow"/>
                          <a:cs typeface="Arial Narrow"/>
                        </a:rPr>
                        <a:t>Preventive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PCI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plus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600" spc="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50" b="1">
                          <a:latin typeface="Arial Narrow"/>
                          <a:cs typeface="Arial Narrow"/>
                        </a:rPr>
                        <a:t>(N=803)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13664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351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600" spc="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alone</a:t>
                      </a:r>
                      <a:r>
                        <a:rPr dirty="0" sz="1600" spc="3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50" b="1">
                          <a:latin typeface="Arial Narrow"/>
                          <a:cs typeface="Arial Narrow"/>
                        </a:rPr>
                        <a:t>(N=803)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4287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PCI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target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lesion,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patient,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baseline="26455" sz="1575" spc="-30" b="1">
                          <a:latin typeface="Calibri"/>
                          <a:cs typeface="Calibri"/>
                        </a:rPr>
                        <a:t>†</a:t>
                      </a:r>
                      <a:endParaRPr baseline="26455" sz="1575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92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729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803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(91%)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78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803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(1%)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Drug-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eluting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stent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implantation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ctr" marL="3892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491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729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(67%)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ctr" marR="18478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(58%)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</a:tr>
              <a:tr h="34226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Bioabsorbable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scaffold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implantation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92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237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729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(33%)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78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(42%)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stents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scaffolds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implanted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ctr" marL="3898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(1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ctr" marR="1841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(0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</a:tr>
              <a:tr h="34226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Stent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scaffold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diameter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090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3.5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(3.0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3.5)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43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3.25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(3.0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3.5)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stent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scaffold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length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ctr" marL="3892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23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(18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28)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ctr" marR="18478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23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(18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28)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</a:tr>
              <a:tr h="487045">
                <a:tc gridSpan="3">
                  <a:txBody>
                    <a:bodyPr/>
                    <a:lstStyle/>
                    <a:p>
                      <a:pPr marL="255904">
                        <a:lnSpc>
                          <a:spcPts val="1820"/>
                        </a:lnSpc>
                        <a:tabLst>
                          <a:tab pos="5884545" algn="l"/>
                          <a:tab pos="8945880" algn="l"/>
                        </a:tabLst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Intravascular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imaging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optimize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32986" sz="2400">
                          <a:latin typeface="Calibri"/>
                          <a:cs typeface="Calibri"/>
                        </a:rPr>
                        <a:t>729</a:t>
                      </a:r>
                      <a:r>
                        <a:rPr dirty="0" baseline="-32986" sz="2400" spc="-4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986" sz="24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baseline="-32986" sz="2400" spc="-4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986" sz="2400">
                          <a:latin typeface="Calibri"/>
                          <a:cs typeface="Calibri"/>
                        </a:rPr>
                        <a:t>729</a:t>
                      </a:r>
                      <a:r>
                        <a:rPr dirty="0" baseline="-32986" sz="2400" spc="-37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986" sz="2400" spc="-15">
                          <a:latin typeface="Calibri"/>
                          <a:cs typeface="Calibri"/>
                        </a:rPr>
                        <a:t>(100%)</a:t>
                      </a:r>
                      <a:r>
                        <a:rPr dirty="0" baseline="-32986" sz="2400">
                          <a:latin typeface="Calibri"/>
                          <a:cs typeface="Calibri"/>
                        </a:rPr>
                        <a:t>	12</a:t>
                      </a:r>
                      <a:r>
                        <a:rPr dirty="0" baseline="-32986" sz="2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986" sz="24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baseline="-32986" sz="2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986" sz="24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baseline="-32986" sz="2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986" sz="2400" spc="-15">
                          <a:latin typeface="Calibri"/>
                          <a:cs typeface="Calibri"/>
                        </a:rPr>
                        <a:t>(100%)</a:t>
                      </a:r>
                      <a:endParaRPr baseline="-32986" sz="2400">
                        <a:latin typeface="Calibri"/>
                        <a:cs typeface="Calibri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stent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scaffold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implantation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ADADA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226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PCI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target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lesions,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patient,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ctr" marL="3892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290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803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(36%)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ctr" marR="18478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286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803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(36%)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</a:tr>
              <a:tr h="342265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lesions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treated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98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(0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1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(0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stents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implanted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ctr" marL="3898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(0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ctr" marR="1841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(0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/>
                </a:tc>
              </a:tr>
              <a:tr h="342265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Stent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diameter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576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3.25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(3.0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3.5)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43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3.25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(3.0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3.5)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stent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length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92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38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(23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51)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8478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38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(28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51)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594902" y="6093593"/>
            <a:ext cx="63423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 Narrow"/>
                <a:cs typeface="Arial Narrow"/>
              </a:rPr>
              <a:t>Data</a:t>
            </a:r>
            <a:r>
              <a:rPr dirty="0" sz="1400" spc="2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are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median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(inter-quartile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 spc="-20">
                <a:latin typeface="Arial Narrow"/>
                <a:cs typeface="Arial Narrow"/>
              </a:rPr>
              <a:t>range),</a:t>
            </a:r>
            <a:r>
              <a:rPr dirty="0" sz="1400" spc="2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or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(%).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 spc="-85">
                <a:latin typeface="Arial Narrow"/>
                <a:cs typeface="Arial Narrow"/>
              </a:rPr>
              <a:t>†One</a:t>
            </a:r>
            <a:r>
              <a:rPr dirty="0" sz="1400" spc="2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patient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underwent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balloon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angioplasty</a:t>
            </a:r>
            <a:r>
              <a:rPr dirty="0" sz="1400" spc="20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only.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675" rIns="0" bIns="0" rtlCol="0" vert="horz">
            <a:spAutoFit/>
          </a:bodyPr>
          <a:lstStyle/>
          <a:p>
            <a:pPr marL="3279775">
              <a:lnSpc>
                <a:spcPct val="100000"/>
              </a:lnSpc>
              <a:spcBef>
                <a:spcPts val="100"/>
              </a:spcBef>
            </a:pPr>
            <a:r>
              <a:rPr dirty="0" sz="3200" spc="-10"/>
              <a:t>Procedural</a:t>
            </a:r>
            <a:r>
              <a:rPr dirty="0" sz="3200" spc="-155"/>
              <a:t> </a:t>
            </a:r>
            <a:r>
              <a:rPr dirty="0" sz="3200" spc="-10"/>
              <a:t>Characteristics</a:t>
            </a:r>
            <a:endParaRPr sz="3200"/>
          </a:p>
        </p:txBody>
      </p:sp>
      <p:sp>
        <p:nvSpPr>
          <p:cNvPr id="5" name="object 5" descr=""/>
          <p:cNvSpPr txBox="1"/>
          <p:nvPr/>
        </p:nvSpPr>
        <p:spPr>
          <a:xfrm>
            <a:off x="9218902" y="306641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81491" y="924543"/>
            <a:ext cx="10914380" cy="71755"/>
            <a:chOff x="581491" y="924543"/>
            <a:chExt cx="10914380" cy="71755"/>
          </a:xfrm>
        </p:grpSpPr>
        <p:sp>
          <p:nvSpPr>
            <p:cNvPr id="7" name="object 7" descr=""/>
            <p:cNvSpPr/>
            <p:nvPr/>
          </p:nvSpPr>
          <p:spPr>
            <a:xfrm>
              <a:off x="581491" y="938830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85313" y="989631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9621" y="335179"/>
            <a:ext cx="17405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Disclosure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84623" y="1559554"/>
            <a:ext cx="10270490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dirty="0" sz="2800" spc="-120">
                <a:latin typeface="Arial Narrow"/>
                <a:cs typeface="Arial Narrow"/>
              </a:rPr>
              <a:t>The</a:t>
            </a:r>
            <a:r>
              <a:rPr dirty="0" sz="2800" spc="65">
                <a:latin typeface="Arial Narrow"/>
                <a:cs typeface="Arial Narrow"/>
              </a:rPr>
              <a:t> </a:t>
            </a:r>
            <a:r>
              <a:rPr dirty="0" sz="2800" spc="-265">
                <a:latin typeface="Arial Narrow"/>
                <a:cs typeface="Arial Narrow"/>
              </a:rPr>
              <a:t>PREVENT</a:t>
            </a:r>
            <a:r>
              <a:rPr dirty="0" sz="2800" spc="65">
                <a:latin typeface="Arial Narrow"/>
                <a:cs typeface="Arial Narrow"/>
              </a:rPr>
              <a:t> </a:t>
            </a:r>
            <a:r>
              <a:rPr dirty="0" sz="2800" spc="100">
                <a:latin typeface="Arial Narrow"/>
                <a:cs typeface="Arial Narrow"/>
              </a:rPr>
              <a:t>trial</a:t>
            </a:r>
            <a:r>
              <a:rPr dirty="0" sz="2800" spc="65">
                <a:latin typeface="Arial Narrow"/>
                <a:cs typeface="Arial Narrow"/>
              </a:rPr>
              <a:t> </a:t>
            </a:r>
            <a:r>
              <a:rPr dirty="0" sz="2800" spc="-25">
                <a:latin typeface="Arial Narrow"/>
                <a:cs typeface="Arial Narrow"/>
              </a:rPr>
              <a:t>was</a:t>
            </a:r>
            <a:r>
              <a:rPr dirty="0" sz="2800" spc="7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supported</a:t>
            </a:r>
            <a:r>
              <a:rPr dirty="0" sz="2800" spc="6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by</a:t>
            </a:r>
            <a:r>
              <a:rPr dirty="0" sz="2800" spc="6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an</a:t>
            </a:r>
            <a:r>
              <a:rPr dirty="0" sz="2800" spc="7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investigator-initiated</a:t>
            </a:r>
            <a:r>
              <a:rPr dirty="0" sz="2800" spc="6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grant</a:t>
            </a:r>
            <a:r>
              <a:rPr dirty="0" sz="2800" spc="6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from</a:t>
            </a:r>
            <a:r>
              <a:rPr dirty="0" sz="2800" spc="65">
                <a:latin typeface="Arial Narrow"/>
                <a:cs typeface="Arial Narrow"/>
              </a:rPr>
              <a:t> </a:t>
            </a:r>
            <a:r>
              <a:rPr dirty="0" sz="2800" spc="-25">
                <a:latin typeface="Arial Narrow"/>
                <a:cs typeface="Arial Narrow"/>
              </a:rPr>
              <a:t>the </a:t>
            </a:r>
            <a:r>
              <a:rPr dirty="0" sz="2800" spc="-30">
                <a:latin typeface="Arial Narrow"/>
                <a:cs typeface="Arial Narrow"/>
              </a:rPr>
              <a:t>CardioVascular</a:t>
            </a:r>
            <a:r>
              <a:rPr dirty="0" sz="2800" spc="-60">
                <a:latin typeface="Arial Narrow"/>
                <a:cs typeface="Arial Narrow"/>
              </a:rPr>
              <a:t> </a:t>
            </a:r>
            <a:r>
              <a:rPr dirty="0" sz="2800" spc="-50">
                <a:latin typeface="Arial Narrow"/>
                <a:cs typeface="Arial Narrow"/>
              </a:rPr>
              <a:t>Research</a:t>
            </a:r>
            <a:r>
              <a:rPr dirty="0" sz="2800" spc="-55">
                <a:latin typeface="Arial Narrow"/>
                <a:cs typeface="Arial Narrow"/>
              </a:rPr>
              <a:t> </a:t>
            </a:r>
            <a:r>
              <a:rPr dirty="0" sz="2800" spc="-50">
                <a:latin typeface="Arial Narrow"/>
                <a:cs typeface="Arial Narrow"/>
              </a:rPr>
              <a:t>Foundation,</a:t>
            </a:r>
            <a:r>
              <a:rPr dirty="0" sz="2800" spc="-6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Abbott,</a:t>
            </a:r>
            <a:r>
              <a:rPr dirty="0" sz="2800" spc="-55">
                <a:latin typeface="Arial Narrow"/>
                <a:cs typeface="Arial Narrow"/>
              </a:rPr>
              <a:t> </a:t>
            </a:r>
            <a:r>
              <a:rPr dirty="0" sz="2800" spc="-65">
                <a:latin typeface="Arial Narrow"/>
                <a:cs typeface="Arial Narrow"/>
              </a:rPr>
              <a:t>Yuhan</a:t>
            </a:r>
            <a:r>
              <a:rPr dirty="0" sz="2800" spc="-60">
                <a:latin typeface="Arial Narrow"/>
                <a:cs typeface="Arial Narrow"/>
              </a:rPr>
              <a:t> </a:t>
            </a:r>
            <a:r>
              <a:rPr dirty="0" sz="2800" spc="-45">
                <a:latin typeface="Arial Narrow"/>
                <a:cs typeface="Arial Narrow"/>
              </a:rPr>
              <a:t>Corp,</a:t>
            </a:r>
            <a:r>
              <a:rPr dirty="0" sz="2800" spc="-55">
                <a:latin typeface="Arial Narrow"/>
                <a:cs typeface="Arial Narrow"/>
              </a:rPr>
              <a:t> </a:t>
            </a:r>
            <a:r>
              <a:rPr dirty="0" sz="2800" spc="-80">
                <a:latin typeface="Arial Narrow"/>
                <a:cs typeface="Arial Narrow"/>
              </a:rPr>
              <a:t>CAH-</a:t>
            </a:r>
            <a:r>
              <a:rPr dirty="0" sz="2800" spc="-10">
                <a:latin typeface="Arial Narrow"/>
                <a:cs typeface="Arial Narrow"/>
              </a:rPr>
              <a:t>Cordis, </a:t>
            </a:r>
            <a:r>
              <a:rPr dirty="0" sz="2800">
                <a:latin typeface="Arial Narrow"/>
                <a:cs typeface="Arial Narrow"/>
              </a:rPr>
              <a:t>Philips,</a:t>
            </a:r>
            <a:r>
              <a:rPr dirty="0" sz="2800" spc="-85">
                <a:latin typeface="Arial Narrow"/>
                <a:cs typeface="Arial Narrow"/>
              </a:rPr>
              <a:t> </a:t>
            </a:r>
            <a:r>
              <a:rPr dirty="0" sz="2800" spc="-20">
                <a:latin typeface="Arial Narrow"/>
                <a:cs typeface="Arial Narrow"/>
              </a:rPr>
              <a:t>and</a:t>
            </a:r>
            <a:r>
              <a:rPr dirty="0" sz="2800" spc="-8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Infraredx,</a:t>
            </a:r>
            <a:r>
              <a:rPr dirty="0" sz="2800" spc="-8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a</a:t>
            </a:r>
            <a:r>
              <a:rPr dirty="0" sz="2800" spc="-8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Nipro</a:t>
            </a:r>
            <a:r>
              <a:rPr dirty="0" sz="2800" spc="-8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company.</a:t>
            </a:r>
            <a:endParaRPr sz="2800">
              <a:latin typeface="Arial Narrow"/>
              <a:cs typeface="Arial Narrow"/>
            </a:endParaRPr>
          </a:p>
          <a:p>
            <a:pPr marL="469900" marR="122809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dirty="0" sz="2800" spc="-120">
                <a:latin typeface="Arial Narrow"/>
                <a:cs typeface="Arial Narrow"/>
              </a:rPr>
              <a:t>The</a:t>
            </a:r>
            <a:r>
              <a:rPr dirty="0" sz="2800" spc="4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funders</a:t>
            </a:r>
            <a:r>
              <a:rPr dirty="0" sz="2800" spc="4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did</a:t>
            </a:r>
            <a:r>
              <a:rPr dirty="0" sz="2800" spc="5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not</a:t>
            </a:r>
            <a:r>
              <a:rPr dirty="0" sz="2800" spc="4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participate</a:t>
            </a:r>
            <a:r>
              <a:rPr dirty="0" sz="2800" spc="5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in</a:t>
            </a:r>
            <a:r>
              <a:rPr dirty="0" sz="2800" spc="4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the</a:t>
            </a:r>
            <a:r>
              <a:rPr dirty="0" sz="2800" spc="50">
                <a:latin typeface="Arial Narrow"/>
                <a:cs typeface="Arial Narrow"/>
              </a:rPr>
              <a:t> </a:t>
            </a:r>
            <a:r>
              <a:rPr dirty="0" sz="2800" spc="100">
                <a:latin typeface="Arial Narrow"/>
                <a:cs typeface="Arial Narrow"/>
              </a:rPr>
              <a:t>trial</a:t>
            </a:r>
            <a:r>
              <a:rPr dirty="0" sz="2800" spc="45">
                <a:latin typeface="Arial Narrow"/>
                <a:cs typeface="Arial Narrow"/>
              </a:rPr>
              <a:t> </a:t>
            </a:r>
            <a:r>
              <a:rPr dirty="0" sz="2800" spc="-40">
                <a:latin typeface="Arial Narrow"/>
                <a:cs typeface="Arial Narrow"/>
              </a:rPr>
              <a:t>design,</a:t>
            </a:r>
            <a:r>
              <a:rPr dirty="0" sz="2800" spc="5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data</a:t>
            </a:r>
            <a:r>
              <a:rPr dirty="0" sz="2800" spc="45">
                <a:latin typeface="Arial Narrow"/>
                <a:cs typeface="Arial Narrow"/>
              </a:rPr>
              <a:t> </a:t>
            </a:r>
            <a:r>
              <a:rPr dirty="0" sz="2800" spc="-30">
                <a:latin typeface="Arial Narrow"/>
                <a:cs typeface="Arial Narrow"/>
              </a:rPr>
              <a:t>analysis,</a:t>
            </a:r>
            <a:r>
              <a:rPr dirty="0" sz="2800" spc="45">
                <a:latin typeface="Arial Narrow"/>
                <a:cs typeface="Arial Narrow"/>
              </a:rPr>
              <a:t> </a:t>
            </a:r>
            <a:r>
              <a:rPr dirty="0" sz="2800" spc="-25">
                <a:latin typeface="Arial Narrow"/>
                <a:cs typeface="Arial Narrow"/>
              </a:rPr>
              <a:t>or </a:t>
            </a:r>
            <a:r>
              <a:rPr dirty="0" sz="2800">
                <a:latin typeface="Arial Narrow"/>
                <a:cs typeface="Arial Narrow"/>
              </a:rPr>
              <a:t>manuscript</a:t>
            </a:r>
            <a:r>
              <a:rPr dirty="0" sz="2800" spc="11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preparation.</a:t>
            </a:r>
            <a:endParaRPr sz="2800">
              <a:latin typeface="Arial Narrow"/>
              <a:cs typeface="Arial Narrow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76300" y="1006158"/>
            <a:ext cx="10367010" cy="71755"/>
            <a:chOff x="876300" y="1006158"/>
            <a:chExt cx="10367010" cy="71755"/>
          </a:xfrm>
        </p:grpSpPr>
        <p:sp>
          <p:nvSpPr>
            <p:cNvPr id="6" name="object 6" descr=""/>
            <p:cNvSpPr/>
            <p:nvPr/>
          </p:nvSpPr>
          <p:spPr>
            <a:xfrm>
              <a:off x="876300" y="1020446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79930" y="1071247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23674" y="6024821"/>
            <a:ext cx="31476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 Narrow"/>
                <a:cs typeface="Arial Narrow"/>
              </a:rPr>
              <a:t>Data</a:t>
            </a:r>
            <a:r>
              <a:rPr dirty="0" sz="1400" spc="2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are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median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(inter-quartile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 spc="-20">
                <a:latin typeface="Arial Narrow"/>
                <a:cs typeface="Arial Narrow"/>
              </a:rPr>
              <a:t>range),</a:t>
            </a:r>
            <a:r>
              <a:rPr dirty="0" sz="1400" spc="2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or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 spc="-20">
                <a:latin typeface="Arial Narrow"/>
                <a:cs typeface="Arial Narrow"/>
              </a:rPr>
              <a:t>(%).</a:t>
            </a:r>
            <a:endParaRPr sz="1400">
              <a:latin typeface="Arial Narrow"/>
              <a:cs typeface="Arial Narrow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81491" y="1200942"/>
          <a:ext cx="10990580" cy="471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8535"/>
                <a:gridCol w="3528695"/>
                <a:gridCol w="2597150"/>
              </a:tblGrid>
              <a:tr h="399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512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 b="1">
                          <a:latin typeface="Arial Narrow"/>
                          <a:cs typeface="Arial Narrow"/>
                        </a:rPr>
                        <a:t>Preventive</a:t>
                      </a:r>
                      <a:r>
                        <a:rPr dirty="0" sz="1600" spc="2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PCI</a:t>
                      </a:r>
                      <a:r>
                        <a:rPr dirty="0" sz="1600" spc="2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(N=741)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48260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600" spc="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alone</a:t>
                      </a:r>
                      <a:r>
                        <a:rPr dirty="0" sz="1600" spc="3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40" b="1">
                          <a:latin typeface="Arial Narrow"/>
                          <a:cs typeface="Arial Narrow"/>
                        </a:rPr>
                        <a:t>(N=865)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83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b="1">
                          <a:latin typeface="Arial Narrow"/>
                          <a:cs typeface="Arial Narrow"/>
                        </a:rPr>
                        <a:t>Patients</a:t>
                      </a:r>
                      <a:r>
                        <a:rPr dirty="0" sz="1600" spc="18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without</a:t>
                      </a:r>
                      <a:r>
                        <a:rPr dirty="0" sz="1600" spc="19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60" b="1">
                          <a:latin typeface="Arial Narrow"/>
                          <a:cs typeface="Arial Narrow"/>
                        </a:rPr>
                        <a:t>non-</a:t>
                      </a:r>
                      <a:r>
                        <a:rPr dirty="0" sz="1600" spc="50" b="1">
                          <a:latin typeface="Arial Narrow"/>
                          <a:cs typeface="Arial Narrow"/>
                        </a:rPr>
                        <a:t>target</a:t>
                      </a:r>
                      <a:r>
                        <a:rPr dirty="0" sz="1600" spc="18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vessel</a:t>
                      </a:r>
                      <a:r>
                        <a:rPr dirty="0" sz="1600" spc="19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25" b="1">
                          <a:latin typeface="Arial Narrow"/>
                          <a:cs typeface="Arial Narrow"/>
                        </a:rPr>
                        <a:t>PCI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97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N=461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N=569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dirty="0" sz="16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65">
                          <a:latin typeface="Arial Narrow"/>
                          <a:cs typeface="Arial Narrow"/>
                        </a:rPr>
                        <a:t>PCI</a:t>
                      </a:r>
                      <a:r>
                        <a:rPr dirty="0" sz="1600" spc="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time</a:t>
                      </a:r>
                      <a:r>
                        <a:rPr dirty="0" sz="1600" spc="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220">
                          <a:latin typeface="Arial Narrow"/>
                          <a:cs typeface="Arial Narrow"/>
                        </a:rPr>
                        <a:t>—</a:t>
                      </a:r>
                      <a:r>
                        <a:rPr dirty="0" sz="1600" spc="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25">
                          <a:latin typeface="Arial Narrow"/>
                          <a:cs typeface="Arial Narrow"/>
                        </a:rPr>
                        <a:t>min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algn="ctr" marL="6997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55">
                          <a:latin typeface="Arial Narrow"/>
                          <a:cs typeface="Arial Narrow"/>
                        </a:rPr>
                        <a:t>29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(18</a:t>
                      </a:r>
                      <a:r>
                        <a:rPr dirty="0" sz="16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65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dirty="0" sz="16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25">
                          <a:latin typeface="Arial Narrow"/>
                          <a:cs typeface="Arial Narrow"/>
                        </a:rPr>
                        <a:t>45)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5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/>
                </a:tc>
              </a:tr>
              <a:tr h="349885">
                <a:tc>
                  <a:txBody>
                    <a:bodyPr/>
                    <a:lstStyle/>
                    <a:p>
                      <a:pPr algn="r" marR="11874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amount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6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contrast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media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35">
                          <a:latin typeface="Arial Narrow"/>
                          <a:cs typeface="Arial Narrow"/>
                        </a:rPr>
                        <a:t>used</a:t>
                      </a:r>
                      <a:r>
                        <a:rPr dirty="0" sz="16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220">
                          <a:latin typeface="Arial Narrow"/>
                          <a:cs typeface="Arial Narrow"/>
                        </a:rPr>
                        <a:t>—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25">
                          <a:latin typeface="Arial Narrow"/>
                          <a:cs typeface="Arial Narrow"/>
                        </a:rPr>
                        <a:t>mL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97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150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(120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65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30">
                          <a:latin typeface="Arial Narrow"/>
                          <a:cs typeface="Arial Narrow"/>
                        </a:rPr>
                        <a:t>200)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5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b="1">
                          <a:latin typeface="Arial Narrow"/>
                          <a:cs typeface="Arial Narrow"/>
                        </a:rPr>
                        <a:t>Patients</a:t>
                      </a:r>
                      <a:r>
                        <a:rPr dirty="0" sz="1600" spc="16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1600" spc="16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60" b="1">
                          <a:latin typeface="Arial Narrow"/>
                          <a:cs typeface="Arial Narrow"/>
                        </a:rPr>
                        <a:t>non-</a:t>
                      </a:r>
                      <a:r>
                        <a:rPr dirty="0" sz="1600" spc="50" b="1">
                          <a:latin typeface="Arial Narrow"/>
                          <a:cs typeface="Arial Narrow"/>
                        </a:rPr>
                        <a:t>target</a:t>
                      </a:r>
                      <a:r>
                        <a:rPr dirty="0" sz="1600" spc="16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vessel</a:t>
                      </a:r>
                      <a:r>
                        <a:rPr dirty="0" sz="1600" spc="16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25" b="1">
                          <a:latin typeface="Arial Narrow"/>
                          <a:cs typeface="Arial Narrow"/>
                        </a:rPr>
                        <a:t>PCI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algn="ctr" marL="6997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N=280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N=296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/>
                </a:tc>
              </a:tr>
              <a:tr h="349885"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dirty="0" sz="16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65">
                          <a:latin typeface="Arial Narrow"/>
                          <a:cs typeface="Arial Narrow"/>
                        </a:rPr>
                        <a:t>PCI</a:t>
                      </a:r>
                      <a:r>
                        <a:rPr dirty="0" sz="1600" spc="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time</a:t>
                      </a:r>
                      <a:r>
                        <a:rPr dirty="0" sz="1600" spc="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220">
                          <a:latin typeface="Arial Narrow"/>
                          <a:cs typeface="Arial Narrow"/>
                        </a:rPr>
                        <a:t>—</a:t>
                      </a:r>
                      <a:r>
                        <a:rPr dirty="0" sz="1600" spc="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25">
                          <a:latin typeface="Arial Narrow"/>
                          <a:cs typeface="Arial Narrow"/>
                        </a:rPr>
                        <a:t>min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97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57</a:t>
                      </a:r>
                      <a:r>
                        <a:rPr dirty="0" sz="16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60">
                          <a:latin typeface="Arial Narrow"/>
                          <a:cs typeface="Arial Narrow"/>
                        </a:rPr>
                        <a:t>(40</a:t>
                      </a:r>
                      <a:r>
                        <a:rPr dirty="0" sz="16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65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dirty="0" sz="16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25">
                          <a:latin typeface="Arial Narrow"/>
                          <a:cs typeface="Arial Narrow"/>
                        </a:rPr>
                        <a:t>73)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55">
                          <a:latin typeface="Arial Narrow"/>
                          <a:cs typeface="Arial Narrow"/>
                        </a:rPr>
                        <a:t>46</a:t>
                      </a:r>
                      <a:r>
                        <a:rPr dirty="0" sz="16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(25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65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25">
                          <a:latin typeface="Arial Narrow"/>
                          <a:cs typeface="Arial Narrow"/>
                        </a:rPr>
                        <a:t>65)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algn="r" marR="11874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amount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6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contrast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media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35">
                          <a:latin typeface="Arial Narrow"/>
                          <a:cs typeface="Arial Narrow"/>
                        </a:rPr>
                        <a:t>used</a:t>
                      </a:r>
                      <a:r>
                        <a:rPr dirty="0" sz="16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220">
                          <a:latin typeface="Arial Narrow"/>
                          <a:cs typeface="Arial Narrow"/>
                        </a:rPr>
                        <a:t>—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25">
                          <a:latin typeface="Arial Narrow"/>
                          <a:cs typeface="Arial Narrow"/>
                        </a:rPr>
                        <a:t>mL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algn="ctr" marL="6997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55">
                          <a:latin typeface="Arial Narrow"/>
                          <a:cs typeface="Arial Narrow"/>
                        </a:rPr>
                        <a:t>250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65">
                          <a:latin typeface="Arial Narrow"/>
                          <a:cs typeface="Arial Narrow"/>
                        </a:rPr>
                        <a:t>(200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65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30">
                          <a:latin typeface="Arial Narrow"/>
                          <a:cs typeface="Arial Narrow"/>
                        </a:rPr>
                        <a:t>300)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75">
                          <a:latin typeface="Arial Narrow"/>
                          <a:cs typeface="Arial Narrow"/>
                        </a:rPr>
                        <a:t>200</a:t>
                      </a:r>
                      <a:r>
                        <a:rPr dirty="0" sz="16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(150</a:t>
                      </a:r>
                      <a:r>
                        <a:rPr dirty="0" sz="16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65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dirty="0" sz="16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20">
                          <a:latin typeface="Arial Narrow"/>
                          <a:cs typeface="Arial Narrow"/>
                        </a:rPr>
                        <a:t>250)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/>
                </a:tc>
              </a:tr>
              <a:tr h="466090">
                <a:tc gridSpan="3"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600" b="1">
                          <a:latin typeface="Arial Narrow"/>
                          <a:cs typeface="Arial Narrow"/>
                        </a:rPr>
                        <a:t>Preventive</a:t>
                      </a:r>
                      <a:r>
                        <a:rPr dirty="0" sz="1600" spc="1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55" b="1">
                          <a:latin typeface="Arial Narrow"/>
                          <a:cs typeface="Arial Narrow"/>
                        </a:rPr>
                        <a:t>PCI-related</a:t>
                      </a:r>
                      <a:r>
                        <a:rPr dirty="0" sz="1600" spc="1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acute</a:t>
                      </a:r>
                      <a:r>
                        <a:rPr dirty="0" sz="1600" spc="1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adverse</a:t>
                      </a:r>
                      <a:r>
                        <a:rPr dirty="0" sz="1600" spc="1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events</a:t>
                      </a:r>
                      <a:r>
                        <a:rPr dirty="0" sz="1600" spc="1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no.</a:t>
                      </a:r>
                      <a:r>
                        <a:rPr dirty="0" sz="1600" spc="1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185" b="1">
                          <a:latin typeface="Arial Narrow"/>
                          <a:cs typeface="Arial Narrow"/>
                        </a:rPr>
                        <a:t>(%)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97790">
                    <a:solidFill>
                      <a:srgbClr val="DADADA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9885"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Acute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stent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scaffold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thrombosis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algn="ctr" marL="6997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1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(&lt;1%)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5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/>
                </a:tc>
              </a:tr>
              <a:tr h="349885"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Distal</a:t>
                      </a:r>
                      <a:r>
                        <a:rPr dirty="0" sz="16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dissection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least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type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50">
                          <a:latin typeface="Arial Narrow"/>
                          <a:cs typeface="Arial Narrow"/>
                        </a:rPr>
                        <a:t>B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97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1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(&lt;1%)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5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600" spc="-20">
                          <a:latin typeface="Arial Narrow"/>
                          <a:cs typeface="Arial Narrow"/>
                        </a:rPr>
                        <a:t>Side</a:t>
                      </a:r>
                      <a:r>
                        <a:rPr dirty="0" sz="16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branch</a:t>
                      </a:r>
                      <a:r>
                        <a:rPr dirty="0" sz="16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occlusion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algn="ctr" marL="6997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16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(&lt;1%)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5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/>
                </a:tc>
              </a:tr>
              <a:tr h="349885"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Distal</a:t>
                      </a:r>
                      <a:r>
                        <a:rPr dirty="0" sz="1600" spc="6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embolization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97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1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(&lt;1%)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5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600" spc="-25">
                          <a:latin typeface="Arial Narrow"/>
                          <a:cs typeface="Arial Narrow"/>
                        </a:rPr>
                        <a:t>Coronary</a:t>
                      </a:r>
                      <a:r>
                        <a:rPr dirty="0" sz="16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perforation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97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5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5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3937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2232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dirty="0" sz="2800" spc="-10"/>
              <a:t>Procedural</a:t>
            </a:r>
            <a:r>
              <a:rPr dirty="0" sz="2800" spc="-55"/>
              <a:t> </a:t>
            </a:r>
            <a:r>
              <a:rPr dirty="0" sz="2800"/>
              <a:t>Safety</a:t>
            </a:r>
            <a:r>
              <a:rPr dirty="0" sz="2800" spc="-55"/>
              <a:t> </a:t>
            </a:r>
            <a:r>
              <a:rPr dirty="0" sz="2800" spc="-40"/>
              <a:t>Outcomes</a:t>
            </a:r>
            <a:r>
              <a:rPr dirty="0" sz="2800" spc="-55"/>
              <a:t> </a:t>
            </a:r>
            <a:r>
              <a:rPr dirty="0" sz="2800"/>
              <a:t>:</a:t>
            </a:r>
            <a:r>
              <a:rPr dirty="0" sz="2800" spc="-55"/>
              <a:t> </a:t>
            </a:r>
            <a:r>
              <a:rPr dirty="0" sz="2800"/>
              <a:t>As-treated</a:t>
            </a:r>
            <a:r>
              <a:rPr dirty="0" sz="2800" spc="-50"/>
              <a:t> </a:t>
            </a:r>
            <a:r>
              <a:rPr dirty="0" sz="2800" spc="-10"/>
              <a:t>population</a:t>
            </a:r>
            <a:endParaRPr sz="2800"/>
          </a:p>
        </p:txBody>
      </p:sp>
      <p:sp>
        <p:nvSpPr>
          <p:cNvPr id="5" name="object 5" descr=""/>
          <p:cNvSpPr txBox="1"/>
          <p:nvPr/>
        </p:nvSpPr>
        <p:spPr>
          <a:xfrm>
            <a:off x="9218902" y="306641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81491" y="924543"/>
            <a:ext cx="10914380" cy="71755"/>
            <a:chOff x="581491" y="924543"/>
            <a:chExt cx="10914380" cy="71755"/>
          </a:xfrm>
        </p:grpSpPr>
        <p:sp>
          <p:nvSpPr>
            <p:cNvPr id="7" name="object 7" descr=""/>
            <p:cNvSpPr/>
            <p:nvPr/>
          </p:nvSpPr>
          <p:spPr>
            <a:xfrm>
              <a:off x="581491" y="938830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85313" y="989631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98369" y="5154248"/>
            <a:ext cx="144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5">
                <a:latin typeface="Arial Narrow"/>
                <a:cs typeface="Arial Narrow"/>
              </a:rPr>
              <a:t>0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300896" y="3406371"/>
            <a:ext cx="1346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475289" y="1813763"/>
            <a:ext cx="8328659" cy="3644900"/>
            <a:chOff x="2475289" y="1813763"/>
            <a:chExt cx="8328659" cy="3644900"/>
          </a:xfrm>
        </p:grpSpPr>
        <p:sp>
          <p:nvSpPr>
            <p:cNvPr id="5" name="object 5" descr=""/>
            <p:cNvSpPr/>
            <p:nvPr/>
          </p:nvSpPr>
          <p:spPr>
            <a:xfrm>
              <a:off x="2593810" y="5294479"/>
              <a:ext cx="8204200" cy="157480"/>
            </a:xfrm>
            <a:custGeom>
              <a:avLst/>
              <a:gdLst/>
              <a:ahLst/>
              <a:cxnLst/>
              <a:rect l="l" t="t" r="r" b="b"/>
              <a:pathLst>
                <a:path w="8204200" h="157479">
                  <a:moveTo>
                    <a:pt x="0" y="0"/>
                  </a:moveTo>
                  <a:lnTo>
                    <a:pt x="8203608" y="0"/>
                  </a:lnTo>
                </a:path>
                <a:path w="8204200" h="157479">
                  <a:moveTo>
                    <a:pt x="0" y="0"/>
                  </a:moveTo>
                  <a:lnTo>
                    <a:pt x="0" y="157238"/>
                  </a:lnTo>
                </a:path>
                <a:path w="8204200" h="157479">
                  <a:moveTo>
                    <a:pt x="1093669" y="0"/>
                  </a:moveTo>
                  <a:lnTo>
                    <a:pt x="1093669" y="157238"/>
                  </a:lnTo>
                </a:path>
                <a:path w="8204200" h="157479">
                  <a:moveTo>
                    <a:pt x="2187340" y="0"/>
                  </a:moveTo>
                  <a:lnTo>
                    <a:pt x="2187340" y="157238"/>
                  </a:lnTo>
                </a:path>
                <a:path w="8204200" h="157479">
                  <a:moveTo>
                    <a:pt x="3281011" y="0"/>
                  </a:moveTo>
                  <a:lnTo>
                    <a:pt x="3281011" y="157238"/>
                  </a:lnTo>
                </a:path>
                <a:path w="8204200" h="157479">
                  <a:moveTo>
                    <a:pt x="4374681" y="0"/>
                  </a:moveTo>
                  <a:lnTo>
                    <a:pt x="4374681" y="157238"/>
                  </a:lnTo>
                </a:path>
                <a:path w="8204200" h="157479">
                  <a:moveTo>
                    <a:pt x="5468351" y="0"/>
                  </a:moveTo>
                  <a:lnTo>
                    <a:pt x="5468351" y="157238"/>
                  </a:lnTo>
                </a:path>
                <a:path w="8204200" h="157479">
                  <a:moveTo>
                    <a:pt x="6562023" y="0"/>
                  </a:moveTo>
                  <a:lnTo>
                    <a:pt x="6562023" y="157238"/>
                  </a:lnTo>
                </a:path>
                <a:path w="8204200" h="157479">
                  <a:moveTo>
                    <a:pt x="7655692" y="0"/>
                  </a:moveTo>
                  <a:lnTo>
                    <a:pt x="7655692" y="15723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593810" y="1820113"/>
              <a:ext cx="7620" cy="3474720"/>
            </a:xfrm>
            <a:custGeom>
              <a:avLst/>
              <a:gdLst/>
              <a:ahLst/>
              <a:cxnLst/>
              <a:rect l="l" t="t" r="r" b="b"/>
              <a:pathLst>
                <a:path w="7619" h="3474720">
                  <a:moveTo>
                    <a:pt x="0" y="3474365"/>
                  </a:moveTo>
                  <a:lnTo>
                    <a:pt x="721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481639" y="5294479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4" h="0">
                  <a:moveTo>
                    <a:pt x="1121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81639" y="3555785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4" h="0">
                  <a:moveTo>
                    <a:pt x="1121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481639" y="1820114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4" h="0">
                  <a:moveTo>
                    <a:pt x="1121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663552" y="2376078"/>
            <a:ext cx="308610" cy="27501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30"/>
              </a:lnSpc>
            </a:pPr>
            <a:r>
              <a:rPr dirty="0" sz="2000" b="1">
                <a:latin typeface="Arial Narrow"/>
                <a:cs typeface="Arial Narrow"/>
              </a:rPr>
              <a:t>Cumulative</a:t>
            </a:r>
            <a:r>
              <a:rPr dirty="0" sz="2000" spc="335" b="1">
                <a:latin typeface="Arial Narrow"/>
                <a:cs typeface="Arial Narrow"/>
              </a:rPr>
              <a:t> </a:t>
            </a:r>
            <a:r>
              <a:rPr dirty="0" sz="2000" b="1">
                <a:latin typeface="Arial Narrow"/>
                <a:cs typeface="Arial Narrow"/>
              </a:rPr>
              <a:t>Incidence</a:t>
            </a:r>
            <a:r>
              <a:rPr dirty="0" sz="2000" spc="340" b="1">
                <a:latin typeface="Arial Narrow"/>
                <a:cs typeface="Arial Narrow"/>
              </a:rPr>
              <a:t> </a:t>
            </a:r>
            <a:r>
              <a:rPr dirty="0" sz="2000" spc="229" b="1">
                <a:latin typeface="Arial Narrow"/>
                <a:cs typeface="Arial Narrow"/>
              </a:rPr>
              <a:t>(%)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448599" y="5416927"/>
            <a:ext cx="307340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r>
              <a:rPr dirty="0" sz="1800" spc="45">
                <a:latin typeface="Arial Narrow"/>
                <a:cs typeface="Arial Narrow"/>
              </a:rPr>
              <a:t>0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400" spc="75" b="1">
                <a:solidFill>
                  <a:srgbClr val="2F5496"/>
                </a:solidFill>
                <a:latin typeface="Arial Narrow"/>
                <a:cs typeface="Arial Narrow"/>
              </a:rPr>
              <a:t>803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spc="75" b="1">
                <a:solidFill>
                  <a:srgbClr val="C00000"/>
                </a:solidFill>
                <a:latin typeface="Arial Narrow"/>
                <a:cs typeface="Arial Narrow"/>
              </a:rPr>
              <a:t>803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58183" y="5416927"/>
            <a:ext cx="293370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1</a:t>
            </a:r>
            <a:endParaRPr sz="1800">
              <a:latin typeface="Arial Narrow"/>
              <a:cs typeface="Arial Narrow"/>
            </a:endParaRPr>
          </a:p>
          <a:p>
            <a:pPr marL="15240">
              <a:lnSpc>
                <a:spcPct val="100000"/>
              </a:lnSpc>
              <a:spcBef>
                <a:spcPts val="1185"/>
              </a:spcBef>
            </a:pPr>
            <a:r>
              <a:rPr dirty="0" sz="1400" spc="25" b="1">
                <a:solidFill>
                  <a:srgbClr val="2F5496"/>
                </a:solidFill>
                <a:latin typeface="Arial Narrow"/>
                <a:cs typeface="Arial Narrow"/>
              </a:rPr>
              <a:t>765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spc="30" b="1">
                <a:solidFill>
                  <a:srgbClr val="C00000"/>
                </a:solidFill>
                <a:latin typeface="Arial Narrow"/>
                <a:cs typeface="Arial Narrow"/>
              </a:rPr>
              <a:t>792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639000" y="5416927"/>
            <a:ext cx="293370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2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1400" spc="-25" b="1">
                <a:solidFill>
                  <a:srgbClr val="2F5496"/>
                </a:solidFill>
                <a:latin typeface="Arial Narrow"/>
                <a:cs typeface="Arial Narrow"/>
              </a:rPr>
              <a:t>710</a:t>
            </a:r>
            <a:endParaRPr sz="1400">
              <a:latin typeface="Arial Narrow"/>
              <a:cs typeface="Arial Narrow"/>
            </a:endParaRPr>
          </a:p>
          <a:p>
            <a:pPr marL="18415">
              <a:lnSpc>
                <a:spcPct val="100000"/>
              </a:lnSpc>
              <a:spcBef>
                <a:spcPts val="195"/>
              </a:spcBef>
            </a:pP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745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744074" y="5416927"/>
            <a:ext cx="302260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3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400" spc="55" b="1">
                <a:solidFill>
                  <a:srgbClr val="2F5496"/>
                </a:solidFill>
                <a:latin typeface="Arial Narrow"/>
                <a:cs typeface="Arial Narrow"/>
              </a:rPr>
              <a:t>544</a:t>
            </a:r>
            <a:endParaRPr sz="1400">
              <a:latin typeface="Arial Narrow"/>
              <a:cs typeface="Arial Narrow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dirty="0" sz="1400" spc="30" b="1">
                <a:solidFill>
                  <a:srgbClr val="C00000"/>
                </a:solidFill>
                <a:latin typeface="Arial Narrow"/>
                <a:cs typeface="Arial Narrow"/>
              </a:rPr>
              <a:t>570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49583" y="5416927"/>
            <a:ext cx="316865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4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400" spc="55" b="1">
                <a:solidFill>
                  <a:srgbClr val="2F5496"/>
                </a:solidFill>
                <a:latin typeface="Arial Narrow"/>
                <a:cs typeface="Arial Narrow"/>
              </a:rPr>
              <a:t>432</a:t>
            </a:r>
            <a:endParaRPr sz="1400">
              <a:latin typeface="Arial Narrow"/>
              <a:cs typeface="Arial Narrow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dirty="0" sz="1400" spc="70" b="1">
                <a:solidFill>
                  <a:srgbClr val="C00000"/>
                </a:solidFill>
                <a:latin typeface="Arial Narrow"/>
                <a:cs typeface="Arial Narrow"/>
              </a:rPr>
              <a:t>450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923682" y="5416927"/>
            <a:ext cx="315595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400" spc="75" b="1">
                <a:solidFill>
                  <a:srgbClr val="2F5496"/>
                </a:solidFill>
                <a:latin typeface="Arial Narrow"/>
                <a:cs typeface="Arial Narrow"/>
              </a:rPr>
              <a:t>308</a:t>
            </a:r>
            <a:endParaRPr sz="1400">
              <a:latin typeface="Arial Narrow"/>
              <a:cs typeface="Arial Narrow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dirty="0" sz="1400" spc="70" b="1">
                <a:solidFill>
                  <a:srgbClr val="C00000"/>
                </a:solidFill>
                <a:latin typeface="Arial Narrow"/>
                <a:cs typeface="Arial Narrow"/>
              </a:rPr>
              <a:t>320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010348" y="5416927"/>
            <a:ext cx="292735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dirty="0" sz="1800" spc="20">
                <a:latin typeface="Arial Narrow"/>
                <a:cs typeface="Arial Narrow"/>
              </a:rPr>
              <a:t>6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400" spc="-25" b="1">
                <a:solidFill>
                  <a:srgbClr val="2F5496"/>
                </a:solidFill>
                <a:latin typeface="Arial Narrow"/>
                <a:cs typeface="Arial Narrow"/>
              </a:rPr>
              <a:t>198</a:t>
            </a:r>
            <a:endParaRPr sz="1400">
              <a:latin typeface="Arial Narrow"/>
              <a:cs typeface="Arial Narrow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198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164537" y="5416927"/>
            <a:ext cx="190500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7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400" spc="-25" b="1">
                <a:solidFill>
                  <a:srgbClr val="2F5496"/>
                </a:solidFill>
                <a:latin typeface="Arial Narrow"/>
                <a:cs typeface="Arial Narrow"/>
              </a:rPr>
              <a:t>61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77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83868" y="5592692"/>
            <a:ext cx="1156970" cy="932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 indent="8890">
              <a:lnSpc>
                <a:spcPct val="1084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No.</a:t>
            </a:r>
            <a:r>
              <a:rPr dirty="0" sz="1400" spc="-25" b="1">
                <a:latin typeface="Arial Narrow"/>
                <a:cs typeface="Arial Narrow"/>
              </a:rPr>
              <a:t> </a:t>
            </a:r>
            <a:r>
              <a:rPr dirty="0" sz="1400" spc="40" b="1">
                <a:latin typeface="Arial Narrow"/>
                <a:cs typeface="Arial Narrow"/>
              </a:rPr>
              <a:t>at</a:t>
            </a:r>
            <a:r>
              <a:rPr dirty="0" sz="1400" spc="500" b="1">
                <a:latin typeface="Arial Narrow"/>
                <a:cs typeface="Arial Narrow"/>
              </a:rPr>
              <a:t>    </a:t>
            </a:r>
            <a:r>
              <a:rPr dirty="0" sz="1400" spc="-810" b="1">
                <a:solidFill>
                  <a:srgbClr val="2F5496"/>
                </a:solidFill>
                <a:latin typeface="Arial Narrow"/>
                <a:cs typeface="Arial Narrow"/>
              </a:rPr>
              <a:t>O</a:t>
            </a:r>
            <a:r>
              <a:rPr dirty="0" baseline="5952" sz="2100" spc="-127" b="1">
                <a:latin typeface="Arial Narrow"/>
                <a:cs typeface="Arial Narrow"/>
              </a:rPr>
              <a:t>R</a:t>
            </a:r>
            <a:r>
              <a:rPr dirty="0" sz="1400" spc="-869" b="1">
                <a:solidFill>
                  <a:srgbClr val="2F5496"/>
                </a:solidFill>
                <a:latin typeface="Arial Narrow"/>
                <a:cs typeface="Arial Narrow"/>
              </a:rPr>
              <a:t>M</a:t>
            </a:r>
            <a:r>
              <a:rPr dirty="0" baseline="5952" sz="2100" spc="15" b="1">
                <a:latin typeface="Arial Narrow"/>
                <a:cs typeface="Arial Narrow"/>
              </a:rPr>
              <a:t>i</a:t>
            </a:r>
            <a:r>
              <a:rPr dirty="0" baseline="5952" sz="2100" spc="-112" b="1">
                <a:latin typeface="Arial Narrow"/>
                <a:cs typeface="Arial Narrow"/>
              </a:rPr>
              <a:t>s</a:t>
            </a:r>
            <a:r>
              <a:rPr dirty="0" sz="1400" spc="-615" b="1">
                <a:solidFill>
                  <a:srgbClr val="2F5496"/>
                </a:solidFill>
                <a:latin typeface="Arial Narrow"/>
                <a:cs typeface="Arial Narrow"/>
              </a:rPr>
              <a:t>T</a:t>
            </a:r>
            <a:r>
              <a:rPr dirty="0" baseline="5952" sz="2100" spc="15" b="1">
                <a:latin typeface="Arial Narrow"/>
                <a:cs typeface="Arial Narrow"/>
              </a:rPr>
              <a:t>k</a:t>
            </a:r>
            <a:r>
              <a:rPr dirty="0" baseline="5952" sz="2100" spc="-165" b="1"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2F5496"/>
                </a:solidFill>
                <a:latin typeface="Arial Narrow"/>
                <a:cs typeface="Arial Narrow"/>
              </a:rPr>
              <a:t>Alone</a:t>
            </a:r>
            <a:endParaRPr sz="1400">
              <a:latin typeface="Arial Narrow"/>
              <a:cs typeface="Arial Narrow"/>
            </a:endParaRPr>
          </a:p>
          <a:p>
            <a:pPr marL="46990" marR="30480">
              <a:lnSpc>
                <a:spcPts val="1510"/>
              </a:lnSpc>
              <a:spcBef>
                <a:spcPts val="490"/>
              </a:spcBef>
            </a:pPr>
            <a:r>
              <a:rPr dirty="0" sz="1400" b="1">
                <a:solidFill>
                  <a:srgbClr val="C00000"/>
                </a:solidFill>
                <a:latin typeface="Arial Narrow"/>
                <a:cs typeface="Arial Narrow"/>
              </a:rPr>
              <a:t>Preventive</a:t>
            </a:r>
            <a:r>
              <a:rPr dirty="0" sz="1400" spc="26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PCI </a:t>
            </a:r>
            <a:r>
              <a:rPr dirty="0" sz="1400" b="1">
                <a:solidFill>
                  <a:srgbClr val="C00000"/>
                </a:solidFill>
                <a:latin typeface="Arial Narrow"/>
                <a:cs typeface="Arial Narrow"/>
              </a:rPr>
              <a:t>Plus</a:t>
            </a:r>
            <a:r>
              <a:rPr dirty="0" sz="1400" spc="8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OMT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708011" y="5398844"/>
            <a:ext cx="539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 Narrow"/>
                <a:cs typeface="Arial Narrow"/>
              </a:rPr>
              <a:t>Years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2581974" y="2042428"/>
            <a:ext cx="7743190" cy="3271520"/>
            <a:chOff x="2581974" y="2042428"/>
            <a:chExt cx="7743190" cy="3271520"/>
          </a:xfrm>
        </p:grpSpPr>
        <p:sp>
          <p:nvSpPr>
            <p:cNvPr id="22" name="object 22" descr=""/>
            <p:cNvSpPr/>
            <p:nvPr/>
          </p:nvSpPr>
          <p:spPr>
            <a:xfrm>
              <a:off x="2601024" y="2061478"/>
              <a:ext cx="7705090" cy="3215005"/>
            </a:xfrm>
            <a:custGeom>
              <a:avLst/>
              <a:gdLst/>
              <a:ahLst/>
              <a:cxnLst/>
              <a:rect l="l" t="t" r="r" b="b"/>
              <a:pathLst>
                <a:path w="7705090" h="3215004">
                  <a:moveTo>
                    <a:pt x="0" y="3214718"/>
                  </a:moveTo>
                  <a:lnTo>
                    <a:pt x="5119" y="3214718"/>
                  </a:lnTo>
                  <a:lnTo>
                    <a:pt x="5119" y="3174282"/>
                  </a:lnTo>
                  <a:lnTo>
                    <a:pt x="20478" y="3174282"/>
                  </a:lnTo>
                  <a:lnTo>
                    <a:pt x="20478" y="3129801"/>
                  </a:lnTo>
                  <a:lnTo>
                    <a:pt x="25597" y="3129801"/>
                  </a:lnTo>
                  <a:lnTo>
                    <a:pt x="25597" y="3089364"/>
                  </a:lnTo>
                  <a:lnTo>
                    <a:pt x="35836" y="3089364"/>
                  </a:lnTo>
                  <a:lnTo>
                    <a:pt x="35836" y="3044884"/>
                  </a:lnTo>
                  <a:lnTo>
                    <a:pt x="56314" y="3044884"/>
                  </a:lnTo>
                  <a:lnTo>
                    <a:pt x="69113" y="3044884"/>
                  </a:lnTo>
                  <a:lnTo>
                    <a:pt x="74233" y="3044884"/>
                  </a:lnTo>
                  <a:lnTo>
                    <a:pt x="74233" y="2996360"/>
                  </a:lnTo>
                  <a:lnTo>
                    <a:pt x="89591" y="2996360"/>
                  </a:lnTo>
                  <a:lnTo>
                    <a:pt x="94711" y="2996360"/>
                  </a:lnTo>
                  <a:lnTo>
                    <a:pt x="110070" y="2996360"/>
                  </a:lnTo>
                  <a:lnTo>
                    <a:pt x="120309" y="2996360"/>
                  </a:lnTo>
                  <a:lnTo>
                    <a:pt x="125428" y="2996360"/>
                  </a:lnTo>
                  <a:lnTo>
                    <a:pt x="125428" y="2959967"/>
                  </a:lnTo>
                  <a:lnTo>
                    <a:pt x="127988" y="2959967"/>
                  </a:lnTo>
                  <a:lnTo>
                    <a:pt x="207341" y="2959967"/>
                  </a:lnTo>
                  <a:lnTo>
                    <a:pt x="207341" y="2911443"/>
                  </a:lnTo>
                  <a:lnTo>
                    <a:pt x="250857" y="2911443"/>
                  </a:lnTo>
                  <a:lnTo>
                    <a:pt x="250857" y="2871006"/>
                  </a:lnTo>
                  <a:lnTo>
                    <a:pt x="276454" y="2871006"/>
                  </a:lnTo>
                  <a:lnTo>
                    <a:pt x="276454" y="2826526"/>
                  </a:lnTo>
                  <a:lnTo>
                    <a:pt x="281574" y="2826526"/>
                  </a:lnTo>
                  <a:lnTo>
                    <a:pt x="394204" y="2826526"/>
                  </a:lnTo>
                  <a:lnTo>
                    <a:pt x="394204" y="2778002"/>
                  </a:lnTo>
                  <a:lnTo>
                    <a:pt x="404443" y="2778002"/>
                  </a:lnTo>
                  <a:lnTo>
                    <a:pt x="404443" y="2741609"/>
                  </a:lnTo>
                  <a:lnTo>
                    <a:pt x="575947" y="2741609"/>
                  </a:lnTo>
                  <a:lnTo>
                    <a:pt x="575947" y="2693085"/>
                  </a:lnTo>
                  <a:lnTo>
                    <a:pt x="619463" y="2693085"/>
                  </a:lnTo>
                  <a:lnTo>
                    <a:pt x="619463" y="2648604"/>
                  </a:lnTo>
                  <a:lnTo>
                    <a:pt x="624583" y="2648604"/>
                  </a:lnTo>
                  <a:lnTo>
                    <a:pt x="660419" y="2648604"/>
                  </a:lnTo>
                  <a:lnTo>
                    <a:pt x="660419" y="2608168"/>
                  </a:lnTo>
                  <a:lnTo>
                    <a:pt x="724413" y="2608168"/>
                  </a:lnTo>
                  <a:lnTo>
                    <a:pt x="724413" y="2563687"/>
                  </a:lnTo>
                  <a:lnTo>
                    <a:pt x="739772" y="2563687"/>
                  </a:lnTo>
                  <a:lnTo>
                    <a:pt x="739772" y="2515163"/>
                  </a:lnTo>
                  <a:lnTo>
                    <a:pt x="773049" y="2515163"/>
                  </a:lnTo>
                  <a:lnTo>
                    <a:pt x="773049" y="2474726"/>
                  </a:lnTo>
                  <a:lnTo>
                    <a:pt x="926635" y="2474726"/>
                  </a:lnTo>
                  <a:lnTo>
                    <a:pt x="926635" y="2430246"/>
                  </a:lnTo>
                  <a:lnTo>
                    <a:pt x="939434" y="2430246"/>
                  </a:lnTo>
                  <a:lnTo>
                    <a:pt x="985510" y="2430246"/>
                  </a:lnTo>
                  <a:lnTo>
                    <a:pt x="998309" y="2430246"/>
                  </a:lnTo>
                  <a:lnTo>
                    <a:pt x="998309" y="2381722"/>
                  </a:lnTo>
                  <a:lnTo>
                    <a:pt x="1003428" y="2381722"/>
                  </a:lnTo>
                  <a:lnTo>
                    <a:pt x="1013667" y="2381722"/>
                  </a:lnTo>
                  <a:lnTo>
                    <a:pt x="1067422" y="2381722"/>
                  </a:lnTo>
                  <a:lnTo>
                    <a:pt x="1067422" y="2337242"/>
                  </a:lnTo>
                  <a:lnTo>
                    <a:pt x="1093020" y="2337242"/>
                  </a:lnTo>
                  <a:lnTo>
                    <a:pt x="1093020" y="2296805"/>
                  </a:lnTo>
                  <a:lnTo>
                    <a:pt x="1141655" y="2296805"/>
                  </a:lnTo>
                  <a:lnTo>
                    <a:pt x="1141655" y="2252324"/>
                  </a:lnTo>
                  <a:lnTo>
                    <a:pt x="1210769" y="2252324"/>
                  </a:lnTo>
                  <a:lnTo>
                    <a:pt x="1244046" y="2252324"/>
                  </a:lnTo>
                  <a:lnTo>
                    <a:pt x="1244046" y="2203801"/>
                  </a:lnTo>
                  <a:lnTo>
                    <a:pt x="1461627" y="2203801"/>
                  </a:lnTo>
                  <a:lnTo>
                    <a:pt x="1461627" y="2167408"/>
                  </a:lnTo>
                  <a:lnTo>
                    <a:pt x="1638250" y="2167408"/>
                  </a:lnTo>
                  <a:lnTo>
                    <a:pt x="1658728" y="2167408"/>
                  </a:lnTo>
                  <a:lnTo>
                    <a:pt x="1658728" y="2118883"/>
                  </a:lnTo>
                  <a:lnTo>
                    <a:pt x="1717603" y="2118883"/>
                  </a:lnTo>
                  <a:lnTo>
                    <a:pt x="1750880" y="2118883"/>
                  </a:lnTo>
                  <a:lnTo>
                    <a:pt x="1796956" y="2118883"/>
                  </a:lnTo>
                  <a:lnTo>
                    <a:pt x="1814874" y="2118883"/>
                  </a:lnTo>
                  <a:lnTo>
                    <a:pt x="1825113" y="2118883"/>
                  </a:lnTo>
                  <a:lnTo>
                    <a:pt x="1840472" y="2118883"/>
                  </a:lnTo>
                  <a:lnTo>
                    <a:pt x="1850711" y="2118883"/>
                  </a:lnTo>
                  <a:lnTo>
                    <a:pt x="1894227" y="2118883"/>
                  </a:lnTo>
                  <a:lnTo>
                    <a:pt x="1899346" y="2118883"/>
                  </a:lnTo>
                  <a:lnTo>
                    <a:pt x="1919825" y="2118883"/>
                  </a:lnTo>
                  <a:lnTo>
                    <a:pt x="1922384" y="2118883"/>
                  </a:lnTo>
                  <a:lnTo>
                    <a:pt x="1927504" y="2118883"/>
                  </a:lnTo>
                  <a:lnTo>
                    <a:pt x="1932623" y="2118883"/>
                  </a:lnTo>
                  <a:lnTo>
                    <a:pt x="1947982" y="2118883"/>
                  </a:lnTo>
                  <a:lnTo>
                    <a:pt x="1953102" y="2118883"/>
                  </a:lnTo>
                  <a:lnTo>
                    <a:pt x="1963341" y="2118883"/>
                  </a:lnTo>
                  <a:lnTo>
                    <a:pt x="1968460" y="2118883"/>
                  </a:lnTo>
                  <a:lnTo>
                    <a:pt x="1978699" y="2118883"/>
                  </a:lnTo>
                  <a:lnTo>
                    <a:pt x="1986379" y="2118883"/>
                  </a:lnTo>
                  <a:lnTo>
                    <a:pt x="1991498" y="2118883"/>
                  </a:lnTo>
                  <a:lnTo>
                    <a:pt x="1996618" y="2118883"/>
                  </a:lnTo>
                  <a:lnTo>
                    <a:pt x="2001737" y="2118883"/>
                  </a:lnTo>
                  <a:lnTo>
                    <a:pt x="2006857" y="2118883"/>
                  </a:lnTo>
                  <a:lnTo>
                    <a:pt x="2006857" y="2074403"/>
                  </a:lnTo>
                  <a:lnTo>
                    <a:pt x="2011976" y="2074403"/>
                  </a:lnTo>
                  <a:lnTo>
                    <a:pt x="2017096" y="2074403"/>
                  </a:lnTo>
                  <a:lnTo>
                    <a:pt x="2022215" y="2074403"/>
                  </a:lnTo>
                  <a:lnTo>
                    <a:pt x="2027335" y="2074403"/>
                  </a:lnTo>
                  <a:lnTo>
                    <a:pt x="2032455" y="2074403"/>
                  </a:lnTo>
                  <a:lnTo>
                    <a:pt x="2037574" y="2074403"/>
                  </a:lnTo>
                  <a:lnTo>
                    <a:pt x="2042693" y="2074403"/>
                  </a:lnTo>
                  <a:lnTo>
                    <a:pt x="2045253" y="2074403"/>
                  </a:lnTo>
                  <a:lnTo>
                    <a:pt x="2050373" y="2074403"/>
                  </a:lnTo>
                  <a:lnTo>
                    <a:pt x="2055492" y="2074403"/>
                  </a:lnTo>
                  <a:lnTo>
                    <a:pt x="2060612" y="2074403"/>
                  </a:lnTo>
                  <a:lnTo>
                    <a:pt x="2065732" y="2074403"/>
                  </a:lnTo>
                  <a:lnTo>
                    <a:pt x="2070851" y="2074403"/>
                  </a:lnTo>
                  <a:lnTo>
                    <a:pt x="2075970" y="2074403"/>
                  </a:lnTo>
                  <a:lnTo>
                    <a:pt x="2081090" y="2074403"/>
                  </a:lnTo>
                  <a:lnTo>
                    <a:pt x="2086209" y="2074403"/>
                  </a:lnTo>
                  <a:lnTo>
                    <a:pt x="2091329" y="2074403"/>
                  </a:lnTo>
                  <a:lnTo>
                    <a:pt x="2096449" y="2074403"/>
                  </a:lnTo>
                  <a:lnTo>
                    <a:pt x="2101568" y="2074403"/>
                  </a:lnTo>
                  <a:lnTo>
                    <a:pt x="2106688" y="2074403"/>
                  </a:lnTo>
                  <a:lnTo>
                    <a:pt x="2114367" y="2074403"/>
                  </a:lnTo>
                  <a:lnTo>
                    <a:pt x="2119486" y="2074403"/>
                  </a:lnTo>
                  <a:lnTo>
                    <a:pt x="2124606" y="2074403"/>
                  </a:lnTo>
                  <a:lnTo>
                    <a:pt x="2129726" y="2074403"/>
                  </a:lnTo>
                  <a:lnTo>
                    <a:pt x="2134845" y="2074403"/>
                  </a:lnTo>
                  <a:lnTo>
                    <a:pt x="2139965" y="2074403"/>
                  </a:lnTo>
                  <a:lnTo>
                    <a:pt x="2145084" y="2074403"/>
                  </a:lnTo>
                  <a:lnTo>
                    <a:pt x="2150204" y="2074403"/>
                  </a:lnTo>
                  <a:lnTo>
                    <a:pt x="2155323" y="2074403"/>
                  </a:lnTo>
                  <a:lnTo>
                    <a:pt x="2173242" y="2074403"/>
                  </a:lnTo>
                  <a:lnTo>
                    <a:pt x="2178361" y="2074403"/>
                  </a:lnTo>
                  <a:lnTo>
                    <a:pt x="2183481" y="2074403"/>
                  </a:lnTo>
                  <a:lnTo>
                    <a:pt x="2198839" y="2074403"/>
                  </a:lnTo>
                  <a:lnTo>
                    <a:pt x="2203959" y="2074403"/>
                  </a:lnTo>
                  <a:lnTo>
                    <a:pt x="2209078" y="2074403"/>
                  </a:lnTo>
                  <a:lnTo>
                    <a:pt x="2224437" y="2074403"/>
                  </a:lnTo>
                  <a:lnTo>
                    <a:pt x="2232116" y="2074403"/>
                  </a:lnTo>
                  <a:lnTo>
                    <a:pt x="2237236" y="2074403"/>
                  </a:lnTo>
                  <a:lnTo>
                    <a:pt x="2242355" y="2074403"/>
                  </a:lnTo>
                  <a:lnTo>
                    <a:pt x="2252594" y="2074403"/>
                  </a:lnTo>
                  <a:lnTo>
                    <a:pt x="2262833" y="2074403"/>
                  </a:lnTo>
                  <a:lnTo>
                    <a:pt x="2267953" y="2074403"/>
                  </a:lnTo>
                  <a:lnTo>
                    <a:pt x="2273072" y="2074403"/>
                  </a:lnTo>
                  <a:lnTo>
                    <a:pt x="2278192" y="2074403"/>
                  </a:lnTo>
                  <a:lnTo>
                    <a:pt x="2288431" y="2074403"/>
                  </a:lnTo>
                  <a:lnTo>
                    <a:pt x="2288431" y="2017791"/>
                  </a:lnTo>
                  <a:lnTo>
                    <a:pt x="2293551" y="2017791"/>
                  </a:lnTo>
                  <a:lnTo>
                    <a:pt x="2296111" y="2017791"/>
                  </a:lnTo>
                  <a:lnTo>
                    <a:pt x="2301230" y="2017791"/>
                  </a:lnTo>
                  <a:lnTo>
                    <a:pt x="2311469" y="2017791"/>
                  </a:lnTo>
                  <a:lnTo>
                    <a:pt x="2321708" y="2017791"/>
                  </a:lnTo>
                  <a:lnTo>
                    <a:pt x="2326828" y="2017791"/>
                  </a:lnTo>
                  <a:lnTo>
                    <a:pt x="2342186" y="2017791"/>
                  </a:lnTo>
                  <a:lnTo>
                    <a:pt x="2360105" y="2017791"/>
                  </a:lnTo>
                  <a:lnTo>
                    <a:pt x="2385702" y="2017791"/>
                  </a:lnTo>
                  <a:lnTo>
                    <a:pt x="2390822" y="2017791"/>
                  </a:lnTo>
                  <a:lnTo>
                    <a:pt x="2418979" y="2017791"/>
                  </a:lnTo>
                  <a:lnTo>
                    <a:pt x="2434338" y="2017791"/>
                  </a:lnTo>
                  <a:lnTo>
                    <a:pt x="2444577" y="2017791"/>
                  </a:lnTo>
                  <a:lnTo>
                    <a:pt x="2449696" y="2017791"/>
                  </a:lnTo>
                  <a:lnTo>
                    <a:pt x="2493212" y="2017791"/>
                  </a:lnTo>
                  <a:lnTo>
                    <a:pt x="2503451" y="2017791"/>
                  </a:lnTo>
                  <a:lnTo>
                    <a:pt x="2539288" y="2017791"/>
                  </a:lnTo>
                  <a:lnTo>
                    <a:pt x="2552087" y="2017791"/>
                  </a:lnTo>
                  <a:lnTo>
                    <a:pt x="2567445" y="2017791"/>
                  </a:lnTo>
                  <a:lnTo>
                    <a:pt x="2587924" y="2017791"/>
                  </a:lnTo>
                  <a:lnTo>
                    <a:pt x="2603282" y="2017791"/>
                  </a:lnTo>
                  <a:lnTo>
                    <a:pt x="2610962" y="2017791"/>
                  </a:lnTo>
                  <a:lnTo>
                    <a:pt x="2616081" y="2017791"/>
                  </a:lnTo>
                  <a:lnTo>
                    <a:pt x="2631440" y="2017791"/>
                  </a:lnTo>
                  <a:lnTo>
                    <a:pt x="2641679" y="2017791"/>
                  </a:lnTo>
                  <a:lnTo>
                    <a:pt x="2646798" y="2017791"/>
                  </a:lnTo>
                  <a:lnTo>
                    <a:pt x="2662157" y="2017791"/>
                  </a:lnTo>
                  <a:lnTo>
                    <a:pt x="2664717" y="2017791"/>
                  </a:lnTo>
                  <a:lnTo>
                    <a:pt x="2669837" y="2017791"/>
                  </a:lnTo>
                  <a:lnTo>
                    <a:pt x="2680075" y="2017791"/>
                  </a:lnTo>
                  <a:lnTo>
                    <a:pt x="2690314" y="2017791"/>
                  </a:lnTo>
                  <a:lnTo>
                    <a:pt x="2700554" y="2017791"/>
                  </a:lnTo>
                  <a:lnTo>
                    <a:pt x="2705673" y="2017791"/>
                  </a:lnTo>
                  <a:lnTo>
                    <a:pt x="2715912" y="2017791"/>
                  </a:lnTo>
                  <a:lnTo>
                    <a:pt x="2721032" y="2017791"/>
                  </a:lnTo>
                  <a:lnTo>
                    <a:pt x="2726151" y="2017791"/>
                  </a:lnTo>
                  <a:lnTo>
                    <a:pt x="2744070" y="2017791"/>
                  </a:lnTo>
                  <a:lnTo>
                    <a:pt x="2749189" y="2017791"/>
                  </a:lnTo>
                  <a:lnTo>
                    <a:pt x="2769667" y="2017791"/>
                  </a:lnTo>
                  <a:lnTo>
                    <a:pt x="2802944" y="2017791"/>
                  </a:lnTo>
                  <a:lnTo>
                    <a:pt x="2818303" y="2017791"/>
                  </a:lnTo>
                  <a:lnTo>
                    <a:pt x="2823423" y="2017791"/>
                  </a:lnTo>
                  <a:lnTo>
                    <a:pt x="2833661" y="2017791"/>
                  </a:lnTo>
                  <a:lnTo>
                    <a:pt x="2833661" y="1957137"/>
                  </a:lnTo>
                  <a:lnTo>
                    <a:pt x="2843900" y="1957137"/>
                  </a:lnTo>
                  <a:lnTo>
                    <a:pt x="2849020" y="1957137"/>
                  </a:lnTo>
                  <a:lnTo>
                    <a:pt x="2866938" y="1957137"/>
                  </a:lnTo>
                  <a:lnTo>
                    <a:pt x="2866938" y="1892438"/>
                  </a:lnTo>
                  <a:lnTo>
                    <a:pt x="2877177" y="1892438"/>
                  </a:lnTo>
                  <a:lnTo>
                    <a:pt x="2882297" y="1892438"/>
                  </a:lnTo>
                  <a:lnTo>
                    <a:pt x="2902775" y="1892438"/>
                  </a:lnTo>
                  <a:lnTo>
                    <a:pt x="2907894" y="1892438"/>
                  </a:lnTo>
                  <a:lnTo>
                    <a:pt x="2913014" y="1892438"/>
                  </a:lnTo>
                  <a:lnTo>
                    <a:pt x="2915574" y="1892438"/>
                  </a:lnTo>
                  <a:lnTo>
                    <a:pt x="2930933" y="1892438"/>
                  </a:lnTo>
                  <a:lnTo>
                    <a:pt x="2966769" y="1892438"/>
                  </a:lnTo>
                  <a:lnTo>
                    <a:pt x="3020524" y="1892438"/>
                  </a:lnTo>
                  <a:lnTo>
                    <a:pt x="3048682" y="1892438"/>
                  </a:lnTo>
                  <a:lnTo>
                    <a:pt x="3079399" y="1892438"/>
                  </a:lnTo>
                  <a:lnTo>
                    <a:pt x="3112676" y="1892438"/>
                  </a:lnTo>
                  <a:lnTo>
                    <a:pt x="3117796" y="1892438"/>
                  </a:lnTo>
                  <a:lnTo>
                    <a:pt x="3117796" y="1831783"/>
                  </a:lnTo>
                  <a:lnTo>
                    <a:pt x="3117796" y="1831783"/>
                  </a:lnTo>
                  <a:lnTo>
                    <a:pt x="3128035" y="1831783"/>
                  </a:lnTo>
                  <a:lnTo>
                    <a:pt x="3133154" y="1831783"/>
                  </a:lnTo>
                  <a:lnTo>
                    <a:pt x="3138274" y="1831783"/>
                  </a:lnTo>
                  <a:lnTo>
                    <a:pt x="3148513" y="1831783"/>
                  </a:lnTo>
                  <a:lnTo>
                    <a:pt x="3153632" y="1831783"/>
                  </a:lnTo>
                  <a:lnTo>
                    <a:pt x="3161312" y="1831783"/>
                  </a:lnTo>
                  <a:lnTo>
                    <a:pt x="3171550" y="1831783"/>
                  </a:lnTo>
                  <a:lnTo>
                    <a:pt x="3192029" y="1831783"/>
                  </a:lnTo>
                  <a:lnTo>
                    <a:pt x="3207387" y="1831783"/>
                  </a:lnTo>
                  <a:lnTo>
                    <a:pt x="3230425" y="1831783"/>
                  </a:lnTo>
                  <a:lnTo>
                    <a:pt x="3235545" y="1831783"/>
                  </a:lnTo>
                  <a:lnTo>
                    <a:pt x="3245784" y="1831783"/>
                  </a:lnTo>
                  <a:lnTo>
                    <a:pt x="3271382" y="1831783"/>
                  </a:lnTo>
                  <a:lnTo>
                    <a:pt x="3276501" y="1831783"/>
                  </a:lnTo>
                  <a:lnTo>
                    <a:pt x="3281621" y="1831783"/>
                  </a:lnTo>
                  <a:lnTo>
                    <a:pt x="3286740" y="1831783"/>
                  </a:lnTo>
                  <a:lnTo>
                    <a:pt x="3304659" y="1831783"/>
                  </a:lnTo>
                  <a:lnTo>
                    <a:pt x="3340495" y="1831783"/>
                  </a:lnTo>
                  <a:lnTo>
                    <a:pt x="3345615" y="1831783"/>
                  </a:lnTo>
                  <a:lnTo>
                    <a:pt x="3353294" y="1831783"/>
                  </a:lnTo>
                  <a:lnTo>
                    <a:pt x="3353294" y="1771127"/>
                  </a:lnTo>
                  <a:lnTo>
                    <a:pt x="3389131" y="1771127"/>
                  </a:lnTo>
                  <a:lnTo>
                    <a:pt x="3409609" y="1771127"/>
                  </a:lnTo>
                  <a:lnTo>
                    <a:pt x="3412169" y="1771127"/>
                  </a:lnTo>
                  <a:lnTo>
                    <a:pt x="3427527" y="1771127"/>
                  </a:lnTo>
                  <a:lnTo>
                    <a:pt x="3432647" y="1771127"/>
                  </a:lnTo>
                  <a:lnTo>
                    <a:pt x="3496641" y="1771127"/>
                  </a:lnTo>
                  <a:lnTo>
                    <a:pt x="3501761" y="1771127"/>
                  </a:lnTo>
                  <a:lnTo>
                    <a:pt x="3540157" y="1771127"/>
                  </a:lnTo>
                  <a:lnTo>
                    <a:pt x="3545277" y="1771127"/>
                  </a:lnTo>
                  <a:lnTo>
                    <a:pt x="3555516" y="1771127"/>
                  </a:lnTo>
                  <a:lnTo>
                    <a:pt x="3581113" y="1771127"/>
                  </a:lnTo>
                  <a:lnTo>
                    <a:pt x="3596472" y="1771127"/>
                  </a:lnTo>
                  <a:lnTo>
                    <a:pt x="3614391" y="1771127"/>
                  </a:lnTo>
                  <a:lnTo>
                    <a:pt x="3629749" y="1771127"/>
                  </a:lnTo>
                  <a:lnTo>
                    <a:pt x="3634868" y="1771127"/>
                  </a:lnTo>
                  <a:lnTo>
                    <a:pt x="3639988" y="1771127"/>
                  </a:lnTo>
                  <a:lnTo>
                    <a:pt x="3645108" y="1771127"/>
                  </a:lnTo>
                  <a:lnTo>
                    <a:pt x="3650227" y="1771127"/>
                  </a:lnTo>
                  <a:lnTo>
                    <a:pt x="3655347" y="1771127"/>
                  </a:lnTo>
                  <a:lnTo>
                    <a:pt x="3657906" y="1771127"/>
                  </a:lnTo>
                  <a:lnTo>
                    <a:pt x="3663026" y="1771127"/>
                  </a:lnTo>
                  <a:lnTo>
                    <a:pt x="3668145" y="1771127"/>
                  </a:lnTo>
                  <a:lnTo>
                    <a:pt x="3673265" y="1771127"/>
                  </a:lnTo>
                  <a:lnTo>
                    <a:pt x="3673265" y="1698342"/>
                  </a:lnTo>
                  <a:lnTo>
                    <a:pt x="3678385" y="1698342"/>
                  </a:lnTo>
                  <a:lnTo>
                    <a:pt x="3683504" y="1698342"/>
                  </a:lnTo>
                  <a:lnTo>
                    <a:pt x="3714221" y="1698342"/>
                  </a:lnTo>
                  <a:lnTo>
                    <a:pt x="3742379" y="1698342"/>
                  </a:lnTo>
                  <a:lnTo>
                    <a:pt x="3762857" y="1698342"/>
                  </a:lnTo>
                  <a:lnTo>
                    <a:pt x="3773096" y="1698342"/>
                  </a:lnTo>
                  <a:lnTo>
                    <a:pt x="3778215" y="1698342"/>
                  </a:lnTo>
                  <a:lnTo>
                    <a:pt x="3796134" y="1698342"/>
                  </a:lnTo>
                  <a:lnTo>
                    <a:pt x="3801253" y="1698342"/>
                  </a:lnTo>
                  <a:lnTo>
                    <a:pt x="3806373" y="1698342"/>
                  </a:lnTo>
                  <a:lnTo>
                    <a:pt x="3811492" y="1698342"/>
                  </a:lnTo>
                  <a:lnTo>
                    <a:pt x="3821731" y="1698342"/>
                  </a:lnTo>
                  <a:lnTo>
                    <a:pt x="3831971" y="1698342"/>
                  </a:lnTo>
                  <a:lnTo>
                    <a:pt x="3844769" y="1698342"/>
                  </a:lnTo>
                  <a:lnTo>
                    <a:pt x="3855008" y="1698342"/>
                  </a:lnTo>
                  <a:lnTo>
                    <a:pt x="3880606" y="1698342"/>
                  </a:lnTo>
                  <a:lnTo>
                    <a:pt x="3885725" y="1698342"/>
                  </a:lnTo>
                  <a:lnTo>
                    <a:pt x="3908763" y="1698342"/>
                  </a:lnTo>
                  <a:lnTo>
                    <a:pt x="3919003" y="1698342"/>
                  </a:lnTo>
                  <a:lnTo>
                    <a:pt x="3934361" y="1698342"/>
                  </a:lnTo>
                  <a:lnTo>
                    <a:pt x="3939481" y="1698342"/>
                  </a:lnTo>
                  <a:lnTo>
                    <a:pt x="3939481" y="1621512"/>
                  </a:lnTo>
                  <a:lnTo>
                    <a:pt x="3959959" y="1621512"/>
                  </a:lnTo>
                  <a:lnTo>
                    <a:pt x="3977877" y="1621512"/>
                  </a:lnTo>
                  <a:lnTo>
                    <a:pt x="3993236" y="1621512"/>
                  </a:lnTo>
                  <a:lnTo>
                    <a:pt x="3998355" y="1621512"/>
                  </a:lnTo>
                  <a:lnTo>
                    <a:pt x="3998355" y="1552769"/>
                  </a:lnTo>
                  <a:lnTo>
                    <a:pt x="4008594" y="1552769"/>
                  </a:lnTo>
                  <a:lnTo>
                    <a:pt x="4008594" y="1475940"/>
                  </a:lnTo>
                  <a:lnTo>
                    <a:pt x="4029072" y="1475940"/>
                  </a:lnTo>
                  <a:lnTo>
                    <a:pt x="4046991" y="1475940"/>
                  </a:lnTo>
                  <a:lnTo>
                    <a:pt x="4062349" y="1475940"/>
                  </a:lnTo>
                  <a:lnTo>
                    <a:pt x="4072589" y="1475940"/>
                  </a:lnTo>
                  <a:lnTo>
                    <a:pt x="4072589" y="1403153"/>
                  </a:lnTo>
                  <a:lnTo>
                    <a:pt x="4077708" y="1403153"/>
                  </a:lnTo>
                  <a:lnTo>
                    <a:pt x="4090507" y="1403153"/>
                  </a:lnTo>
                  <a:lnTo>
                    <a:pt x="4116105" y="1403153"/>
                  </a:lnTo>
                  <a:lnTo>
                    <a:pt x="4121224" y="1403153"/>
                  </a:lnTo>
                  <a:lnTo>
                    <a:pt x="4131464" y="1403153"/>
                  </a:lnTo>
                  <a:lnTo>
                    <a:pt x="4136583" y="1403153"/>
                  </a:lnTo>
                  <a:lnTo>
                    <a:pt x="4141703" y="1403153"/>
                  </a:lnTo>
                  <a:lnTo>
                    <a:pt x="4151941" y="1403153"/>
                  </a:lnTo>
                  <a:lnTo>
                    <a:pt x="4154501" y="1403153"/>
                  </a:lnTo>
                  <a:lnTo>
                    <a:pt x="4159621" y="1403153"/>
                  </a:lnTo>
                  <a:lnTo>
                    <a:pt x="4164740" y="1403153"/>
                  </a:lnTo>
                  <a:lnTo>
                    <a:pt x="4180099" y="1403153"/>
                  </a:lnTo>
                  <a:lnTo>
                    <a:pt x="4190338" y="1403153"/>
                  </a:lnTo>
                  <a:lnTo>
                    <a:pt x="4200577" y="1403153"/>
                  </a:lnTo>
                  <a:lnTo>
                    <a:pt x="4205696" y="1403153"/>
                  </a:lnTo>
                  <a:lnTo>
                    <a:pt x="4210816" y="1403153"/>
                  </a:lnTo>
                  <a:lnTo>
                    <a:pt x="4218495" y="1403153"/>
                  </a:lnTo>
                  <a:lnTo>
                    <a:pt x="4223615" y="1403153"/>
                  </a:lnTo>
                  <a:lnTo>
                    <a:pt x="4244093" y="1403153"/>
                  </a:lnTo>
                  <a:lnTo>
                    <a:pt x="4259452" y="1403153"/>
                  </a:lnTo>
                  <a:lnTo>
                    <a:pt x="4264571" y="1403153"/>
                  </a:lnTo>
                  <a:lnTo>
                    <a:pt x="4269691" y="1403153"/>
                  </a:lnTo>
                  <a:lnTo>
                    <a:pt x="4274810" y="1403153"/>
                  </a:lnTo>
                  <a:lnTo>
                    <a:pt x="4282489" y="1403153"/>
                  </a:lnTo>
                  <a:lnTo>
                    <a:pt x="4287609" y="1403153"/>
                  </a:lnTo>
                  <a:lnTo>
                    <a:pt x="4292728" y="1403153"/>
                  </a:lnTo>
                  <a:lnTo>
                    <a:pt x="4346484" y="1403153"/>
                  </a:lnTo>
                  <a:lnTo>
                    <a:pt x="4351603" y="1403153"/>
                  </a:lnTo>
                  <a:lnTo>
                    <a:pt x="4356723" y="1403153"/>
                  </a:lnTo>
                  <a:lnTo>
                    <a:pt x="4415597" y="1403153"/>
                  </a:lnTo>
                  <a:lnTo>
                    <a:pt x="4425836" y="1403153"/>
                  </a:lnTo>
                  <a:lnTo>
                    <a:pt x="4436075" y="1403153"/>
                  </a:lnTo>
                  <a:lnTo>
                    <a:pt x="4441195" y="1403153"/>
                  </a:lnTo>
                  <a:lnTo>
                    <a:pt x="4446315" y="1403153"/>
                  </a:lnTo>
                  <a:lnTo>
                    <a:pt x="4489831" y="1403153"/>
                  </a:lnTo>
                  <a:lnTo>
                    <a:pt x="4494950" y="1403153"/>
                  </a:lnTo>
                  <a:lnTo>
                    <a:pt x="4505189" y="1403153"/>
                  </a:lnTo>
                  <a:lnTo>
                    <a:pt x="4515429" y="1403153"/>
                  </a:lnTo>
                  <a:lnTo>
                    <a:pt x="4525667" y="1403153"/>
                  </a:lnTo>
                  <a:lnTo>
                    <a:pt x="4528227" y="1403153"/>
                  </a:lnTo>
                  <a:lnTo>
                    <a:pt x="4533347" y="1403153"/>
                  </a:lnTo>
                  <a:lnTo>
                    <a:pt x="4543586" y="1403153"/>
                  </a:lnTo>
                  <a:lnTo>
                    <a:pt x="4553825" y="1403153"/>
                  </a:lnTo>
                  <a:lnTo>
                    <a:pt x="4574303" y="1403153"/>
                  </a:lnTo>
                  <a:lnTo>
                    <a:pt x="4584542" y="1403153"/>
                  </a:lnTo>
                  <a:lnTo>
                    <a:pt x="4597341" y="1403153"/>
                  </a:lnTo>
                  <a:lnTo>
                    <a:pt x="4602460" y="1403153"/>
                  </a:lnTo>
                  <a:lnTo>
                    <a:pt x="4612699" y="1403153"/>
                  </a:lnTo>
                  <a:lnTo>
                    <a:pt x="4612699" y="1310149"/>
                  </a:lnTo>
                  <a:lnTo>
                    <a:pt x="4612699" y="1310149"/>
                  </a:lnTo>
                  <a:lnTo>
                    <a:pt x="4617819" y="1310149"/>
                  </a:lnTo>
                  <a:lnTo>
                    <a:pt x="4622938" y="1310149"/>
                  </a:lnTo>
                  <a:lnTo>
                    <a:pt x="4633177" y="1310149"/>
                  </a:lnTo>
                  <a:lnTo>
                    <a:pt x="4638297" y="1310149"/>
                  </a:lnTo>
                  <a:lnTo>
                    <a:pt x="4643417" y="1310149"/>
                  </a:lnTo>
                  <a:lnTo>
                    <a:pt x="4648536" y="1310149"/>
                  </a:lnTo>
                  <a:lnTo>
                    <a:pt x="4648536" y="1217145"/>
                  </a:lnTo>
                  <a:lnTo>
                    <a:pt x="4651096" y="1217145"/>
                  </a:lnTo>
                  <a:lnTo>
                    <a:pt x="4666454" y="1217145"/>
                  </a:lnTo>
                  <a:lnTo>
                    <a:pt x="4671574" y="1217145"/>
                  </a:lnTo>
                  <a:lnTo>
                    <a:pt x="4671574" y="1124140"/>
                  </a:lnTo>
                  <a:lnTo>
                    <a:pt x="4681813" y="1124140"/>
                  </a:lnTo>
                  <a:lnTo>
                    <a:pt x="4686933" y="1124140"/>
                  </a:lnTo>
                  <a:lnTo>
                    <a:pt x="4692052" y="1124140"/>
                  </a:lnTo>
                  <a:lnTo>
                    <a:pt x="4709970" y="1124140"/>
                  </a:lnTo>
                  <a:lnTo>
                    <a:pt x="4715090" y="1124140"/>
                  </a:lnTo>
                  <a:lnTo>
                    <a:pt x="4725329" y="1124140"/>
                  </a:lnTo>
                  <a:lnTo>
                    <a:pt x="4735569" y="1124140"/>
                  </a:lnTo>
                  <a:lnTo>
                    <a:pt x="4745807" y="1124140"/>
                  </a:lnTo>
                  <a:lnTo>
                    <a:pt x="4789323" y="1124140"/>
                  </a:lnTo>
                  <a:lnTo>
                    <a:pt x="4789323" y="1031136"/>
                  </a:lnTo>
                  <a:lnTo>
                    <a:pt x="4794443" y="1031136"/>
                  </a:lnTo>
                  <a:lnTo>
                    <a:pt x="4799562" y="1031136"/>
                  </a:lnTo>
                  <a:lnTo>
                    <a:pt x="4804682" y="1031136"/>
                  </a:lnTo>
                  <a:lnTo>
                    <a:pt x="4809801" y="1031136"/>
                  </a:lnTo>
                  <a:lnTo>
                    <a:pt x="4830280" y="1031136"/>
                  </a:lnTo>
                  <a:lnTo>
                    <a:pt x="4843078" y="1031136"/>
                  </a:lnTo>
                  <a:lnTo>
                    <a:pt x="4863557" y="1031136"/>
                  </a:lnTo>
                  <a:lnTo>
                    <a:pt x="4889155" y="1031136"/>
                  </a:lnTo>
                  <a:lnTo>
                    <a:pt x="4894274" y="1031136"/>
                  </a:lnTo>
                  <a:lnTo>
                    <a:pt x="4901953" y="1031136"/>
                  </a:lnTo>
                  <a:lnTo>
                    <a:pt x="4907073" y="1031136"/>
                  </a:lnTo>
                  <a:lnTo>
                    <a:pt x="4912192" y="1031136"/>
                  </a:lnTo>
                  <a:lnTo>
                    <a:pt x="4948028" y="1031136"/>
                  </a:lnTo>
                  <a:lnTo>
                    <a:pt x="4953148" y="1031136"/>
                  </a:lnTo>
                  <a:lnTo>
                    <a:pt x="4960828" y="1031136"/>
                  </a:lnTo>
                  <a:lnTo>
                    <a:pt x="4971067" y="1031136"/>
                  </a:lnTo>
                  <a:lnTo>
                    <a:pt x="4981306" y="1031136"/>
                  </a:lnTo>
                  <a:lnTo>
                    <a:pt x="5006903" y="1031136"/>
                  </a:lnTo>
                  <a:lnTo>
                    <a:pt x="5017143" y="1031136"/>
                  </a:lnTo>
                  <a:lnTo>
                    <a:pt x="5076018" y="1031136"/>
                  </a:lnTo>
                  <a:lnTo>
                    <a:pt x="5081137" y="1031136"/>
                  </a:lnTo>
                  <a:lnTo>
                    <a:pt x="5083696" y="1031136"/>
                  </a:lnTo>
                  <a:lnTo>
                    <a:pt x="5099055" y="1031136"/>
                  </a:lnTo>
                  <a:lnTo>
                    <a:pt x="5104175" y="1031136"/>
                  </a:lnTo>
                  <a:lnTo>
                    <a:pt x="5104175" y="921957"/>
                  </a:lnTo>
                  <a:lnTo>
                    <a:pt x="5119534" y="921957"/>
                  </a:lnTo>
                  <a:lnTo>
                    <a:pt x="5152811" y="921957"/>
                  </a:lnTo>
                  <a:lnTo>
                    <a:pt x="5163049" y="921957"/>
                  </a:lnTo>
                  <a:lnTo>
                    <a:pt x="5173288" y="921957"/>
                  </a:lnTo>
                  <a:lnTo>
                    <a:pt x="5178408" y="921957"/>
                  </a:lnTo>
                  <a:lnTo>
                    <a:pt x="5183527" y="921957"/>
                  </a:lnTo>
                  <a:lnTo>
                    <a:pt x="5198886" y="921957"/>
                  </a:lnTo>
                  <a:lnTo>
                    <a:pt x="5204006" y="921957"/>
                  </a:lnTo>
                  <a:lnTo>
                    <a:pt x="5211684" y="921957"/>
                  </a:lnTo>
                  <a:lnTo>
                    <a:pt x="5221924" y="921957"/>
                  </a:lnTo>
                  <a:lnTo>
                    <a:pt x="5237282" y="921957"/>
                  </a:lnTo>
                  <a:lnTo>
                    <a:pt x="5257761" y="921957"/>
                  </a:lnTo>
                  <a:lnTo>
                    <a:pt x="5268000" y="921957"/>
                  </a:lnTo>
                  <a:lnTo>
                    <a:pt x="5280799" y="921957"/>
                  </a:lnTo>
                  <a:lnTo>
                    <a:pt x="5285918" y="921957"/>
                  </a:lnTo>
                  <a:lnTo>
                    <a:pt x="5296157" y="921957"/>
                  </a:lnTo>
                  <a:lnTo>
                    <a:pt x="5306397" y="921957"/>
                  </a:lnTo>
                  <a:lnTo>
                    <a:pt x="5316635" y="921957"/>
                  </a:lnTo>
                  <a:lnTo>
                    <a:pt x="5334554" y="921957"/>
                  </a:lnTo>
                  <a:lnTo>
                    <a:pt x="5339673" y="921957"/>
                  </a:lnTo>
                  <a:lnTo>
                    <a:pt x="5360151" y="921957"/>
                  </a:lnTo>
                  <a:lnTo>
                    <a:pt x="5375510" y="921957"/>
                  </a:lnTo>
                  <a:lnTo>
                    <a:pt x="5385749" y="921957"/>
                  </a:lnTo>
                  <a:lnTo>
                    <a:pt x="5390869" y="921957"/>
                  </a:lnTo>
                  <a:lnTo>
                    <a:pt x="5403667" y="921957"/>
                  </a:lnTo>
                  <a:lnTo>
                    <a:pt x="5413906" y="921957"/>
                  </a:lnTo>
                  <a:lnTo>
                    <a:pt x="5419026" y="921957"/>
                  </a:lnTo>
                  <a:lnTo>
                    <a:pt x="5434385" y="921957"/>
                  </a:lnTo>
                  <a:lnTo>
                    <a:pt x="5439504" y="921957"/>
                  </a:lnTo>
                  <a:lnTo>
                    <a:pt x="5454863" y="921957"/>
                  </a:lnTo>
                  <a:lnTo>
                    <a:pt x="5462542" y="921957"/>
                  </a:lnTo>
                  <a:lnTo>
                    <a:pt x="5493260" y="921957"/>
                  </a:lnTo>
                  <a:lnTo>
                    <a:pt x="5498379" y="921957"/>
                  </a:lnTo>
                  <a:lnTo>
                    <a:pt x="5531656" y="921957"/>
                  </a:lnTo>
                  <a:lnTo>
                    <a:pt x="5552133" y="921957"/>
                  </a:lnTo>
                  <a:lnTo>
                    <a:pt x="5572612" y="921957"/>
                  </a:lnTo>
                  <a:lnTo>
                    <a:pt x="5611008" y="921957"/>
                  </a:lnTo>
                  <a:lnTo>
                    <a:pt x="5616128" y="921957"/>
                  </a:lnTo>
                  <a:lnTo>
                    <a:pt x="5649405" y="921957"/>
                  </a:lnTo>
                  <a:lnTo>
                    <a:pt x="5649405" y="800646"/>
                  </a:lnTo>
                  <a:lnTo>
                    <a:pt x="5675003" y="800646"/>
                  </a:lnTo>
                  <a:lnTo>
                    <a:pt x="5680122" y="800646"/>
                  </a:lnTo>
                  <a:lnTo>
                    <a:pt x="5690361" y="800646"/>
                  </a:lnTo>
                  <a:lnTo>
                    <a:pt x="5708280" y="800646"/>
                  </a:lnTo>
                  <a:lnTo>
                    <a:pt x="5723639" y="800646"/>
                  </a:lnTo>
                  <a:lnTo>
                    <a:pt x="5733877" y="800646"/>
                  </a:lnTo>
                  <a:lnTo>
                    <a:pt x="5744116" y="800646"/>
                  </a:lnTo>
                  <a:lnTo>
                    <a:pt x="5744116" y="667205"/>
                  </a:lnTo>
                  <a:lnTo>
                    <a:pt x="5749236" y="667205"/>
                  </a:lnTo>
                  <a:lnTo>
                    <a:pt x="5754355" y="667205"/>
                  </a:lnTo>
                  <a:lnTo>
                    <a:pt x="5754355" y="533764"/>
                  </a:lnTo>
                  <a:lnTo>
                    <a:pt x="5754355" y="533764"/>
                  </a:lnTo>
                  <a:lnTo>
                    <a:pt x="5759475" y="533764"/>
                  </a:lnTo>
                  <a:lnTo>
                    <a:pt x="5772274" y="533764"/>
                  </a:lnTo>
                  <a:lnTo>
                    <a:pt x="5787632" y="533764"/>
                  </a:lnTo>
                  <a:lnTo>
                    <a:pt x="5808111" y="533764"/>
                  </a:lnTo>
                  <a:lnTo>
                    <a:pt x="5813230" y="533764"/>
                  </a:lnTo>
                  <a:lnTo>
                    <a:pt x="5831148" y="533764"/>
                  </a:lnTo>
                  <a:lnTo>
                    <a:pt x="5846507" y="533764"/>
                  </a:lnTo>
                  <a:lnTo>
                    <a:pt x="5851627" y="533764"/>
                  </a:lnTo>
                  <a:lnTo>
                    <a:pt x="5856746" y="533764"/>
                  </a:lnTo>
                  <a:lnTo>
                    <a:pt x="5866985" y="533764"/>
                  </a:lnTo>
                  <a:lnTo>
                    <a:pt x="5872105" y="533764"/>
                  </a:lnTo>
                  <a:lnTo>
                    <a:pt x="5877224" y="533764"/>
                  </a:lnTo>
                  <a:lnTo>
                    <a:pt x="5887463" y="533764"/>
                  </a:lnTo>
                  <a:lnTo>
                    <a:pt x="5890023" y="533764"/>
                  </a:lnTo>
                  <a:lnTo>
                    <a:pt x="5930979" y="533764"/>
                  </a:lnTo>
                  <a:lnTo>
                    <a:pt x="5936099" y="533764"/>
                  </a:lnTo>
                  <a:lnTo>
                    <a:pt x="5951457" y="533764"/>
                  </a:lnTo>
                  <a:lnTo>
                    <a:pt x="5964256" y="533764"/>
                  </a:lnTo>
                  <a:lnTo>
                    <a:pt x="5969375" y="533764"/>
                  </a:lnTo>
                  <a:lnTo>
                    <a:pt x="6005213" y="533764"/>
                  </a:lnTo>
                  <a:lnTo>
                    <a:pt x="6012892" y="533764"/>
                  </a:lnTo>
                  <a:lnTo>
                    <a:pt x="6023131" y="533764"/>
                  </a:lnTo>
                  <a:lnTo>
                    <a:pt x="6028250" y="533764"/>
                  </a:lnTo>
                  <a:lnTo>
                    <a:pt x="6048729" y="533764"/>
                  </a:lnTo>
                  <a:lnTo>
                    <a:pt x="6069207" y="533764"/>
                  </a:lnTo>
                  <a:lnTo>
                    <a:pt x="6082006" y="533764"/>
                  </a:lnTo>
                  <a:lnTo>
                    <a:pt x="6087125" y="533764"/>
                  </a:lnTo>
                  <a:lnTo>
                    <a:pt x="6092245" y="533764"/>
                  </a:lnTo>
                  <a:lnTo>
                    <a:pt x="6102484" y="533764"/>
                  </a:lnTo>
                  <a:lnTo>
                    <a:pt x="6107603" y="533764"/>
                  </a:lnTo>
                  <a:lnTo>
                    <a:pt x="6122962" y="533764"/>
                  </a:lnTo>
                  <a:lnTo>
                    <a:pt x="6146000" y="533764"/>
                  </a:lnTo>
                  <a:lnTo>
                    <a:pt x="6151119" y="533764"/>
                  </a:lnTo>
                  <a:lnTo>
                    <a:pt x="6181836" y="533764"/>
                  </a:lnTo>
                  <a:lnTo>
                    <a:pt x="6186956" y="533764"/>
                  </a:lnTo>
                  <a:lnTo>
                    <a:pt x="6192076" y="533764"/>
                  </a:lnTo>
                  <a:lnTo>
                    <a:pt x="6197195" y="533764"/>
                  </a:lnTo>
                  <a:lnTo>
                    <a:pt x="6209994" y="533764"/>
                  </a:lnTo>
                  <a:lnTo>
                    <a:pt x="6225353" y="533764"/>
                  </a:lnTo>
                  <a:lnTo>
                    <a:pt x="6235592" y="533764"/>
                  </a:lnTo>
                  <a:lnTo>
                    <a:pt x="6256070" y="533764"/>
                  </a:lnTo>
                  <a:lnTo>
                    <a:pt x="6263749" y="533764"/>
                  </a:lnTo>
                  <a:lnTo>
                    <a:pt x="6284227" y="533764"/>
                  </a:lnTo>
                  <a:lnTo>
                    <a:pt x="6289347" y="533764"/>
                  </a:lnTo>
                  <a:lnTo>
                    <a:pt x="6294466" y="533764"/>
                  </a:lnTo>
                  <a:lnTo>
                    <a:pt x="6299586" y="533764"/>
                  </a:lnTo>
                  <a:lnTo>
                    <a:pt x="6314944" y="533764"/>
                  </a:lnTo>
                  <a:lnTo>
                    <a:pt x="6358460" y="533764"/>
                  </a:lnTo>
                  <a:lnTo>
                    <a:pt x="6363580" y="533764"/>
                  </a:lnTo>
                  <a:lnTo>
                    <a:pt x="6368699" y="533764"/>
                  </a:lnTo>
                  <a:lnTo>
                    <a:pt x="6373819" y="533764"/>
                  </a:lnTo>
                  <a:lnTo>
                    <a:pt x="6384058" y="533764"/>
                  </a:lnTo>
                  <a:lnTo>
                    <a:pt x="6396857" y="533764"/>
                  </a:lnTo>
                  <a:lnTo>
                    <a:pt x="6407096" y="533764"/>
                  </a:lnTo>
                  <a:lnTo>
                    <a:pt x="6412216" y="533764"/>
                  </a:lnTo>
                  <a:lnTo>
                    <a:pt x="6437814" y="533764"/>
                  </a:lnTo>
                  <a:lnTo>
                    <a:pt x="6445492" y="533764"/>
                  </a:lnTo>
                  <a:lnTo>
                    <a:pt x="6445492" y="347755"/>
                  </a:lnTo>
                  <a:lnTo>
                    <a:pt x="6460851" y="347755"/>
                  </a:lnTo>
                  <a:lnTo>
                    <a:pt x="6471090" y="347755"/>
                  </a:lnTo>
                  <a:lnTo>
                    <a:pt x="6486449" y="347755"/>
                  </a:lnTo>
                  <a:lnTo>
                    <a:pt x="6501807" y="347755"/>
                  </a:lnTo>
                  <a:lnTo>
                    <a:pt x="6509487" y="347755"/>
                  </a:lnTo>
                  <a:lnTo>
                    <a:pt x="6514607" y="347755"/>
                  </a:lnTo>
                  <a:lnTo>
                    <a:pt x="6545323" y="347755"/>
                  </a:lnTo>
                  <a:lnTo>
                    <a:pt x="6550443" y="347755"/>
                  </a:lnTo>
                  <a:lnTo>
                    <a:pt x="6555562" y="347755"/>
                  </a:lnTo>
                  <a:lnTo>
                    <a:pt x="6565802" y="347755"/>
                  </a:lnTo>
                  <a:lnTo>
                    <a:pt x="6570921" y="347755"/>
                  </a:lnTo>
                  <a:lnTo>
                    <a:pt x="6573480" y="347755"/>
                  </a:lnTo>
                  <a:lnTo>
                    <a:pt x="6578600" y="347755"/>
                  </a:lnTo>
                  <a:lnTo>
                    <a:pt x="6593959" y="347755"/>
                  </a:lnTo>
                  <a:lnTo>
                    <a:pt x="6599078" y="347755"/>
                  </a:lnTo>
                  <a:lnTo>
                    <a:pt x="6604198" y="347755"/>
                  </a:lnTo>
                  <a:lnTo>
                    <a:pt x="6624676" y="347755"/>
                  </a:lnTo>
                  <a:lnTo>
                    <a:pt x="6632355" y="347755"/>
                  </a:lnTo>
                  <a:lnTo>
                    <a:pt x="6637475" y="347755"/>
                  </a:lnTo>
                  <a:lnTo>
                    <a:pt x="6642595" y="347755"/>
                  </a:lnTo>
                  <a:lnTo>
                    <a:pt x="6647714" y="347755"/>
                  </a:lnTo>
                  <a:lnTo>
                    <a:pt x="6668192" y="347755"/>
                  </a:lnTo>
                  <a:lnTo>
                    <a:pt x="6693790" y="347755"/>
                  </a:lnTo>
                  <a:lnTo>
                    <a:pt x="6701470" y="347755"/>
                  </a:lnTo>
                  <a:lnTo>
                    <a:pt x="6706589" y="347755"/>
                  </a:lnTo>
                  <a:lnTo>
                    <a:pt x="6711708" y="347755"/>
                  </a:lnTo>
                  <a:lnTo>
                    <a:pt x="6721947" y="347755"/>
                  </a:lnTo>
                  <a:lnTo>
                    <a:pt x="6727067" y="347755"/>
                  </a:lnTo>
                  <a:lnTo>
                    <a:pt x="6732186" y="347755"/>
                  </a:lnTo>
                  <a:lnTo>
                    <a:pt x="6742425" y="347755"/>
                  </a:lnTo>
                  <a:lnTo>
                    <a:pt x="6752665" y="347755"/>
                  </a:lnTo>
                  <a:lnTo>
                    <a:pt x="6755224" y="347755"/>
                  </a:lnTo>
                  <a:lnTo>
                    <a:pt x="6760343" y="347755"/>
                  </a:lnTo>
                  <a:lnTo>
                    <a:pt x="6770583" y="347755"/>
                  </a:lnTo>
                  <a:lnTo>
                    <a:pt x="6775702" y="347755"/>
                  </a:lnTo>
                  <a:lnTo>
                    <a:pt x="6780822" y="347755"/>
                  </a:lnTo>
                  <a:lnTo>
                    <a:pt x="6796181" y="347755"/>
                  </a:lnTo>
                  <a:lnTo>
                    <a:pt x="6806420" y="347755"/>
                  </a:lnTo>
                  <a:lnTo>
                    <a:pt x="6816659" y="347755"/>
                  </a:lnTo>
                  <a:lnTo>
                    <a:pt x="6819218" y="347755"/>
                  </a:lnTo>
                  <a:lnTo>
                    <a:pt x="6824338" y="347755"/>
                  </a:lnTo>
                  <a:lnTo>
                    <a:pt x="6834577" y="347755"/>
                  </a:lnTo>
                  <a:lnTo>
                    <a:pt x="6839697" y="347755"/>
                  </a:lnTo>
                  <a:lnTo>
                    <a:pt x="6855055" y="347755"/>
                  </a:lnTo>
                  <a:lnTo>
                    <a:pt x="6870413" y="347755"/>
                  </a:lnTo>
                  <a:lnTo>
                    <a:pt x="6875533" y="347755"/>
                  </a:lnTo>
                  <a:lnTo>
                    <a:pt x="6880653" y="347755"/>
                  </a:lnTo>
                  <a:lnTo>
                    <a:pt x="6893452" y="347755"/>
                  </a:lnTo>
                  <a:lnTo>
                    <a:pt x="6898571" y="347755"/>
                  </a:lnTo>
                  <a:lnTo>
                    <a:pt x="6903691" y="347755"/>
                  </a:lnTo>
                  <a:lnTo>
                    <a:pt x="6908810" y="347755"/>
                  </a:lnTo>
                  <a:lnTo>
                    <a:pt x="6913929" y="347755"/>
                  </a:lnTo>
                  <a:lnTo>
                    <a:pt x="6924169" y="347755"/>
                  </a:lnTo>
                  <a:lnTo>
                    <a:pt x="6924169" y="0"/>
                  </a:lnTo>
                  <a:lnTo>
                    <a:pt x="6934408" y="0"/>
                  </a:lnTo>
                  <a:lnTo>
                    <a:pt x="6939527" y="0"/>
                  </a:lnTo>
                  <a:lnTo>
                    <a:pt x="6942087" y="0"/>
                  </a:lnTo>
                  <a:lnTo>
                    <a:pt x="6972804" y="0"/>
                  </a:lnTo>
                  <a:lnTo>
                    <a:pt x="6993283" y="0"/>
                  </a:lnTo>
                  <a:lnTo>
                    <a:pt x="7026560" y="0"/>
                  </a:lnTo>
                  <a:lnTo>
                    <a:pt x="7052157" y="0"/>
                  </a:lnTo>
                  <a:lnTo>
                    <a:pt x="7057276" y="0"/>
                  </a:lnTo>
                  <a:lnTo>
                    <a:pt x="7064956" y="0"/>
                  </a:lnTo>
                  <a:lnTo>
                    <a:pt x="7080315" y="0"/>
                  </a:lnTo>
                  <a:lnTo>
                    <a:pt x="7090554" y="0"/>
                  </a:lnTo>
                  <a:lnTo>
                    <a:pt x="7095673" y="0"/>
                  </a:lnTo>
                  <a:lnTo>
                    <a:pt x="7100792" y="0"/>
                  </a:lnTo>
                  <a:lnTo>
                    <a:pt x="7111032" y="0"/>
                  </a:lnTo>
                  <a:lnTo>
                    <a:pt x="7116151" y="0"/>
                  </a:lnTo>
                  <a:lnTo>
                    <a:pt x="7126390" y="0"/>
                  </a:lnTo>
                  <a:lnTo>
                    <a:pt x="7128950" y="0"/>
                  </a:lnTo>
                  <a:lnTo>
                    <a:pt x="7134069" y="0"/>
                  </a:lnTo>
                  <a:lnTo>
                    <a:pt x="7139189" y="0"/>
                  </a:lnTo>
                  <a:lnTo>
                    <a:pt x="7144309" y="0"/>
                  </a:lnTo>
                  <a:lnTo>
                    <a:pt x="7149428" y="0"/>
                  </a:lnTo>
                  <a:lnTo>
                    <a:pt x="7154548" y="0"/>
                  </a:lnTo>
                  <a:lnTo>
                    <a:pt x="7190385" y="0"/>
                  </a:lnTo>
                  <a:lnTo>
                    <a:pt x="7192944" y="0"/>
                  </a:lnTo>
                  <a:lnTo>
                    <a:pt x="7198064" y="0"/>
                  </a:lnTo>
                  <a:lnTo>
                    <a:pt x="7218542" y="0"/>
                  </a:lnTo>
                  <a:lnTo>
                    <a:pt x="7249259" y="0"/>
                  </a:lnTo>
                  <a:lnTo>
                    <a:pt x="7267178" y="0"/>
                  </a:lnTo>
                  <a:lnTo>
                    <a:pt x="7272297" y="0"/>
                  </a:lnTo>
                  <a:lnTo>
                    <a:pt x="7277417" y="0"/>
                  </a:lnTo>
                  <a:lnTo>
                    <a:pt x="7287655" y="0"/>
                  </a:lnTo>
                  <a:lnTo>
                    <a:pt x="7297895" y="0"/>
                  </a:lnTo>
                  <a:lnTo>
                    <a:pt x="7308134" y="0"/>
                  </a:lnTo>
                  <a:lnTo>
                    <a:pt x="7320932" y="0"/>
                  </a:lnTo>
                  <a:lnTo>
                    <a:pt x="7326052" y="0"/>
                  </a:lnTo>
                  <a:lnTo>
                    <a:pt x="7336291" y="0"/>
                  </a:lnTo>
                  <a:lnTo>
                    <a:pt x="7372128" y="0"/>
                  </a:lnTo>
                  <a:lnTo>
                    <a:pt x="7425883" y="0"/>
                  </a:lnTo>
                  <a:lnTo>
                    <a:pt x="7443802" y="0"/>
                  </a:lnTo>
                  <a:lnTo>
                    <a:pt x="7454041" y="0"/>
                  </a:lnTo>
                  <a:lnTo>
                    <a:pt x="7464280" y="0"/>
                  </a:lnTo>
                  <a:lnTo>
                    <a:pt x="7489877" y="0"/>
                  </a:lnTo>
                  <a:lnTo>
                    <a:pt x="7502676" y="0"/>
                  </a:lnTo>
                  <a:lnTo>
                    <a:pt x="7518034" y="0"/>
                  </a:lnTo>
                  <a:lnTo>
                    <a:pt x="7533393" y="0"/>
                  </a:lnTo>
                  <a:lnTo>
                    <a:pt x="7538513" y="0"/>
                  </a:lnTo>
                  <a:lnTo>
                    <a:pt x="7558991" y="0"/>
                  </a:lnTo>
                  <a:lnTo>
                    <a:pt x="7566670" y="0"/>
                  </a:lnTo>
                  <a:lnTo>
                    <a:pt x="7576909" y="0"/>
                  </a:lnTo>
                  <a:lnTo>
                    <a:pt x="7617866" y="0"/>
                  </a:lnTo>
                  <a:lnTo>
                    <a:pt x="7622985" y="0"/>
                  </a:lnTo>
                  <a:lnTo>
                    <a:pt x="7640904" y="0"/>
                  </a:lnTo>
                  <a:lnTo>
                    <a:pt x="7646023" y="0"/>
                  </a:lnTo>
                  <a:lnTo>
                    <a:pt x="7651143" y="0"/>
                  </a:lnTo>
                  <a:lnTo>
                    <a:pt x="7684420" y="0"/>
                  </a:lnTo>
                  <a:lnTo>
                    <a:pt x="7694659" y="0"/>
                  </a:lnTo>
                  <a:lnTo>
                    <a:pt x="7704897" y="0"/>
                  </a:lnTo>
                </a:path>
              </a:pathLst>
            </a:custGeom>
            <a:ln w="38100">
              <a:solidFill>
                <a:srgbClr val="2F54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601024" y="3033900"/>
              <a:ext cx="7641590" cy="2260600"/>
            </a:xfrm>
            <a:custGeom>
              <a:avLst/>
              <a:gdLst/>
              <a:ahLst/>
              <a:cxnLst/>
              <a:rect l="l" t="t" r="r" b="b"/>
              <a:pathLst>
                <a:path w="7641590" h="2260600">
                  <a:moveTo>
                    <a:pt x="0" y="2260412"/>
                  </a:moveTo>
                  <a:lnTo>
                    <a:pt x="5077" y="2260412"/>
                  </a:lnTo>
                  <a:lnTo>
                    <a:pt x="5077" y="2215932"/>
                  </a:lnTo>
                  <a:lnTo>
                    <a:pt x="5077" y="2215932"/>
                  </a:lnTo>
                  <a:lnTo>
                    <a:pt x="137085" y="2215932"/>
                  </a:lnTo>
                  <a:lnTo>
                    <a:pt x="332559" y="2215932"/>
                  </a:lnTo>
                  <a:lnTo>
                    <a:pt x="431566" y="2215932"/>
                  </a:lnTo>
                  <a:lnTo>
                    <a:pt x="611808" y="2215932"/>
                  </a:lnTo>
                  <a:lnTo>
                    <a:pt x="776819" y="2215932"/>
                  </a:lnTo>
                  <a:lnTo>
                    <a:pt x="776819" y="2175495"/>
                  </a:lnTo>
                  <a:lnTo>
                    <a:pt x="918982" y="2175495"/>
                  </a:lnTo>
                  <a:lnTo>
                    <a:pt x="982448" y="2175495"/>
                  </a:lnTo>
                  <a:lnTo>
                    <a:pt x="1045913" y="2175495"/>
                  </a:lnTo>
                  <a:lnTo>
                    <a:pt x="1045913" y="2131015"/>
                  </a:lnTo>
                  <a:lnTo>
                    <a:pt x="1053529" y="2131015"/>
                  </a:lnTo>
                  <a:lnTo>
                    <a:pt x="1099224" y="2131015"/>
                  </a:lnTo>
                  <a:lnTo>
                    <a:pt x="1312469" y="2131015"/>
                  </a:lnTo>
                  <a:lnTo>
                    <a:pt x="1561254" y="2131015"/>
                  </a:lnTo>
                  <a:lnTo>
                    <a:pt x="1604411" y="2131015"/>
                  </a:lnTo>
                  <a:lnTo>
                    <a:pt x="1609488" y="2131015"/>
                  </a:lnTo>
                  <a:lnTo>
                    <a:pt x="1698340" y="2131015"/>
                  </a:lnTo>
                  <a:lnTo>
                    <a:pt x="1741497" y="2131015"/>
                  </a:lnTo>
                  <a:lnTo>
                    <a:pt x="1761806" y="2131015"/>
                  </a:lnTo>
                  <a:lnTo>
                    <a:pt x="1794808" y="2131015"/>
                  </a:lnTo>
                  <a:lnTo>
                    <a:pt x="1840503" y="2131015"/>
                  </a:lnTo>
                  <a:lnTo>
                    <a:pt x="1848119" y="2131015"/>
                  </a:lnTo>
                  <a:lnTo>
                    <a:pt x="1878583" y="2131015"/>
                  </a:lnTo>
                  <a:lnTo>
                    <a:pt x="1893814" y="2131015"/>
                  </a:lnTo>
                  <a:lnTo>
                    <a:pt x="1921739" y="2131015"/>
                  </a:lnTo>
                  <a:lnTo>
                    <a:pt x="1926816" y="2131015"/>
                  </a:lnTo>
                  <a:lnTo>
                    <a:pt x="1931894" y="2131015"/>
                  </a:lnTo>
                  <a:lnTo>
                    <a:pt x="1942048" y="2131015"/>
                  </a:lnTo>
                  <a:lnTo>
                    <a:pt x="1947125" y="2131015"/>
                  </a:lnTo>
                  <a:lnTo>
                    <a:pt x="1952202" y="2131015"/>
                  </a:lnTo>
                  <a:lnTo>
                    <a:pt x="1962357" y="2131015"/>
                  </a:lnTo>
                  <a:lnTo>
                    <a:pt x="1967434" y="2131015"/>
                  </a:lnTo>
                  <a:lnTo>
                    <a:pt x="1975050" y="2131015"/>
                  </a:lnTo>
                  <a:lnTo>
                    <a:pt x="1980127" y="2131015"/>
                  </a:lnTo>
                  <a:lnTo>
                    <a:pt x="1985205" y="2131015"/>
                  </a:lnTo>
                  <a:lnTo>
                    <a:pt x="1990282" y="2131015"/>
                  </a:lnTo>
                  <a:lnTo>
                    <a:pt x="1995359" y="2131015"/>
                  </a:lnTo>
                  <a:lnTo>
                    <a:pt x="2010591" y="2131015"/>
                  </a:lnTo>
                  <a:lnTo>
                    <a:pt x="2015668" y="2131015"/>
                  </a:lnTo>
                  <a:lnTo>
                    <a:pt x="2020746" y="2131015"/>
                  </a:lnTo>
                  <a:lnTo>
                    <a:pt x="2025823" y="2131015"/>
                  </a:lnTo>
                  <a:lnTo>
                    <a:pt x="2028361" y="2131015"/>
                  </a:lnTo>
                  <a:lnTo>
                    <a:pt x="2033439" y="2131015"/>
                  </a:lnTo>
                  <a:lnTo>
                    <a:pt x="2038516" y="2131015"/>
                  </a:lnTo>
                  <a:lnTo>
                    <a:pt x="2043593" y="2131015"/>
                  </a:lnTo>
                  <a:lnTo>
                    <a:pt x="2048670" y="2131015"/>
                  </a:lnTo>
                  <a:lnTo>
                    <a:pt x="2053748" y="2131015"/>
                  </a:lnTo>
                  <a:lnTo>
                    <a:pt x="2058825" y="2131015"/>
                  </a:lnTo>
                  <a:lnTo>
                    <a:pt x="2063902" y="2131015"/>
                  </a:lnTo>
                  <a:lnTo>
                    <a:pt x="2063902" y="2082491"/>
                  </a:lnTo>
                  <a:lnTo>
                    <a:pt x="2068979" y="2082491"/>
                  </a:lnTo>
                  <a:lnTo>
                    <a:pt x="2074057" y="2082491"/>
                  </a:lnTo>
                  <a:lnTo>
                    <a:pt x="2079134" y="2082491"/>
                  </a:lnTo>
                  <a:lnTo>
                    <a:pt x="2084211" y="2082491"/>
                  </a:lnTo>
                  <a:lnTo>
                    <a:pt x="2089288" y="2082491"/>
                  </a:lnTo>
                  <a:lnTo>
                    <a:pt x="2091827" y="2082491"/>
                  </a:lnTo>
                  <a:lnTo>
                    <a:pt x="2096904" y="2082491"/>
                  </a:lnTo>
                  <a:lnTo>
                    <a:pt x="2101982" y="2082491"/>
                  </a:lnTo>
                  <a:lnTo>
                    <a:pt x="2107059" y="2082491"/>
                  </a:lnTo>
                  <a:lnTo>
                    <a:pt x="2112136" y="2082491"/>
                  </a:lnTo>
                  <a:lnTo>
                    <a:pt x="2117213" y="2082491"/>
                  </a:lnTo>
                  <a:lnTo>
                    <a:pt x="2122291" y="2082491"/>
                  </a:lnTo>
                  <a:lnTo>
                    <a:pt x="2122291" y="2029923"/>
                  </a:lnTo>
                  <a:lnTo>
                    <a:pt x="2127368" y="2029923"/>
                  </a:lnTo>
                  <a:lnTo>
                    <a:pt x="2137522" y="2029923"/>
                  </a:lnTo>
                  <a:lnTo>
                    <a:pt x="2142599" y="2029923"/>
                  </a:lnTo>
                  <a:lnTo>
                    <a:pt x="2147677" y="2029923"/>
                  </a:lnTo>
                  <a:lnTo>
                    <a:pt x="2155293" y="2029923"/>
                  </a:lnTo>
                  <a:lnTo>
                    <a:pt x="2160370" y="2029923"/>
                  </a:lnTo>
                  <a:lnTo>
                    <a:pt x="2165447" y="2029923"/>
                  </a:lnTo>
                  <a:lnTo>
                    <a:pt x="2175602" y="2029923"/>
                  </a:lnTo>
                  <a:lnTo>
                    <a:pt x="2180679" y="2029923"/>
                  </a:lnTo>
                  <a:lnTo>
                    <a:pt x="2185756" y="2029923"/>
                  </a:lnTo>
                  <a:lnTo>
                    <a:pt x="2190833" y="2029923"/>
                  </a:lnTo>
                  <a:lnTo>
                    <a:pt x="2195911" y="2029923"/>
                  </a:lnTo>
                  <a:lnTo>
                    <a:pt x="2206065" y="2029923"/>
                  </a:lnTo>
                  <a:lnTo>
                    <a:pt x="2211142" y="2029923"/>
                  </a:lnTo>
                  <a:lnTo>
                    <a:pt x="2213681" y="2029923"/>
                  </a:lnTo>
                  <a:lnTo>
                    <a:pt x="2233990" y="2029923"/>
                  </a:lnTo>
                  <a:lnTo>
                    <a:pt x="2254299" y="2029923"/>
                  </a:lnTo>
                  <a:lnTo>
                    <a:pt x="2259376" y="2029923"/>
                  </a:lnTo>
                  <a:lnTo>
                    <a:pt x="2264454" y="2029923"/>
                  </a:lnTo>
                  <a:lnTo>
                    <a:pt x="2264454" y="1973312"/>
                  </a:lnTo>
                  <a:lnTo>
                    <a:pt x="2274608" y="1973312"/>
                  </a:lnTo>
                  <a:lnTo>
                    <a:pt x="2277147" y="1973312"/>
                  </a:lnTo>
                  <a:lnTo>
                    <a:pt x="2287301" y="1973312"/>
                  </a:lnTo>
                  <a:lnTo>
                    <a:pt x="2292379" y="1973312"/>
                  </a:lnTo>
                  <a:lnTo>
                    <a:pt x="2307610" y="1973312"/>
                  </a:lnTo>
                  <a:lnTo>
                    <a:pt x="2312687" y="1973312"/>
                  </a:lnTo>
                  <a:lnTo>
                    <a:pt x="2327919" y="1973312"/>
                  </a:lnTo>
                  <a:lnTo>
                    <a:pt x="2332996" y="1973312"/>
                  </a:lnTo>
                  <a:lnTo>
                    <a:pt x="2332996" y="1920744"/>
                  </a:lnTo>
                  <a:lnTo>
                    <a:pt x="2340612" y="1920744"/>
                  </a:lnTo>
                  <a:lnTo>
                    <a:pt x="2360921" y="1920744"/>
                  </a:lnTo>
                  <a:lnTo>
                    <a:pt x="2404078" y="1920744"/>
                  </a:lnTo>
                  <a:lnTo>
                    <a:pt x="2409155" y="1920744"/>
                  </a:lnTo>
                  <a:lnTo>
                    <a:pt x="2409155" y="1868176"/>
                  </a:lnTo>
                  <a:lnTo>
                    <a:pt x="2477698" y="1868176"/>
                  </a:lnTo>
                  <a:lnTo>
                    <a:pt x="2487853" y="1868176"/>
                  </a:lnTo>
                  <a:lnTo>
                    <a:pt x="2487853" y="1811565"/>
                  </a:lnTo>
                  <a:lnTo>
                    <a:pt x="2498007" y="1811565"/>
                  </a:lnTo>
                  <a:lnTo>
                    <a:pt x="2508162" y="1811565"/>
                  </a:lnTo>
                  <a:lnTo>
                    <a:pt x="2513239" y="1811565"/>
                  </a:lnTo>
                  <a:lnTo>
                    <a:pt x="2531009" y="1811565"/>
                  </a:lnTo>
                  <a:lnTo>
                    <a:pt x="2541164" y="1811565"/>
                  </a:lnTo>
                  <a:lnTo>
                    <a:pt x="2546241" y="1811565"/>
                  </a:lnTo>
                  <a:lnTo>
                    <a:pt x="2581782" y="1811565"/>
                  </a:lnTo>
                  <a:lnTo>
                    <a:pt x="2599552" y="1811565"/>
                  </a:lnTo>
                  <a:lnTo>
                    <a:pt x="2604629" y="1811565"/>
                  </a:lnTo>
                  <a:lnTo>
                    <a:pt x="2614784" y="1811565"/>
                  </a:lnTo>
                  <a:lnTo>
                    <a:pt x="2619861" y="1811565"/>
                  </a:lnTo>
                  <a:lnTo>
                    <a:pt x="2624939" y="1811565"/>
                  </a:lnTo>
                  <a:lnTo>
                    <a:pt x="2635093" y="1811565"/>
                  </a:lnTo>
                  <a:lnTo>
                    <a:pt x="2640170" y="1811565"/>
                  </a:lnTo>
                  <a:lnTo>
                    <a:pt x="2647786" y="1811565"/>
                  </a:lnTo>
                  <a:lnTo>
                    <a:pt x="2652863" y="1811565"/>
                  </a:lnTo>
                  <a:lnTo>
                    <a:pt x="2673172" y="1811565"/>
                  </a:lnTo>
                  <a:lnTo>
                    <a:pt x="2678250" y="1811565"/>
                  </a:lnTo>
                  <a:lnTo>
                    <a:pt x="2706174" y="1811565"/>
                  </a:lnTo>
                  <a:lnTo>
                    <a:pt x="2716329" y="1811565"/>
                  </a:lnTo>
                  <a:lnTo>
                    <a:pt x="2721406" y="1811565"/>
                  </a:lnTo>
                  <a:lnTo>
                    <a:pt x="2800103" y="1811565"/>
                  </a:lnTo>
                  <a:lnTo>
                    <a:pt x="2825490" y="1811565"/>
                  </a:lnTo>
                  <a:lnTo>
                    <a:pt x="2833106" y="1811565"/>
                  </a:lnTo>
                  <a:lnTo>
                    <a:pt x="2858492" y="1811565"/>
                  </a:lnTo>
                  <a:lnTo>
                    <a:pt x="2868646" y="1811565"/>
                  </a:lnTo>
                  <a:lnTo>
                    <a:pt x="2868646" y="1750910"/>
                  </a:lnTo>
                  <a:lnTo>
                    <a:pt x="2873724" y="1750910"/>
                  </a:lnTo>
                  <a:lnTo>
                    <a:pt x="2916880" y="1750910"/>
                  </a:lnTo>
                  <a:lnTo>
                    <a:pt x="2916880" y="1694298"/>
                  </a:lnTo>
                  <a:lnTo>
                    <a:pt x="2916880" y="1694298"/>
                  </a:lnTo>
                  <a:lnTo>
                    <a:pt x="2942266" y="1694298"/>
                  </a:lnTo>
                  <a:lnTo>
                    <a:pt x="2985423" y="1694298"/>
                  </a:lnTo>
                  <a:lnTo>
                    <a:pt x="2990500" y="1694298"/>
                  </a:lnTo>
                  <a:lnTo>
                    <a:pt x="2995578" y="1694298"/>
                  </a:lnTo>
                  <a:lnTo>
                    <a:pt x="3010810" y="1694298"/>
                  </a:lnTo>
                  <a:lnTo>
                    <a:pt x="3018425" y="1694298"/>
                  </a:lnTo>
                  <a:lnTo>
                    <a:pt x="3028580" y="1694298"/>
                  </a:lnTo>
                  <a:lnTo>
                    <a:pt x="3033657" y="1694298"/>
                  </a:lnTo>
                  <a:lnTo>
                    <a:pt x="3033657" y="1633643"/>
                  </a:lnTo>
                  <a:lnTo>
                    <a:pt x="3048889" y="1633643"/>
                  </a:lnTo>
                  <a:lnTo>
                    <a:pt x="3074275" y="1633643"/>
                  </a:lnTo>
                  <a:lnTo>
                    <a:pt x="3076814" y="1633643"/>
                  </a:lnTo>
                  <a:lnTo>
                    <a:pt x="3086968" y="1633643"/>
                  </a:lnTo>
                  <a:lnTo>
                    <a:pt x="3102200" y="1633643"/>
                  </a:lnTo>
                  <a:lnTo>
                    <a:pt x="3107277" y="1633643"/>
                  </a:lnTo>
                  <a:lnTo>
                    <a:pt x="3112354" y="1633643"/>
                  </a:lnTo>
                  <a:lnTo>
                    <a:pt x="3117432" y="1633643"/>
                  </a:lnTo>
                  <a:lnTo>
                    <a:pt x="3122509" y="1633643"/>
                  </a:lnTo>
                  <a:lnTo>
                    <a:pt x="3127586" y="1633643"/>
                  </a:lnTo>
                  <a:lnTo>
                    <a:pt x="3132663" y="1633643"/>
                  </a:lnTo>
                  <a:lnTo>
                    <a:pt x="3135202" y="1633643"/>
                  </a:lnTo>
                  <a:lnTo>
                    <a:pt x="3140280" y="1633643"/>
                  </a:lnTo>
                  <a:lnTo>
                    <a:pt x="3145357" y="1633643"/>
                  </a:lnTo>
                  <a:lnTo>
                    <a:pt x="3150434" y="1633643"/>
                  </a:lnTo>
                  <a:lnTo>
                    <a:pt x="3160588" y="1633643"/>
                  </a:lnTo>
                  <a:lnTo>
                    <a:pt x="3170743" y="1633643"/>
                  </a:lnTo>
                  <a:lnTo>
                    <a:pt x="3175820" y="1633643"/>
                  </a:lnTo>
                  <a:lnTo>
                    <a:pt x="3185975" y="1633643"/>
                  </a:lnTo>
                  <a:lnTo>
                    <a:pt x="3203745" y="1633643"/>
                  </a:lnTo>
                  <a:lnTo>
                    <a:pt x="3208822" y="1633643"/>
                  </a:lnTo>
                  <a:lnTo>
                    <a:pt x="3218977" y="1633643"/>
                  </a:lnTo>
                  <a:lnTo>
                    <a:pt x="3224054" y="1633643"/>
                  </a:lnTo>
                  <a:lnTo>
                    <a:pt x="3229131" y="1633643"/>
                  </a:lnTo>
                  <a:lnTo>
                    <a:pt x="3234209" y="1633643"/>
                  </a:lnTo>
                  <a:lnTo>
                    <a:pt x="3262133" y="1633643"/>
                  </a:lnTo>
                  <a:lnTo>
                    <a:pt x="3287520" y="1633643"/>
                  </a:lnTo>
                  <a:lnTo>
                    <a:pt x="3292597" y="1633643"/>
                  </a:lnTo>
                  <a:lnTo>
                    <a:pt x="3302751" y="1633643"/>
                  </a:lnTo>
                  <a:lnTo>
                    <a:pt x="3312906" y="1633643"/>
                  </a:lnTo>
                  <a:lnTo>
                    <a:pt x="3320522" y="1633643"/>
                  </a:lnTo>
                  <a:lnTo>
                    <a:pt x="3325599" y="1633643"/>
                  </a:lnTo>
                  <a:lnTo>
                    <a:pt x="3335754" y="1633643"/>
                  </a:lnTo>
                  <a:lnTo>
                    <a:pt x="3340831" y="1633643"/>
                  </a:lnTo>
                  <a:lnTo>
                    <a:pt x="3356062" y="1633643"/>
                  </a:lnTo>
                  <a:lnTo>
                    <a:pt x="3404296" y="1633643"/>
                  </a:lnTo>
                  <a:lnTo>
                    <a:pt x="3404296" y="1572988"/>
                  </a:lnTo>
                  <a:lnTo>
                    <a:pt x="3457607" y="1572988"/>
                  </a:lnTo>
                  <a:lnTo>
                    <a:pt x="3472839" y="1572988"/>
                  </a:lnTo>
                  <a:lnTo>
                    <a:pt x="3482994" y="1572988"/>
                  </a:lnTo>
                  <a:lnTo>
                    <a:pt x="3531228" y="1572988"/>
                  </a:lnTo>
                  <a:lnTo>
                    <a:pt x="3556614" y="1572988"/>
                  </a:lnTo>
                  <a:lnTo>
                    <a:pt x="3566769" y="1572988"/>
                  </a:lnTo>
                  <a:lnTo>
                    <a:pt x="3589616" y="1572988"/>
                  </a:lnTo>
                  <a:lnTo>
                    <a:pt x="3589616" y="1500202"/>
                  </a:lnTo>
                  <a:lnTo>
                    <a:pt x="3589616" y="1500202"/>
                  </a:lnTo>
                  <a:lnTo>
                    <a:pt x="3594693" y="1500202"/>
                  </a:lnTo>
                  <a:lnTo>
                    <a:pt x="3604848" y="1500202"/>
                  </a:lnTo>
                  <a:lnTo>
                    <a:pt x="3615002" y="1500202"/>
                  </a:lnTo>
                  <a:lnTo>
                    <a:pt x="3625157" y="1500202"/>
                  </a:lnTo>
                  <a:lnTo>
                    <a:pt x="3632773" y="1500202"/>
                  </a:lnTo>
                  <a:lnTo>
                    <a:pt x="3637850" y="1500202"/>
                  </a:lnTo>
                  <a:lnTo>
                    <a:pt x="3642927" y="1500202"/>
                  </a:lnTo>
                  <a:lnTo>
                    <a:pt x="3648004" y="1500202"/>
                  </a:lnTo>
                  <a:lnTo>
                    <a:pt x="3653082" y="1500202"/>
                  </a:lnTo>
                  <a:lnTo>
                    <a:pt x="3658159" y="1500202"/>
                  </a:lnTo>
                  <a:lnTo>
                    <a:pt x="3663236" y="1500202"/>
                  </a:lnTo>
                  <a:lnTo>
                    <a:pt x="3673391" y="1500202"/>
                  </a:lnTo>
                  <a:lnTo>
                    <a:pt x="3678468" y="1500202"/>
                  </a:lnTo>
                  <a:lnTo>
                    <a:pt x="3683545" y="1500202"/>
                  </a:lnTo>
                  <a:lnTo>
                    <a:pt x="3688622" y="1500202"/>
                  </a:lnTo>
                  <a:lnTo>
                    <a:pt x="3691161" y="1500202"/>
                  </a:lnTo>
                  <a:lnTo>
                    <a:pt x="3706393" y="1500202"/>
                  </a:lnTo>
                  <a:lnTo>
                    <a:pt x="3716547" y="1500202"/>
                  </a:lnTo>
                  <a:lnTo>
                    <a:pt x="3716547" y="1431459"/>
                  </a:lnTo>
                  <a:lnTo>
                    <a:pt x="3721625" y="1431459"/>
                  </a:lnTo>
                  <a:lnTo>
                    <a:pt x="3726702" y="1431459"/>
                  </a:lnTo>
                  <a:lnTo>
                    <a:pt x="3731779" y="1431459"/>
                  </a:lnTo>
                  <a:lnTo>
                    <a:pt x="3747011" y="1431459"/>
                  </a:lnTo>
                  <a:lnTo>
                    <a:pt x="3754627" y="1431459"/>
                  </a:lnTo>
                  <a:lnTo>
                    <a:pt x="3759704" y="1431459"/>
                  </a:lnTo>
                  <a:lnTo>
                    <a:pt x="3759704" y="1362717"/>
                  </a:lnTo>
                  <a:lnTo>
                    <a:pt x="3764781" y="1362717"/>
                  </a:lnTo>
                  <a:lnTo>
                    <a:pt x="3790167" y="1362717"/>
                  </a:lnTo>
                  <a:lnTo>
                    <a:pt x="3800322" y="1362717"/>
                  </a:lnTo>
                  <a:lnTo>
                    <a:pt x="3805399" y="1362717"/>
                  </a:lnTo>
                  <a:lnTo>
                    <a:pt x="3818092" y="1362717"/>
                  </a:lnTo>
                  <a:lnTo>
                    <a:pt x="3828247" y="1362717"/>
                  </a:lnTo>
                  <a:lnTo>
                    <a:pt x="3848556" y="1362717"/>
                  </a:lnTo>
                  <a:lnTo>
                    <a:pt x="3858710" y="1362717"/>
                  </a:lnTo>
                  <a:lnTo>
                    <a:pt x="3881558" y="1362717"/>
                  </a:lnTo>
                  <a:lnTo>
                    <a:pt x="3881558" y="1289931"/>
                  </a:lnTo>
                  <a:lnTo>
                    <a:pt x="3881558" y="1289931"/>
                  </a:lnTo>
                  <a:lnTo>
                    <a:pt x="3901867" y="1289931"/>
                  </a:lnTo>
                  <a:lnTo>
                    <a:pt x="3932331" y="1289931"/>
                  </a:lnTo>
                  <a:lnTo>
                    <a:pt x="3939947" y="1289931"/>
                  </a:lnTo>
                  <a:lnTo>
                    <a:pt x="3945024" y="1289931"/>
                  </a:lnTo>
                  <a:lnTo>
                    <a:pt x="3998335" y="1289931"/>
                  </a:lnTo>
                  <a:lnTo>
                    <a:pt x="4008489" y="1289931"/>
                  </a:lnTo>
                  <a:lnTo>
                    <a:pt x="4013567" y="1289931"/>
                  </a:lnTo>
                  <a:lnTo>
                    <a:pt x="4023721" y="1289931"/>
                  </a:lnTo>
                  <a:lnTo>
                    <a:pt x="4038953" y="1289931"/>
                  </a:lnTo>
                  <a:lnTo>
                    <a:pt x="4056723" y="1289931"/>
                  </a:lnTo>
                  <a:lnTo>
                    <a:pt x="4061800" y="1289931"/>
                  </a:lnTo>
                  <a:lnTo>
                    <a:pt x="4066878" y="1289931"/>
                  </a:lnTo>
                  <a:lnTo>
                    <a:pt x="4071955" y="1289931"/>
                  </a:lnTo>
                  <a:lnTo>
                    <a:pt x="4082109" y="1289931"/>
                  </a:lnTo>
                  <a:lnTo>
                    <a:pt x="4102418" y="1289931"/>
                  </a:lnTo>
                  <a:lnTo>
                    <a:pt x="4112573" y="1289931"/>
                  </a:lnTo>
                  <a:lnTo>
                    <a:pt x="4117650" y="1289931"/>
                  </a:lnTo>
                  <a:lnTo>
                    <a:pt x="4117650" y="1213101"/>
                  </a:lnTo>
                  <a:lnTo>
                    <a:pt x="4117650" y="1213101"/>
                  </a:lnTo>
                  <a:lnTo>
                    <a:pt x="4120189" y="1213101"/>
                  </a:lnTo>
                  <a:lnTo>
                    <a:pt x="4125266" y="1213101"/>
                  </a:lnTo>
                  <a:lnTo>
                    <a:pt x="4135421" y="1213101"/>
                  </a:lnTo>
                  <a:lnTo>
                    <a:pt x="4145575" y="1213101"/>
                  </a:lnTo>
                  <a:lnTo>
                    <a:pt x="4150652" y="1213101"/>
                  </a:lnTo>
                  <a:lnTo>
                    <a:pt x="4155730" y="1213101"/>
                  </a:lnTo>
                  <a:lnTo>
                    <a:pt x="4160807" y="1213101"/>
                  </a:lnTo>
                  <a:lnTo>
                    <a:pt x="4165884" y="1213101"/>
                  </a:lnTo>
                  <a:lnTo>
                    <a:pt x="4170961" y="1213101"/>
                  </a:lnTo>
                  <a:lnTo>
                    <a:pt x="4176038" y="1213101"/>
                  </a:lnTo>
                  <a:lnTo>
                    <a:pt x="4183654" y="1213101"/>
                  </a:lnTo>
                  <a:lnTo>
                    <a:pt x="4188731" y="1213101"/>
                  </a:lnTo>
                  <a:lnTo>
                    <a:pt x="4193809" y="1213101"/>
                  </a:lnTo>
                  <a:lnTo>
                    <a:pt x="4198886" y="1213101"/>
                  </a:lnTo>
                  <a:lnTo>
                    <a:pt x="4214118" y="1213101"/>
                  </a:lnTo>
                  <a:lnTo>
                    <a:pt x="4224273" y="1213101"/>
                  </a:lnTo>
                  <a:lnTo>
                    <a:pt x="4239504" y="1213101"/>
                  </a:lnTo>
                  <a:lnTo>
                    <a:pt x="4242043" y="1213101"/>
                  </a:lnTo>
                  <a:lnTo>
                    <a:pt x="4262352" y="1213101"/>
                  </a:lnTo>
                  <a:lnTo>
                    <a:pt x="4272506" y="1213101"/>
                  </a:lnTo>
                  <a:lnTo>
                    <a:pt x="4292815" y="1213101"/>
                  </a:lnTo>
                  <a:lnTo>
                    <a:pt x="4297893" y="1213101"/>
                  </a:lnTo>
                  <a:lnTo>
                    <a:pt x="4302970" y="1213101"/>
                  </a:lnTo>
                  <a:lnTo>
                    <a:pt x="4310586" y="1213101"/>
                  </a:lnTo>
                  <a:lnTo>
                    <a:pt x="4315663" y="1213101"/>
                  </a:lnTo>
                  <a:lnTo>
                    <a:pt x="4320740" y="1213101"/>
                  </a:lnTo>
                  <a:lnTo>
                    <a:pt x="4330895" y="1213101"/>
                  </a:lnTo>
                  <a:lnTo>
                    <a:pt x="4335972" y="1213101"/>
                  </a:lnTo>
                  <a:lnTo>
                    <a:pt x="4341049" y="1213101"/>
                  </a:lnTo>
                  <a:lnTo>
                    <a:pt x="4346126" y="1213101"/>
                  </a:lnTo>
                  <a:lnTo>
                    <a:pt x="4351204" y="1213101"/>
                  </a:lnTo>
                  <a:lnTo>
                    <a:pt x="4356281" y="1213101"/>
                  </a:lnTo>
                  <a:lnTo>
                    <a:pt x="4363897" y="1213101"/>
                  </a:lnTo>
                  <a:lnTo>
                    <a:pt x="4368974" y="1213101"/>
                  </a:lnTo>
                  <a:lnTo>
                    <a:pt x="4399438" y="1213101"/>
                  </a:lnTo>
                  <a:lnTo>
                    <a:pt x="4409592" y="1213101"/>
                  </a:lnTo>
                  <a:lnTo>
                    <a:pt x="4414670" y="1213101"/>
                  </a:lnTo>
                  <a:lnTo>
                    <a:pt x="4424824" y="1213101"/>
                  </a:lnTo>
                  <a:lnTo>
                    <a:pt x="4427363" y="1213101"/>
                  </a:lnTo>
                  <a:lnTo>
                    <a:pt x="4447671" y="1213101"/>
                  </a:lnTo>
                  <a:lnTo>
                    <a:pt x="4467980" y="1213101"/>
                  </a:lnTo>
                  <a:lnTo>
                    <a:pt x="4473057" y="1213101"/>
                  </a:lnTo>
                  <a:lnTo>
                    <a:pt x="4488290" y="1213101"/>
                  </a:lnTo>
                  <a:lnTo>
                    <a:pt x="4488290" y="1128184"/>
                  </a:lnTo>
                  <a:lnTo>
                    <a:pt x="4490828" y="1128184"/>
                  </a:lnTo>
                  <a:lnTo>
                    <a:pt x="4506060" y="1128184"/>
                  </a:lnTo>
                  <a:lnTo>
                    <a:pt x="4536523" y="1128184"/>
                  </a:lnTo>
                  <a:lnTo>
                    <a:pt x="4549216" y="1128184"/>
                  </a:lnTo>
                  <a:lnTo>
                    <a:pt x="4564448" y="1128184"/>
                  </a:lnTo>
                  <a:lnTo>
                    <a:pt x="4574602" y="1128184"/>
                  </a:lnTo>
                  <a:lnTo>
                    <a:pt x="4584758" y="1128184"/>
                  </a:lnTo>
                  <a:lnTo>
                    <a:pt x="4589835" y="1128184"/>
                  </a:lnTo>
                  <a:lnTo>
                    <a:pt x="4605066" y="1128184"/>
                  </a:lnTo>
                  <a:lnTo>
                    <a:pt x="4617759" y="1128184"/>
                  </a:lnTo>
                  <a:lnTo>
                    <a:pt x="4632991" y="1128184"/>
                  </a:lnTo>
                  <a:lnTo>
                    <a:pt x="4638068" y="1128184"/>
                  </a:lnTo>
                  <a:lnTo>
                    <a:pt x="4643146" y="1128184"/>
                  </a:lnTo>
                  <a:lnTo>
                    <a:pt x="4653300" y="1128184"/>
                  </a:lnTo>
                  <a:lnTo>
                    <a:pt x="4658377" y="1128184"/>
                  </a:lnTo>
                  <a:lnTo>
                    <a:pt x="4663454" y="1128184"/>
                  </a:lnTo>
                  <a:lnTo>
                    <a:pt x="4668532" y="1128184"/>
                  </a:lnTo>
                  <a:lnTo>
                    <a:pt x="4671070" y="1128184"/>
                  </a:lnTo>
                  <a:lnTo>
                    <a:pt x="4676148" y="1128184"/>
                  </a:lnTo>
                  <a:lnTo>
                    <a:pt x="4726920" y="1128184"/>
                  </a:lnTo>
                  <a:lnTo>
                    <a:pt x="4731997" y="1128184"/>
                  </a:lnTo>
                  <a:lnTo>
                    <a:pt x="4739613" y="1128184"/>
                  </a:lnTo>
                  <a:lnTo>
                    <a:pt x="4739613" y="1027092"/>
                  </a:lnTo>
                  <a:lnTo>
                    <a:pt x="4739613" y="1027092"/>
                  </a:lnTo>
                  <a:lnTo>
                    <a:pt x="4770077" y="1027092"/>
                  </a:lnTo>
                  <a:lnTo>
                    <a:pt x="4785309" y="1027092"/>
                  </a:lnTo>
                  <a:lnTo>
                    <a:pt x="4790386" y="1027092"/>
                  </a:lnTo>
                  <a:lnTo>
                    <a:pt x="4795463" y="1027092"/>
                  </a:lnTo>
                  <a:lnTo>
                    <a:pt x="4818311" y="1027092"/>
                  </a:lnTo>
                  <a:lnTo>
                    <a:pt x="4838620" y="1027092"/>
                  </a:lnTo>
                  <a:lnTo>
                    <a:pt x="4853851" y="1027092"/>
                  </a:lnTo>
                  <a:lnTo>
                    <a:pt x="4861467" y="1027092"/>
                  </a:lnTo>
                  <a:lnTo>
                    <a:pt x="4866545" y="1027092"/>
                  </a:lnTo>
                  <a:lnTo>
                    <a:pt x="4876700" y="1027092"/>
                  </a:lnTo>
                  <a:lnTo>
                    <a:pt x="4881777" y="1027092"/>
                  </a:lnTo>
                  <a:lnTo>
                    <a:pt x="4907163" y="1027092"/>
                  </a:lnTo>
                  <a:lnTo>
                    <a:pt x="4912240" y="1027092"/>
                  </a:lnTo>
                  <a:lnTo>
                    <a:pt x="4919856" y="1027092"/>
                  </a:lnTo>
                  <a:lnTo>
                    <a:pt x="4919856" y="934088"/>
                  </a:lnTo>
                  <a:lnTo>
                    <a:pt x="4924933" y="934088"/>
                  </a:lnTo>
                  <a:lnTo>
                    <a:pt x="4940165" y="934088"/>
                  </a:lnTo>
                  <a:lnTo>
                    <a:pt x="4955396" y="934088"/>
                  </a:lnTo>
                  <a:lnTo>
                    <a:pt x="4975706" y="934088"/>
                  </a:lnTo>
                  <a:lnTo>
                    <a:pt x="4978244" y="934088"/>
                  </a:lnTo>
                  <a:lnTo>
                    <a:pt x="4983322" y="934088"/>
                  </a:lnTo>
                  <a:lnTo>
                    <a:pt x="5023939" y="934088"/>
                  </a:lnTo>
                  <a:lnTo>
                    <a:pt x="5023939" y="824909"/>
                  </a:lnTo>
                  <a:lnTo>
                    <a:pt x="5039171" y="824909"/>
                  </a:lnTo>
                  <a:lnTo>
                    <a:pt x="5041710" y="824909"/>
                  </a:lnTo>
                  <a:lnTo>
                    <a:pt x="5056942" y="824909"/>
                  </a:lnTo>
                  <a:lnTo>
                    <a:pt x="5062019" y="824909"/>
                  </a:lnTo>
                  <a:lnTo>
                    <a:pt x="5077251" y="824909"/>
                  </a:lnTo>
                  <a:lnTo>
                    <a:pt x="5102637" y="824909"/>
                  </a:lnTo>
                  <a:lnTo>
                    <a:pt x="5110253" y="824909"/>
                  </a:lnTo>
                  <a:lnTo>
                    <a:pt x="5125484" y="824909"/>
                  </a:lnTo>
                  <a:lnTo>
                    <a:pt x="5140716" y="824909"/>
                  </a:lnTo>
                  <a:lnTo>
                    <a:pt x="5150871" y="824909"/>
                  </a:lnTo>
                  <a:lnTo>
                    <a:pt x="5155948" y="824909"/>
                  </a:lnTo>
                  <a:lnTo>
                    <a:pt x="5161026" y="824909"/>
                  </a:lnTo>
                  <a:lnTo>
                    <a:pt x="5163564" y="824909"/>
                  </a:lnTo>
                  <a:lnTo>
                    <a:pt x="5173719" y="824909"/>
                  </a:lnTo>
                  <a:lnTo>
                    <a:pt x="5178796" y="824909"/>
                  </a:lnTo>
                  <a:lnTo>
                    <a:pt x="5183873" y="824909"/>
                  </a:lnTo>
                  <a:lnTo>
                    <a:pt x="5194027" y="824909"/>
                  </a:lnTo>
                  <a:lnTo>
                    <a:pt x="5199105" y="824909"/>
                  </a:lnTo>
                  <a:lnTo>
                    <a:pt x="5209259" y="824909"/>
                  </a:lnTo>
                  <a:lnTo>
                    <a:pt x="5214336" y="824909"/>
                  </a:lnTo>
                  <a:lnTo>
                    <a:pt x="5224491" y="824909"/>
                  </a:lnTo>
                  <a:lnTo>
                    <a:pt x="5232106" y="824909"/>
                  </a:lnTo>
                  <a:lnTo>
                    <a:pt x="5237184" y="824909"/>
                  </a:lnTo>
                  <a:lnTo>
                    <a:pt x="5252416" y="824909"/>
                  </a:lnTo>
                  <a:lnTo>
                    <a:pt x="5262571" y="824909"/>
                  </a:lnTo>
                  <a:lnTo>
                    <a:pt x="5272725" y="824909"/>
                  </a:lnTo>
                  <a:lnTo>
                    <a:pt x="5282879" y="824909"/>
                  </a:lnTo>
                  <a:lnTo>
                    <a:pt x="5290495" y="824909"/>
                  </a:lnTo>
                  <a:lnTo>
                    <a:pt x="5295572" y="824909"/>
                  </a:lnTo>
                  <a:lnTo>
                    <a:pt x="5310804" y="824909"/>
                  </a:lnTo>
                  <a:lnTo>
                    <a:pt x="5348884" y="824909"/>
                  </a:lnTo>
                  <a:lnTo>
                    <a:pt x="5353961" y="824909"/>
                  </a:lnTo>
                  <a:lnTo>
                    <a:pt x="5364115" y="824909"/>
                  </a:lnTo>
                  <a:lnTo>
                    <a:pt x="5369193" y="824909"/>
                  </a:lnTo>
                  <a:lnTo>
                    <a:pt x="5384424" y="824909"/>
                  </a:lnTo>
                  <a:lnTo>
                    <a:pt x="5389502" y="824909"/>
                  </a:lnTo>
                  <a:lnTo>
                    <a:pt x="5412349" y="824909"/>
                  </a:lnTo>
                  <a:lnTo>
                    <a:pt x="5463122" y="824909"/>
                  </a:lnTo>
                  <a:lnTo>
                    <a:pt x="5501201" y="824909"/>
                  </a:lnTo>
                  <a:lnTo>
                    <a:pt x="5521510" y="824909"/>
                  </a:lnTo>
                  <a:lnTo>
                    <a:pt x="5526588" y="824909"/>
                  </a:lnTo>
                  <a:lnTo>
                    <a:pt x="5531665" y="824909"/>
                  </a:lnTo>
                  <a:lnTo>
                    <a:pt x="5544358" y="824909"/>
                  </a:lnTo>
                  <a:lnTo>
                    <a:pt x="5564667" y="824909"/>
                  </a:lnTo>
                  <a:lnTo>
                    <a:pt x="5569744" y="824909"/>
                  </a:lnTo>
                  <a:lnTo>
                    <a:pt x="5584976" y="824909"/>
                  </a:lnTo>
                  <a:lnTo>
                    <a:pt x="5590053" y="824909"/>
                  </a:lnTo>
                  <a:lnTo>
                    <a:pt x="5602746" y="824909"/>
                  </a:lnTo>
                  <a:lnTo>
                    <a:pt x="5607823" y="824909"/>
                  </a:lnTo>
                  <a:lnTo>
                    <a:pt x="5628133" y="824909"/>
                  </a:lnTo>
                  <a:lnTo>
                    <a:pt x="5638287" y="824909"/>
                  </a:lnTo>
                  <a:lnTo>
                    <a:pt x="5643364" y="824909"/>
                  </a:lnTo>
                  <a:lnTo>
                    <a:pt x="5648442" y="824909"/>
                  </a:lnTo>
                  <a:lnTo>
                    <a:pt x="5656057" y="824909"/>
                  </a:lnTo>
                  <a:lnTo>
                    <a:pt x="5661135" y="824909"/>
                  </a:lnTo>
                  <a:lnTo>
                    <a:pt x="5671289" y="824909"/>
                  </a:lnTo>
                  <a:lnTo>
                    <a:pt x="5676366" y="824909"/>
                  </a:lnTo>
                  <a:lnTo>
                    <a:pt x="5676366" y="691467"/>
                  </a:lnTo>
                  <a:lnTo>
                    <a:pt x="5686521" y="691467"/>
                  </a:lnTo>
                  <a:lnTo>
                    <a:pt x="5686521" y="553983"/>
                  </a:lnTo>
                  <a:lnTo>
                    <a:pt x="5696675" y="553983"/>
                  </a:lnTo>
                  <a:lnTo>
                    <a:pt x="5701752" y="553983"/>
                  </a:lnTo>
                  <a:lnTo>
                    <a:pt x="5706829" y="553983"/>
                  </a:lnTo>
                  <a:lnTo>
                    <a:pt x="5711907" y="553983"/>
                  </a:lnTo>
                  <a:lnTo>
                    <a:pt x="5719523" y="553983"/>
                  </a:lnTo>
                  <a:lnTo>
                    <a:pt x="5734755" y="553983"/>
                  </a:lnTo>
                  <a:lnTo>
                    <a:pt x="5739832" y="553983"/>
                  </a:lnTo>
                  <a:lnTo>
                    <a:pt x="5744909" y="553983"/>
                  </a:lnTo>
                  <a:lnTo>
                    <a:pt x="5749987" y="553983"/>
                  </a:lnTo>
                  <a:lnTo>
                    <a:pt x="5760141" y="553983"/>
                  </a:lnTo>
                  <a:lnTo>
                    <a:pt x="5770295" y="553983"/>
                  </a:lnTo>
                  <a:lnTo>
                    <a:pt x="5777911" y="553983"/>
                  </a:lnTo>
                  <a:lnTo>
                    <a:pt x="5782988" y="553983"/>
                  </a:lnTo>
                  <a:lnTo>
                    <a:pt x="5798220" y="553983"/>
                  </a:lnTo>
                  <a:lnTo>
                    <a:pt x="5803297" y="553983"/>
                  </a:lnTo>
                  <a:lnTo>
                    <a:pt x="5808375" y="553983"/>
                  </a:lnTo>
                  <a:lnTo>
                    <a:pt x="5813452" y="553983"/>
                  </a:lnTo>
                  <a:lnTo>
                    <a:pt x="5861686" y="553983"/>
                  </a:lnTo>
                  <a:lnTo>
                    <a:pt x="5876918" y="553983"/>
                  </a:lnTo>
                  <a:lnTo>
                    <a:pt x="5950538" y="553983"/>
                  </a:lnTo>
                  <a:lnTo>
                    <a:pt x="5988617" y="553983"/>
                  </a:lnTo>
                  <a:lnTo>
                    <a:pt x="5993694" y="553983"/>
                  </a:lnTo>
                  <a:lnTo>
                    <a:pt x="6019081" y="553983"/>
                  </a:lnTo>
                  <a:lnTo>
                    <a:pt x="6036851" y="553983"/>
                  </a:lnTo>
                  <a:lnTo>
                    <a:pt x="6041928" y="553983"/>
                  </a:lnTo>
                  <a:lnTo>
                    <a:pt x="6077469" y="553983"/>
                  </a:lnTo>
                  <a:lnTo>
                    <a:pt x="6082546" y="553983"/>
                  </a:lnTo>
                  <a:lnTo>
                    <a:pt x="6085085" y="553983"/>
                  </a:lnTo>
                  <a:lnTo>
                    <a:pt x="6095240" y="553983"/>
                  </a:lnTo>
                  <a:lnTo>
                    <a:pt x="6100317" y="553983"/>
                  </a:lnTo>
                  <a:lnTo>
                    <a:pt x="6130780" y="553983"/>
                  </a:lnTo>
                  <a:lnTo>
                    <a:pt x="6135858" y="553983"/>
                  </a:lnTo>
                  <a:lnTo>
                    <a:pt x="6140935" y="553983"/>
                  </a:lnTo>
                  <a:lnTo>
                    <a:pt x="6158705" y="553983"/>
                  </a:lnTo>
                  <a:lnTo>
                    <a:pt x="6179014" y="553983"/>
                  </a:lnTo>
                  <a:lnTo>
                    <a:pt x="6194246" y="553983"/>
                  </a:lnTo>
                  <a:lnTo>
                    <a:pt x="6199323" y="553983"/>
                  </a:lnTo>
                  <a:lnTo>
                    <a:pt x="6204401" y="553983"/>
                  </a:lnTo>
                  <a:lnTo>
                    <a:pt x="6209478" y="553983"/>
                  </a:lnTo>
                  <a:lnTo>
                    <a:pt x="6217094" y="553983"/>
                  </a:lnTo>
                  <a:lnTo>
                    <a:pt x="6227248" y="553983"/>
                  </a:lnTo>
                  <a:lnTo>
                    <a:pt x="6262789" y="553983"/>
                  </a:lnTo>
                  <a:lnTo>
                    <a:pt x="6267866" y="553983"/>
                  </a:lnTo>
                  <a:lnTo>
                    <a:pt x="6275482" y="553983"/>
                  </a:lnTo>
                  <a:lnTo>
                    <a:pt x="6305946" y="553983"/>
                  </a:lnTo>
                  <a:lnTo>
                    <a:pt x="6311023" y="553983"/>
                  </a:lnTo>
                  <a:lnTo>
                    <a:pt x="6338947" y="553983"/>
                  </a:lnTo>
                  <a:lnTo>
                    <a:pt x="6354179" y="553983"/>
                  </a:lnTo>
                  <a:lnTo>
                    <a:pt x="6364334" y="553983"/>
                  </a:lnTo>
                  <a:lnTo>
                    <a:pt x="6379566" y="553983"/>
                  </a:lnTo>
                  <a:lnTo>
                    <a:pt x="6392259" y="553983"/>
                  </a:lnTo>
                  <a:lnTo>
                    <a:pt x="6412568" y="553983"/>
                  </a:lnTo>
                  <a:lnTo>
                    <a:pt x="6417645" y="553983"/>
                  </a:lnTo>
                  <a:lnTo>
                    <a:pt x="6427799" y="553983"/>
                  </a:lnTo>
                  <a:lnTo>
                    <a:pt x="6437954" y="553983"/>
                  </a:lnTo>
                  <a:lnTo>
                    <a:pt x="6437954" y="351799"/>
                  </a:lnTo>
                  <a:lnTo>
                    <a:pt x="6443031" y="351799"/>
                  </a:lnTo>
                  <a:lnTo>
                    <a:pt x="6453185" y="351799"/>
                  </a:lnTo>
                  <a:lnTo>
                    <a:pt x="6460801" y="351799"/>
                  </a:lnTo>
                  <a:lnTo>
                    <a:pt x="6481111" y="351799"/>
                  </a:lnTo>
                  <a:lnTo>
                    <a:pt x="6496343" y="351799"/>
                  </a:lnTo>
                  <a:lnTo>
                    <a:pt x="6506497" y="351799"/>
                  </a:lnTo>
                  <a:lnTo>
                    <a:pt x="6524267" y="351799"/>
                  </a:lnTo>
                  <a:lnTo>
                    <a:pt x="6534422" y="351799"/>
                  </a:lnTo>
                  <a:lnTo>
                    <a:pt x="6539499" y="351799"/>
                  </a:lnTo>
                  <a:lnTo>
                    <a:pt x="6554730" y="351799"/>
                  </a:lnTo>
                  <a:lnTo>
                    <a:pt x="6559808" y="351799"/>
                  </a:lnTo>
                  <a:lnTo>
                    <a:pt x="6577579" y="351799"/>
                  </a:lnTo>
                  <a:lnTo>
                    <a:pt x="6582656" y="351799"/>
                  </a:lnTo>
                  <a:lnTo>
                    <a:pt x="6587733" y="351799"/>
                  </a:lnTo>
                  <a:lnTo>
                    <a:pt x="6608042" y="351799"/>
                  </a:lnTo>
                  <a:lnTo>
                    <a:pt x="6613119" y="351799"/>
                  </a:lnTo>
                  <a:lnTo>
                    <a:pt x="6618196" y="351799"/>
                  </a:lnTo>
                  <a:lnTo>
                    <a:pt x="6623274" y="351799"/>
                  </a:lnTo>
                  <a:lnTo>
                    <a:pt x="6656275" y="351799"/>
                  </a:lnTo>
                  <a:lnTo>
                    <a:pt x="6671508" y="351799"/>
                  </a:lnTo>
                  <a:lnTo>
                    <a:pt x="6676585" y="351799"/>
                  </a:lnTo>
                  <a:lnTo>
                    <a:pt x="6691817" y="351799"/>
                  </a:lnTo>
                  <a:lnTo>
                    <a:pt x="6699432" y="351799"/>
                  </a:lnTo>
                  <a:lnTo>
                    <a:pt x="6719741" y="351799"/>
                  </a:lnTo>
                  <a:lnTo>
                    <a:pt x="6724818" y="351799"/>
                  </a:lnTo>
                  <a:lnTo>
                    <a:pt x="6740050" y="351799"/>
                  </a:lnTo>
                  <a:lnTo>
                    <a:pt x="6745127" y="351799"/>
                  </a:lnTo>
                  <a:lnTo>
                    <a:pt x="6755283" y="351799"/>
                  </a:lnTo>
                  <a:lnTo>
                    <a:pt x="6760360" y="351799"/>
                  </a:lnTo>
                  <a:lnTo>
                    <a:pt x="6762898" y="351799"/>
                  </a:lnTo>
                  <a:lnTo>
                    <a:pt x="6767976" y="351799"/>
                  </a:lnTo>
                  <a:lnTo>
                    <a:pt x="6783207" y="351799"/>
                  </a:lnTo>
                  <a:lnTo>
                    <a:pt x="6788284" y="351799"/>
                  </a:lnTo>
                  <a:lnTo>
                    <a:pt x="6793362" y="351799"/>
                  </a:lnTo>
                  <a:lnTo>
                    <a:pt x="6808593" y="351799"/>
                  </a:lnTo>
                  <a:lnTo>
                    <a:pt x="6813670" y="351799"/>
                  </a:lnTo>
                  <a:lnTo>
                    <a:pt x="6818748" y="351799"/>
                  </a:lnTo>
                  <a:lnTo>
                    <a:pt x="6831441" y="351799"/>
                  </a:lnTo>
                  <a:lnTo>
                    <a:pt x="6841595" y="351799"/>
                  </a:lnTo>
                  <a:lnTo>
                    <a:pt x="6856827" y="351799"/>
                  </a:lnTo>
                  <a:lnTo>
                    <a:pt x="6861905" y="351799"/>
                  </a:lnTo>
                  <a:lnTo>
                    <a:pt x="6877136" y="351799"/>
                  </a:lnTo>
                  <a:lnTo>
                    <a:pt x="6882214" y="351799"/>
                  </a:lnTo>
                  <a:lnTo>
                    <a:pt x="6905061" y="351799"/>
                  </a:lnTo>
                  <a:lnTo>
                    <a:pt x="6915215" y="351799"/>
                  </a:lnTo>
                  <a:lnTo>
                    <a:pt x="6930447" y="351799"/>
                  </a:lnTo>
                  <a:lnTo>
                    <a:pt x="6935524" y="351799"/>
                  </a:lnTo>
                  <a:lnTo>
                    <a:pt x="6948218" y="351799"/>
                  </a:lnTo>
                  <a:lnTo>
                    <a:pt x="6953295" y="351799"/>
                  </a:lnTo>
                  <a:lnTo>
                    <a:pt x="6958372" y="351799"/>
                  </a:lnTo>
                  <a:lnTo>
                    <a:pt x="6963450" y="351799"/>
                  </a:lnTo>
                  <a:lnTo>
                    <a:pt x="6963450" y="0"/>
                  </a:lnTo>
                  <a:lnTo>
                    <a:pt x="6968527" y="0"/>
                  </a:lnTo>
                  <a:lnTo>
                    <a:pt x="6973604" y="0"/>
                  </a:lnTo>
                  <a:lnTo>
                    <a:pt x="6988836" y="0"/>
                  </a:lnTo>
                  <a:lnTo>
                    <a:pt x="6993913" y="0"/>
                  </a:lnTo>
                  <a:lnTo>
                    <a:pt x="7006606" y="0"/>
                  </a:lnTo>
                  <a:lnTo>
                    <a:pt x="7011683" y="0"/>
                  </a:lnTo>
                  <a:lnTo>
                    <a:pt x="7016760" y="0"/>
                  </a:lnTo>
                  <a:lnTo>
                    <a:pt x="7057379" y="0"/>
                  </a:lnTo>
                  <a:lnTo>
                    <a:pt x="7062456" y="0"/>
                  </a:lnTo>
                  <a:lnTo>
                    <a:pt x="7070072" y="0"/>
                  </a:lnTo>
                  <a:lnTo>
                    <a:pt x="7115767" y="0"/>
                  </a:lnTo>
                  <a:lnTo>
                    <a:pt x="7133538" y="0"/>
                  </a:lnTo>
                  <a:lnTo>
                    <a:pt x="7143692" y="0"/>
                  </a:lnTo>
                  <a:lnTo>
                    <a:pt x="7158924" y="0"/>
                  </a:lnTo>
                  <a:lnTo>
                    <a:pt x="7169078" y="0"/>
                  </a:lnTo>
                  <a:lnTo>
                    <a:pt x="7179233" y="0"/>
                  </a:lnTo>
                  <a:lnTo>
                    <a:pt x="7189387" y="0"/>
                  </a:lnTo>
                  <a:lnTo>
                    <a:pt x="7191926" y="0"/>
                  </a:lnTo>
                  <a:lnTo>
                    <a:pt x="7207157" y="0"/>
                  </a:lnTo>
                  <a:lnTo>
                    <a:pt x="7212234" y="0"/>
                  </a:lnTo>
                  <a:lnTo>
                    <a:pt x="7237621" y="0"/>
                  </a:lnTo>
                  <a:lnTo>
                    <a:pt x="7242698" y="0"/>
                  </a:lnTo>
                  <a:lnTo>
                    <a:pt x="7247776" y="0"/>
                  </a:lnTo>
                  <a:lnTo>
                    <a:pt x="7255392" y="0"/>
                  </a:lnTo>
                  <a:lnTo>
                    <a:pt x="7265546" y="0"/>
                  </a:lnTo>
                  <a:lnTo>
                    <a:pt x="7270623" y="0"/>
                  </a:lnTo>
                  <a:lnTo>
                    <a:pt x="7275700" y="0"/>
                  </a:lnTo>
                  <a:lnTo>
                    <a:pt x="7280778" y="0"/>
                  </a:lnTo>
                  <a:lnTo>
                    <a:pt x="7290932" y="0"/>
                  </a:lnTo>
                  <a:lnTo>
                    <a:pt x="7306164" y="0"/>
                  </a:lnTo>
                  <a:lnTo>
                    <a:pt x="7323935" y="0"/>
                  </a:lnTo>
                  <a:lnTo>
                    <a:pt x="7344243" y="0"/>
                  </a:lnTo>
                  <a:lnTo>
                    <a:pt x="7349321" y="0"/>
                  </a:lnTo>
                  <a:lnTo>
                    <a:pt x="7354398" y="0"/>
                  </a:lnTo>
                  <a:lnTo>
                    <a:pt x="7359475" y="0"/>
                  </a:lnTo>
                  <a:lnTo>
                    <a:pt x="7364552" y="0"/>
                  </a:lnTo>
                  <a:lnTo>
                    <a:pt x="7369630" y="0"/>
                  </a:lnTo>
                  <a:lnTo>
                    <a:pt x="7377245" y="0"/>
                  </a:lnTo>
                  <a:lnTo>
                    <a:pt x="7402631" y="0"/>
                  </a:lnTo>
                  <a:lnTo>
                    <a:pt x="7412786" y="0"/>
                  </a:lnTo>
                  <a:lnTo>
                    <a:pt x="7428018" y="0"/>
                  </a:lnTo>
                  <a:lnTo>
                    <a:pt x="7450866" y="0"/>
                  </a:lnTo>
                  <a:lnTo>
                    <a:pt x="7461020" y="0"/>
                  </a:lnTo>
                  <a:lnTo>
                    <a:pt x="7466097" y="0"/>
                  </a:lnTo>
                  <a:lnTo>
                    <a:pt x="7476252" y="0"/>
                  </a:lnTo>
                  <a:lnTo>
                    <a:pt x="7481329" y="0"/>
                  </a:lnTo>
                  <a:lnTo>
                    <a:pt x="7486406" y="0"/>
                  </a:lnTo>
                  <a:lnTo>
                    <a:pt x="7504176" y="0"/>
                  </a:lnTo>
                  <a:lnTo>
                    <a:pt x="7524486" y="0"/>
                  </a:lnTo>
                  <a:lnTo>
                    <a:pt x="7534640" y="0"/>
                  </a:lnTo>
                  <a:lnTo>
                    <a:pt x="7544795" y="0"/>
                  </a:lnTo>
                  <a:lnTo>
                    <a:pt x="7572719" y="0"/>
                  </a:lnTo>
                  <a:lnTo>
                    <a:pt x="7577797" y="0"/>
                  </a:lnTo>
                  <a:lnTo>
                    <a:pt x="7582874" y="0"/>
                  </a:lnTo>
                  <a:lnTo>
                    <a:pt x="7598105" y="0"/>
                  </a:lnTo>
                  <a:lnTo>
                    <a:pt x="7603183" y="0"/>
                  </a:lnTo>
                  <a:lnTo>
                    <a:pt x="7641263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9955161" y="1645938"/>
            <a:ext cx="423545" cy="1257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65">
              <a:lnSpc>
                <a:spcPts val="2675"/>
              </a:lnSpc>
            </a:pPr>
            <a:r>
              <a:rPr dirty="0" sz="2400" spc="90" b="1">
                <a:solidFill>
                  <a:srgbClr val="2F5496"/>
                </a:solidFill>
                <a:latin typeface="Arial Narrow"/>
                <a:cs typeface="Arial Narrow"/>
              </a:rPr>
              <a:t>9.4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85"/>
              </a:spcBef>
            </a:pP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r>
              <a:rPr dirty="0" sz="2400" spc="85" b="1">
                <a:solidFill>
                  <a:srgbClr val="C00000"/>
                </a:solidFill>
                <a:latin typeface="Arial Narrow"/>
                <a:cs typeface="Arial Narrow"/>
              </a:rPr>
              <a:t>6.5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224830" y="489705"/>
            <a:ext cx="11220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400">
              <a:latin typeface="Arial Narrow"/>
              <a:cs typeface="Arial Narrow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777495" y="1248289"/>
            <a:ext cx="10914380" cy="71755"/>
            <a:chOff x="777495" y="1248289"/>
            <a:chExt cx="10914380" cy="71755"/>
          </a:xfrm>
        </p:grpSpPr>
        <p:sp>
          <p:nvSpPr>
            <p:cNvPr id="27" name="object 27" descr=""/>
            <p:cNvSpPr/>
            <p:nvPr/>
          </p:nvSpPr>
          <p:spPr>
            <a:xfrm>
              <a:off x="777495" y="1262577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9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81317" y="1313377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031341" y="147613"/>
            <a:ext cx="5887720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95300">
              <a:lnSpc>
                <a:spcPct val="100000"/>
              </a:lnSpc>
              <a:spcBef>
                <a:spcPts val="100"/>
              </a:spcBef>
              <a:tabLst>
                <a:tab pos="3688715" algn="l"/>
              </a:tabLst>
            </a:pPr>
            <a:r>
              <a:rPr dirty="0" sz="3200" spc="95" b="1">
                <a:solidFill>
                  <a:srgbClr val="000000"/>
                </a:solidFill>
                <a:latin typeface="Arial Narrow"/>
                <a:cs typeface="Arial Narrow"/>
              </a:rPr>
              <a:t>Primary</a:t>
            </a:r>
            <a:r>
              <a:rPr dirty="0" sz="3200" spc="160" b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rial Narrow"/>
                <a:cs typeface="Arial Narrow"/>
              </a:rPr>
              <a:t>Composite</a:t>
            </a:r>
            <a:r>
              <a:rPr dirty="0" sz="3200" spc="165" b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Arial Narrow"/>
                <a:cs typeface="Arial Narrow"/>
              </a:rPr>
              <a:t>Outcome: </a:t>
            </a:r>
            <a:r>
              <a:rPr dirty="0" sz="3200" spc="50" b="1">
                <a:solidFill>
                  <a:srgbClr val="4472C4"/>
                </a:solidFill>
                <a:latin typeface="Arial Narrow"/>
                <a:cs typeface="Arial Narrow"/>
              </a:rPr>
              <a:t>Target </a:t>
            </a:r>
            <a:r>
              <a:rPr dirty="0" sz="3200" b="1">
                <a:solidFill>
                  <a:srgbClr val="4472C4"/>
                </a:solidFill>
                <a:latin typeface="Arial Narrow"/>
                <a:cs typeface="Arial Narrow"/>
              </a:rPr>
              <a:t>Vessel</a:t>
            </a:r>
            <a:r>
              <a:rPr dirty="0" sz="3200" spc="5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4472C4"/>
                </a:solidFill>
                <a:latin typeface="Arial Narrow"/>
                <a:cs typeface="Arial Narrow"/>
              </a:rPr>
              <a:t>Failure</a:t>
            </a:r>
            <a:r>
              <a:rPr dirty="0" sz="3200" b="1">
                <a:solidFill>
                  <a:srgbClr val="4472C4"/>
                </a:solidFill>
                <a:latin typeface="Arial Narrow"/>
                <a:cs typeface="Arial Narrow"/>
              </a:rPr>
              <a:t>	</a:t>
            </a:r>
            <a:r>
              <a:rPr dirty="0" sz="3200" spc="150" b="1">
                <a:solidFill>
                  <a:srgbClr val="4472C4"/>
                </a:solidFill>
                <a:latin typeface="Arial Narrow"/>
                <a:cs typeface="Arial Narrow"/>
              </a:rPr>
              <a:t>at</a:t>
            </a:r>
            <a:r>
              <a:rPr dirty="0" sz="3200" spc="120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spc="175" b="1">
                <a:solidFill>
                  <a:srgbClr val="4472C4"/>
                </a:solidFill>
                <a:latin typeface="Arial Narrow"/>
                <a:cs typeface="Arial Narrow"/>
              </a:rPr>
              <a:t>2</a:t>
            </a:r>
            <a:r>
              <a:rPr dirty="0" sz="3200" spc="12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4472C4"/>
                </a:solidFill>
                <a:latin typeface="Arial Narrow"/>
                <a:cs typeface="Arial Narrow"/>
              </a:rPr>
              <a:t>Year</a:t>
            </a:r>
            <a:r>
              <a:rPr dirty="0" sz="3200" spc="12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spc="100" b="1">
                <a:solidFill>
                  <a:srgbClr val="4472C4"/>
                </a:solidFill>
                <a:latin typeface="Arial Narrow"/>
                <a:cs typeface="Arial Narrow"/>
              </a:rPr>
              <a:t>F/U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4830185" y="1547526"/>
            <a:ext cx="6111240" cy="3649979"/>
          </a:xfrm>
          <a:custGeom>
            <a:avLst/>
            <a:gdLst/>
            <a:ahLst/>
            <a:cxnLst/>
            <a:rect l="l" t="t" r="r" b="b"/>
            <a:pathLst>
              <a:path w="6111240" h="3649979">
                <a:moveTo>
                  <a:pt x="6110958" y="3649595"/>
                </a:moveTo>
                <a:lnTo>
                  <a:pt x="0" y="3649595"/>
                </a:lnTo>
                <a:lnTo>
                  <a:pt x="0" y="0"/>
                </a:lnTo>
                <a:lnTo>
                  <a:pt x="6110958" y="0"/>
                </a:lnTo>
                <a:lnTo>
                  <a:pt x="6110958" y="3649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4066960" y="3306993"/>
            <a:ext cx="1220470" cy="684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475"/>
              </a:lnSpc>
              <a:spcBef>
                <a:spcPts val="100"/>
              </a:spcBef>
            </a:pPr>
            <a:r>
              <a:rPr dirty="0" sz="2200" spc="-10" b="1">
                <a:solidFill>
                  <a:srgbClr val="2F5496"/>
                </a:solidFill>
                <a:latin typeface="Arial Narrow"/>
                <a:cs typeface="Arial Narrow"/>
              </a:rPr>
              <a:t>OMT</a:t>
            </a:r>
            <a:r>
              <a:rPr dirty="0" sz="2200" spc="-110" b="1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2200" spc="-20" b="1">
                <a:solidFill>
                  <a:srgbClr val="2F5496"/>
                </a:solidFill>
                <a:latin typeface="Arial Narrow"/>
                <a:cs typeface="Arial Narrow"/>
              </a:rPr>
              <a:t>Alone</a:t>
            </a:r>
            <a:endParaRPr sz="2200">
              <a:latin typeface="Arial Narrow"/>
              <a:cs typeface="Arial Narrow"/>
            </a:endParaRPr>
          </a:p>
          <a:p>
            <a:pPr marL="469265">
              <a:lnSpc>
                <a:spcPts val="2715"/>
              </a:lnSpc>
            </a:pPr>
            <a:r>
              <a:rPr dirty="0" sz="2400" spc="75" b="1">
                <a:solidFill>
                  <a:srgbClr val="2F5496"/>
                </a:solidFill>
                <a:latin typeface="Arial Narrow"/>
                <a:cs typeface="Arial Narrow"/>
              </a:rPr>
              <a:t>3.4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402720" y="4265793"/>
            <a:ext cx="2813050" cy="702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45"/>
              </a:lnSpc>
              <a:spcBef>
                <a:spcPts val="100"/>
              </a:spcBef>
            </a:pPr>
            <a:r>
              <a:rPr dirty="0" sz="2200" b="1">
                <a:solidFill>
                  <a:srgbClr val="C00000"/>
                </a:solidFill>
                <a:latin typeface="Arial Narrow"/>
                <a:cs typeface="Arial Narrow"/>
              </a:rPr>
              <a:t>Preventive</a:t>
            </a:r>
            <a:r>
              <a:rPr dirty="0" sz="2200" spc="19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200" spc="50" b="1">
                <a:solidFill>
                  <a:srgbClr val="C00000"/>
                </a:solidFill>
                <a:latin typeface="Arial Narrow"/>
                <a:cs typeface="Arial Narrow"/>
              </a:rPr>
              <a:t>PCI</a:t>
            </a:r>
            <a:r>
              <a:rPr dirty="0" sz="2200" spc="19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 Narrow"/>
                <a:cs typeface="Arial Narrow"/>
              </a:rPr>
              <a:t>plus</a:t>
            </a:r>
            <a:r>
              <a:rPr dirty="0" sz="2200" spc="19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200" spc="-25" b="1">
                <a:solidFill>
                  <a:srgbClr val="C00000"/>
                </a:solidFill>
                <a:latin typeface="Arial Narrow"/>
                <a:cs typeface="Arial Narrow"/>
              </a:rPr>
              <a:t>OMT</a:t>
            </a:r>
            <a:endParaRPr sz="2200">
              <a:latin typeface="Arial Narrow"/>
              <a:cs typeface="Arial Narrow"/>
            </a:endParaRPr>
          </a:p>
          <a:p>
            <a:pPr marL="128270">
              <a:lnSpc>
                <a:spcPts val="2785"/>
              </a:lnSpc>
            </a:pPr>
            <a:r>
              <a:rPr dirty="0" sz="2400" spc="110" b="1">
                <a:solidFill>
                  <a:srgbClr val="C00000"/>
                </a:solidFill>
                <a:latin typeface="Arial Narrow"/>
                <a:cs typeface="Arial Narrow"/>
              </a:rPr>
              <a:t>0.4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2784302" y="2052216"/>
            <a:ext cx="4214495" cy="646430"/>
          </a:xfrm>
          <a:custGeom>
            <a:avLst/>
            <a:gdLst/>
            <a:ahLst/>
            <a:cxnLst/>
            <a:rect l="l" t="t" r="r" b="b"/>
            <a:pathLst>
              <a:path w="4214495" h="646430">
                <a:moveTo>
                  <a:pt x="4214396" y="646330"/>
                </a:moveTo>
                <a:lnTo>
                  <a:pt x="0" y="646330"/>
                </a:lnTo>
                <a:lnTo>
                  <a:pt x="0" y="0"/>
                </a:lnTo>
                <a:lnTo>
                  <a:pt x="4214396" y="0"/>
                </a:lnTo>
                <a:lnTo>
                  <a:pt x="4214396" y="646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2216701" y="1523074"/>
            <a:ext cx="4132579" cy="112204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 spc="-25">
                <a:latin typeface="Arial Narrow"/>
                <a:cs typeface="Arial Narrow"/>
              </a:rPr>
              <a:t>10</a:t>
            </a:r>
            <a:endParaRPr sz="1800">
              <a:latin typeface="Arial Narrow"/>
              <a:cs typeface="Arial Narrow"/>
            </a:endParaRPr>
          </a:p>
          <a:p>
            <a:pPr marL="658495" marR="5080">
              <a:lnSpc>
                <a:spcPct val="100000"/>
              </a:lnSpc>
              <a:spcBef>
                <a:spcPts val="1075"/>
              </a:spcBef>
            </a:pP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Hazard</a:t>
            </a:r>
            <a:r>
              <a:rPr dirty="0" sz="1800" spc="-40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ratio,</a:t>
            </a:r>
            <a:r>
              <a:rPr dirty="0" sz="1800" spc="-3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0.11</a:t>
            </a:r>
            <a:r>
              <a:rPr dirty="0" sz="1800" spc="-20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(95%</a:t>
            </a:r>
            <a:r>
              <a:rPr dirty="0" sz="1800" spc="-3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CI,</a:t>
            </a:r>
            <a:r>
              <a:rPr dirty="0" sz="1800" spc="-3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856"/>
                </a:solidFill>
                <a:latin typeface="Calibri"/>
                <a:cs typeface="Calibri"/>
              </a:rPr>
              <a:t>0.03-0.36)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Log-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rank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p=0.0003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98369" y="5154248"/>
            <a:ext cx="144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5">
                <a:latin typeface="Arial Narrow"/>
                <a:cs typeface="Arial Narrow"/>
              </a:rPr>
              <a:t>0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300896" y="3406371"/>
            <a:ext cx="1346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16701" y="1659670"/>
            <a:ext cx="2343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 Narrow"/>
                <a:cs typeface="Arial Narrow"/>
              </a:rPr>
              <a:t>10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475289" y="1813763"/>
            <a:ext cx="8328659" cy="3644900"/>
            <a:chOff x="2475289" y="1813763"/>
            <a:chExt cx="8328659" cy="3644900"/>
          </a:xfrm>
        </p:grpSpPr>
        <p:sp>
          <p:nvSpPr>
            <p:cNvPr id="6" name="object 6" descr=""/>
            <p:cNvSpPr/>
            <p:nvPr/>
          </p:nvSpPr>
          <p:spPr>
            <a:xfrm>
              <a:off x="2593810" y="5294479"/>
              <a:ext cx="8204200" cy="157480"/>
            </a:xfrm>
            <a:custGeom>
              <a:avLst/>
              <a:gdLst/>
              <a:ahLst/>
              <a:cxnLst/>
              <a:rect l="l" t="t" r="r" b="b"/>
              <a:pathLst>
                <a:path w="8204200" h="157479">
                  <a:moveTo>
                    <a:pt x="0" y="0"/>
                  </a:moveTo>
                  <a:lnTo>
                    <a:pt x="8203608" y="0"/>
                  </a:lnTo>
                </a:path>
                <a:path w="8204200" h="157479">
                  <a:moveTo>
                    <a:pt x="0" y="0"/>
                  </a:moveTo>
                  <a:lnTo>
                    <a:pt x="0" y="157238"/>
                  </a:lnTo>
                </a:path>
                <a:path w="8204200" h="157479">
                  <a:moveTo>
                    <a:pt x="1093669" y="0"/>
                  </a:moveTo>
                  <a:lnTo>
                    <a:pt x="1093669" y="157238"/>
                  </a:lnTo>
                </a:path>
                <a:path w="8204200" h="157479">
                  <a:moveTo>
                    <a:pt x="2187340" y="0"/>
                  </a:moveTo>
                  <a:lnTo>
                    <a:pt x="2187340" y="157238"/>
                  </a:lnTo>
                </a:path>
                <a:path w="8204200" h="157479">
                  <a:moveTo>
                    <a:pt x="3281011" y="0"/>
                  </a:moveTo>
                  <a:lnTo>
                    <a:pt x="3281011" y="157238"/>
                  </a:lnTo>
                </a:path>
                <a:path w="8204200" h="157479">
                  <a:moveTo>
                    <a:pt x="4374681" y="0"/>
                  </a:moveTo>
                  <a:lnTo>
                    <a:pt x="4374681" y="157238"/>
                  </a:lnTo>
                </a:path>
                <a:path w="8204200" h="157479">
                  <a:moveTo>
                    <a:pt x="5468351" y="0"/>
                  </a:moveTo>
                  <a:lnTo>
                    <a:pt x="5468351" y="157238"/>
                  </a:lnTo>
                </a:path>
                <a:path w="8204200" h="157479">
                  <a:moveTo>
                    <a:pt x="6562023" y="0"/>
                  </a:moveTo>
                  <a:lnTo>
                    <a:pt x="6562023" y="157238"/>
                  </a:lnTo>
                </a:path>
                <a:path w="8204200" h="157479">
                  <a:moveTo>
                    <a:pt x="7655692" y="0"/>
                  </a:moveTo>
                  <a:lnTo>
                    <a:pt x="7655692" y="15723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593810" y="1820113"/>
              <a:ext cx="7620" cy="3474720"/>
            </a:xfrm>
            <a:custGeom>
              <a:avLst/>
              <a:gdLst/>
              <a:ahLst/>
              <a:cxnLst/>
              <a:rect l="l" t="t" r="r" b="b"/>
              <a:pathLst>
                <a:path w="7619" h="3474720">
                  <a:moveTo>
                    <a:pt x="0" y="3474365"/>
                  </a:moveTo>
                  <a:lnTo>
                    <a:pt x="721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81639" y="5294479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4" h="0">
                  <a:moveTo>
                    <a:pt x="1121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481639" y="3555785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4" h="0">
                  <a:moveTo>
                    <a:pt x="1121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481639" y="1820114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4" h="0">
                  <a:moveTo>
                    <a:pt x="1121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663552" y="2376078"/>
            <a:ext cx="308610" cy="27501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30"/>
              </a:lnSpc>
            </a:pPr>
            <a:r>
              <a:rPr dirty="0" sz="2000" b="1">
                <a:latin typeface="Arial Narrow"/>
                <a:cs typeface="Arial Narrow"/>
              </a:rPr>
              <a:t>Cumulative</a:t>
            </a:r>
            <a:r>
              <a:rPr dirty="0" sz="2000" spc="335" b="1">
                <a:latin typeface="Arial Narrow"/>
                <a:cs typeface="Arial Narrow"/>
              </a:rPr>
              <a:t> </a:t>
            </a:r>
            <a:r>
              <a:rPr dirty="0" sz="2000" b="1">
                <a:latin typeface="Arial Narrow"/>
                <a:cs typeface="Arial Narrow"/>
              </a:rPr>
              <a:t>Incidence</a:t>
            </a:r>
            <a:r>
              <a:rPr dirty="0" sz="2000" spc="340" b="1">
                <a:latin typeface="Arial Narrow"/>
                <a:cs typeface="Arial Narrow"/>
              </a:rPr>
              <a:t> </a:t>
            </a:r>
            <a:r>
              <a:rPr dirty="0" sz="2000" spc="229" b="1">
                <a:latin typeface="Arial Narrow"/>
                <a:cs typeface="Arial Narrow"/>
              </a:rPr>
              <a:t>(%)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448599" y="5416927"/>
            <a:ext cx="307340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r>
              <a:rPr dirty="0" sz="1800" spc="45">
                <a:latin typeface="Arial Narrow"/>
                <a:cs typeface="Arial Narrow"/>
              </a:rPr>
              <a:t>0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400" spc="75" b="1">
                <a:solidFill>
                  <a:srgbClr val="2F5496"/>
                </a:solidFill>
                <a:latin typeface="Arial Narrow"/>
                <a:cs typeface="Arial Narrow"/>
              </a:rPr>
              <a:t>803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spc="75" b="1">
                <a:solidFill>
                  <a:srgbClr val="C00000"/>
                </a:solidFill>
                <a:latin typeface="Arial Narrow"/>
                <a:cs typeface="Arial Narrow"/>
              </a:rPr>
              <a:t>803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558183" y="5416927"/>
            <a:ext cx="293370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1</a:t>
            </a:r>
            <a:endParaRPr sz="1800">
              <a:latin typeface="Arial Narrow"/>
              <a:cs typeface="Arial Narrow"/>
            </a:endParaRPr>
          </a:p>
          <a:p>
            <a:pPr marL="15240">
              <a:lnSpc>
                <a:spcPct val="100000"/>
              </a:lnSpc>
              <a:spcBef>
                <a:spcPts val="1185"/>
              </a:spcBef>
            </a:pPr>
            <a:r>
              <a:rPr dirty="0" sz="1400" spc="25" b="1">
                <a:solidFill>
                  <a:srgbClr val="2F5496"/>
                </a:solidFill>
                <a:latin typeface="Arial Narrow"/>
                <a:cs typeface="Arial Narrow"/>
              </a:rPr>
              <a:t>765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spc="30" b="1">
                <a:solidFill>
                  <a:srgbClr val="C00000"/>
                </a:solidFill>
                <a:latin typeface="Arial Narrow"/>
                <a:cs typeface="Arial Narrow"/>
              </a:rPr>
              <a:t>792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639000" y="5416927"/>
            <a:ext cx="293370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2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1400" spc="-25" b="1">
                <a:solidFill>
                  <a:srgbClr val="2F5496"/>
                </a:solidFill>
                <a:latin typeface="Arial Narrow"/>
                <a:cs typeface="Arial Narrow"/>
              </a:rPr>
              <a:t>710</a:t>
            </a:r>
            <a:endParaRPr sz="1400">
              <a:latin typeface="Arial Narrow"/>
              <a:cs typeface="Arial Narrow"/>
            </a:endParaRPr>
          </a:p>
          <a:p>
            <a:pPr marL="18415">
              <a:lnSpc>
                <a:spcPct val="100000"/>
              </a:lnSpc>
              <a:spcBef>
                <a:spcPts val="195"/>
              </a:spcBef>
            </a:pP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745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744074" y="5416927"/>
            <a:ext cx="302260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3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400" spc="55" b="1">
                <a:solidFill>
                  <a:srgbClr val="2F5496"/>
                </a:solidFill>
                <a:latin typeface="Arial Narrow"/>
                <a:cs typeface="Arial Narrow"/>
              </a:rPr>
              <a:t>544</a:t>
            </a:r>
            <a:endParaRPr sz="1400">
              <a:latin typeface="Arial Narrow"/>
              <a:cs typeface="Arial Narrow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dirty="0" sz="1400" spc="30" b="1">
                <a:solidFill>
                  <a:srgbClr val="C00000"/>
                </a:solidFill>
                <a:latin typeface="Arial Narrow"/>
                <a:cs typeface="Arial Narrow"/>
              </a:rPr>
              <a:t>570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49583" y="5416927"/>
            <a:ext cx="316865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4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400" spc="55" b="1">
                <a:solidFill>
                  <a:srgbClr val="2F5496"/>
                </a:solidFill>
                <a:latin typeface="Arial Narrow"/>
                <a:cs typeface="Arial Narrow"/>
              </a:rPr>
              <a:t>432</a:t>
            </a:r>
            <a:endParaRPr sz="1400">
              <a:latin typeface="Arial Narrow"/>
              <a:cs typeface="Arial Narrow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dirty="0" sz="1400" spc="70" b="1">
                <a:solidFill>
                  <a:srgbClr val="C00000"/>
                </a:solidFill>
                <a:latin typeface="Arial Narrow"/>
                <a:cs typeface="Arial Narrow"/>
              </a:rPr>
              <a:t>450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923682" y="5416927"/>
            <a:ext cx="315595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400" spc="75" b="1">
                <a:solidFill>
                  <a:srgbClr val="2F5496"/>
                </a:solidFill>
                <a:latin typeface="Arial Narrow"/>
                <a:cs typeface="Arial Narrow"/>
              </a:rPr>
              <a:t>308</a:t>
            </a:r>
            <a:endParaRPr sz="1400">
              <a:latin typeface="Arial Narrow"/>
              <a:cs typeface="Arial Narrow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dirty="0" sz="1400" spc="70" b="1">
                <a:solidFill>
                  <a:srgbClr val="C00000"/>
                </a:solidFill>
                <a:latin typeface="Arial Narrow"/>
                <a:cs typeface="Arial Narrow"/>
              </a:rPr>
              <a:t>320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010348" y="5416927"/>
            <a:ext cx="292735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dirty="0" sz="1800" spc="20">
                <a:latin typeface="Arial Narrow"/>
                <a:cs typeface="Arial Narrow"/>
              </a:rPr>
              <a:t>6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400" spc="-25" b="1">
                <a:solidFill>
                  <a:srgbClr val="2F5496"/>
                </a:solidFill>
                <a:latin typeface="Arial Narrow"/>
                <a:cs typeface="Arial Narrow"/>
              </a:rPr>
              <a:t>198</a:t>
            </a:r>
            <a:endParaRPr sz="1400">
              <a:latin typeface="Arial Narrow"/>
              <a:cs typeface="Arial Narrow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198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164537" y="5416927"/>
            <a:ext cx="190500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7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400" spc="-25" b="1">
                <a:solidFill>
                  <a:srgbClr val="2F5496"/>
                </a:solidFill>
                <a:latin typeface="Arial Narrow"/>
                <a:cs typeface="Arial Narrow"/>
              </a:rPr>
              <a:t>61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77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83868" y="5592692"/>
            <a:ext cx="1147445" cy="927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 indent="8890">
              <a:lnSpc>
                <a:spcPct val="1084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No.</a:t>
            </a:r>
            <a:r>
              <a:rPr dirty="0" sz="1400" spc="-25" b="1">
                <a:latin typeface="Arial Narrow"/>
                <a:cs typeface="Arial Narrow"/>
              </a:rPr>
              <a:t> </a:t>
            </a:r>
            <a:r>
              <a:rPr dirty="0" sz="1400" spc="40" b="1">
                <a:latin typeface="Arial Narrow"/>
                <a:cs typeface="Arial Narrow"/>
              </a:rPr>
              <a:t>at</a:t>
            </a:r>
            <a:r>
              <a:rPr dirty="0" sz="1400" spc="500" b="1">
                <a:latin typeface="Arial Narrow"/>
                <a:cs typeface="Arial Narrow"/>
              </a:rPr>
              <a:t>    </a:t>
            </a:r>
            <a:r>
              <a:rPr dirty="0" sz="1400" spc="-810" b="1">
                <a:solidFill>
                  <a:srgbClr val="2F5496"/>
                </a:solidFill>
                <a:latin typeface="Arial Narrow"/>
                <a:cs typeface="Arial Narrow"/>
              </a:rPr>
              <a:t>O</a:t>
            </a:r>
            <a:r>
              <a:rPr dirty="0" baseline="5952" sz="2100" spc="-127" b="1">
                <a:latin typeface="Arial Narrow"/>
                <a:cs typeface="Arial Narrow"/>
              </a:rPr>
              <a:t>R</a:t>
            </a:r>
            <a:r>
              <a:rPr dirty="0" sz="1400" spc="-869" b="1">
                <a:solidFill>
                  <a:srgbClr val="2F5496"/>
                </a:solidFill>
                <a:latin typeface="Arial Narrow"/>
                <a:cs typeface="Arial Narrow"/>
              </a:rPr>
              <a:t>M</a:t>
            </a:r>
            <a:r>
              <a:rPr dirty="0" baseline="5952" sz="2100" spc="15" b="1">
                <a:latin typeface="Arial Narrow"/>
                <a:cs typeface="Arial Narrow"/>
              </a:rPr>
              <a:t>i</a:t>
            </a:r>
            <a:r>
              <a:rPr dirty="0" baseline="5952" sz="2100" spc="-112" b="1">
                <a:latin typeface="Arial Narrow"/>
                <a:cs typeface="Arial Narrow"/>
              </a:rPr>
              <a:t>s</a:t>
            </a:r>
            <a:r>
              <a:rPr dirty="0" sz="1400" spc="-615" b="1">
                <a:solidFill>
                  <a:srgbClr val="2F5496"/>
                </a:solidFill>
                <a:latin typeface="Arial Narrow"/>
                <a:cs typeface="Arial Narrow"/>
              </a:rPr>
              <a:t>T</a:t>
            </a:r>
            <a:r>
              <a:rPr dirty="0" baseline="5952" sz="2100" spc="15" b="1">
                <a:latin typeface="Arial Narrow"/>
                <a:cs typeface="Arial Narrow"/>
              </a:rPr>
              <a:t>k</a:t>
            </a:r>
            <a:r>
              <a:rPr dirty="0" baseline="5952" sz="2100" spc="-165" b="1"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2F5496"/>
                </a:solidFill>
                <a:latin typeface="Arial Narrow"/>
                <a:cs typeface="Arial Narrow"/>
              </a:rPr>
              <a:t>Alone</a:t>
            </a:r>
            <a:endParaRPr sz="1400">
              <a:latin typeface="Arial Narrow"/>
              <a:cs typeface="Arial Narrow"/>
            </a:endParaRPr>
          </a:p>
          <a:p>
            <a:pPr marL="38100" marR="30480">
              <a:lnSpc>
                <a:spcPts val="1510"/>
              </a:lnSpc>
              <a:spcBef>
                <a:spcPts val="455"/>
              </a:spcBef>
            </a:pPr>
            <a:r>
              <a:rPr dirty="0" sz="1400" b="1">
                <a:solidFill>
                  <a:srgbClr val="C00000"/>
                </a:solidFill>
                <a:latin typeface="Arial Narrow"/>
                <a:cs typeface="Arial Narrow"/>
              </a:rPr>
              <a:t>Preventive</a:t>
            </a:r>
            <a:r>
              <a:rPr dirty="0" sz="1400" spc="26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PCI </a:t>
            </a:r>
            <a:r>
              <a:rPr dirty="0" sz="1400" b="1">
                <a:solidFill>
                  <a:srgbClr val="C00000"/>
                </a:solidFill>
                <a:latin typeface="Arial Narrow"/>
                <a:cs typeface="Arial Narrow"/>
              </a:rPr>
              <a:t>Plus</a:t>
            </a:r>
            <a:r>
              <a:rPr dirty="0" sz="1400" spc="8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OMT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708011" y="5398844"/>
            <a:ext cx="539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 Narrow"/>
                <a:cs typeface="Arial Narrow"/>
              </a:rPr>
              <a:t>Years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834131" y="2832187"/>
            <a:ext cx="122047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 b="1">
                <a:solidFill>
                  <a:srgbClr val="2F5496"/>
                </a:solidFill>
                <a:latin typeface="Arial Narrow"/>
                <a:cs typeface="Arial Narrow"/>
              </a:rPr>
              <a:t>OMT</a:t>
            </a:r>
            <a:r>
              <a:rPr dirty="0" sz="2200" spc="-110" b="1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2200" spc="-20" b="1">
                <a:solidFill>
                  <a:srgbClr val="2F5496"/>
                </a:solidFill>
                <a:latin typeface="Arial Narrow"/>
                <a:cs typeface="Arial Narrow"/>
              </a:rPr>
              <a:t>Alone</a:t>
            </a:r>
            <a:endParaRPr sz="2200">
              <a:latin typeface="Arial Narrow"/>
              <a:cs typeface="Arial Narrow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581974" y="2042428"/>
            <a:ext cx="7743190" cy="3271520"/>
            <a:chOff x="2581974" y="2042428"/>
            <a:chExt cx="7743190" cy="3271520"/>
          </a:xfrm>
        </p:grpSpPr>
        <p:sp>
          <p:nvSpPr>
            <p:cNvPr id="24" name="object 24" descr=""/>
            <p:cNvSpPr/>
            <p:nvPr/>
          </p:nvSpPr>
          <p:spPr>
            <a:xfrm>
              <a:off x="2601024" y="2061478"/>
              <a:ext cx="7705090" cy="3215005"/>
            </a:xfrm>
            <a:custGeom>
              <a:avLst/>
              <a:gdLst/>
              <a:ahLst/>
              <a:cxnLst/>
              <a:rect l="l" t="t" r="r" b="b"/>
              <a:pathLst>
                <a:path w="7705090" h="3215004">
                  <a:moveTo>
                    <a:pt x="0" y="3214718"/>
                  </a:moveTo>
                  <a:lnTo>
                    <a:pt x="5119" y="3214718"/>
                  </a:lnTo>
                  <a:lnTo>
                    <a:pt x="5119" y="3174282"/>
                  </a:lnTo>
                  <a:lnTo>
                    <a:pt x="20478" y="3174282"/>
                  </a:lnTo>
                  <a:lnTo>
                    <a:pt x="20478" y="3129801"/>
                  </a:lnTo>
                  <a:lnTo>
                    <a:pt x="25597" y="3129801"/>
                  </a:lnTo>
                  <a:lnTo>
                    <a:pt x="25597" y="3089364"/>
                  </a:lnTo>
                  <a:lnTo>
                    <a:pt x="35836" y="3089364"/>
                  </a:lnTo>
                  <a:lnTo>
                    <a:pt x="35836" y="3044884"/>
                  </a:lnTo>
                  <a:lnTo>
                    <a:pt x="56314" y="3044884"/>
                  </a:lnTo>
                  <a:lnTo>
                    <a:pt x="69113" y="3044884"/>
                  </a:lnTo>
                  <a:lnTo>
                    <a:pt x="74233" y="3044884"/>
                  </a:lnTo>
                  <a:lnTo>
                    <a:pt x="74233" y="2996360"/>
                  </a:lnTo>
                  <a:lnTo>
                    <a:pt x="89591" y="2996360"/>
                  </a:lnTo>
                  <a:lnTo>
                    <a:pt x="94711" y="2996360"/>
                  </a:lnTo>
                  <a:lnTo>
                    <a:pt x="110070" y="2996360"/>
                  </a:lnTo>
                  <a:lnTo>
                    <a:pt x="120309" y="2996360"/>
                  </a:lnTo>
                  <a:lnTo>
                    <a:pt x="125428" y="2996360"/>
                  </a:lnTo>
                  <a:lnTo>
                    <a:pt x="125428" y="2959967"/>
                  </a:lnTo>
                  <a:lnTo>
                    <a:pt x="127988" y="2959967"/>
                  </a:lnTo>
                  <a:lnTo>
                    <a:pt x="207341" y="2959967"/>
                  </a:lnTo>
                  <a:lnTo>
                    <a:pt x="207341" y="2911443"/>
                  </a:lnTo>
                  <a:lnTo>
                    <a:pt x="250857" y="2911443"/>
                  </a:lnTo>
                  <a:lnTo>
                    <a:pt x="250857" y="2871006"/>
                  </a:lnTo>
                  <a:lnTo>
                    <a:pt x="276454" y="2871006"/>
                  </a:lnTo>
                  <a:lnTo>
                    <a:pt x="276454" y="2826526"/>
                  </a:lnTo>
                  <a:lnTo>
                    <a:pt x="281574" y="2826526"/>
                  </a:lnTo>
                  <a:lnTo>
                    <a:pt x="394204" y="2826526"/>
                  </a:lnTo>
                  <a:lnTo>
                    <a:pt x="394204" y="2778002"/>
                  </a:lnTo>
                  <a:lnTo>
                    <a:pt x="404443" y="2778002"/>
                  </a:lnTo>
                  <a:lnTo>
                    <a:pt x="404443" y="2741609"/>
                  </a:lnTo>
                  <a:lnTo>
                    <a:pt x="575947" y="2741609"/>
                  </a:lnTo>
                  <a:lnTo>
                    <a:pt x="575947" y="2693085"/>
                  </a:lnTo>
                  <a:lnTo>
                    <a:pt x="619463" y="2693085"/>
                  </a:lnTo>
                  <a:lnTo>
                    <a:pt x="619463" y="2648604"/>
                  </a:lnTo>
                  <a:lnTo>
                    <a:pt x="624583" y="2648604"/>
                  </a:lnTo>
                  <a:lnTo>
                    <a:pt x="660419" y="2648604"/>
                  </a:lnTo>
                  <a:lnTo>
                    <a:pt x="660419" y="2608168"/>
                  </a:lnTo>
                  <a:lnTo>
                    <a:pt x="724413" y="2608168"/>
                  </a:lnTo>
                  <a:lnTo>
                    <a:pt x="724413" y="2563687"/>
                  </a:lnTo>
                  <a:lnTo>
                    <a:pt x="739772" y="2563687"/>
                  </a:lnTo>
                  <a:lnTo>
                    <a:pt x="739772" y="2515163"/>
                  </a:lnTo>
                  <a:lnTo>
                    <a:pt x="773049" y="2515163"/>
                  </a:lnTo>
                  <a:lnTo>
                    <a:pt x="773049" y="2474726"/>
                  </a:lnTo>
                  <a:lnTo>
                    <a:pt x="926635" y="2474726"/>
                  </a:lnTo>
                  <a:lnTo>
                    <a:pt x="926635" y="2430246"/>
                  </a:lnTo>
                  <a:lnTo>
                    <a:pt x="939434" y="2430246"/>
                  </a:lnTo>
                  <a:lnTo>
                    <a:pt x="985510" y="2430246"/>
                  </a:lnTo>
                  <a:lnTo>
                    <a:pt x="998309" y="2430246"/>
                  </a:lnTo>
                  <a:lnTo>
                    <a:pt x="998309" y="2381722"/>
                  </a:lnTo>
                  <a:lnTo>
                    <a:pt x="1003428" y="2381722"/>
                  </a:lnTo>
                  <a:lnTo>
                    <a:pt x="1013667" y="2381722"/>
                  </a:lnTo>
                  <a:lnTo>
                    <a:pt x="1067422" y="2381722"/>
                  </a:lnTo>
                  <a:lnTo>
                    <a:pt x="1067422" y="2337242"/>
                  </a:lnTo>
                  <a:lnTo>
                    <a:pt x="1093020" y="2337242"/>
                  </a:lnTo>
                  <a:lnTo>
                    <a:pt x="1093020" y="2296805"/>
                  </a:lnTo>
                  <a:lnTo>
                    <a:pt x="1141655" y="2296805"/>
                  </a:lnTo>
                  <a:lnTo>
                    <a:pt x="1141655" y="2252324"/>
                  </a:lnTo>
                  <a:lnTo>
                    <a:pt x="1210769" y="2252324"/>
                  </a:lnTo>
                  <a:lnTo>
                    <a:pt x="1244046" y="2252324"/>
                  </a:lnTo>
                  <a:lnTo>
                    <a:pt x="1244046" y="2203801"/>
                  </a:lnTo>
                  <a:lnTo>
                    <a:pt x="1461627" y="2203801"/>
                  </a:lnTo>
                  <a:lnTo>
                    <a:pt x="1461627" y="2167408"/>
                  </a:lnTo>
                  <a:lnTo>
                    <a:pt x="1638250" y="2167408"/>
                  </a:lnTo>
                  <a:lnTo>
                    <a:pt x="1658728" y="2167408"/>
                  </a:lnTo>
                  <a:lnTo>
                    <a:pt x="1658728" y="2118883"/>
                  </a:lnTo>
                  <a:lnTo>
                    <a:pt x="1717603" y="2118883"/>
                  </a:lnTo>
                  <a:lnTo>
                    <a:pt x="1750880" y="2118883"/>
                  </a:lnTo>
                  <a:lnTo>
                    <a:pt x="1796956" y="2118883"/>
                  </a:lnTo>
                  <a:lnTo>
                    <a:pt x="1814874" y="2118883"/>
                  </a:lnTo>
                  <a:lnTo>
                    <a:pt x="1825113" y="2118883"/>
                  </a:lnTo>
                  <a:lnTo>
                    <a:pt x="1840472" y="2118883"/>
                  </a:lnTo>
                  <a:lnTo>
                    <a:pt x="1850711" y="2118883"/>
                  </a:lnTo>
                  <a:lnTo>
                    <a:pt x="1894227" y="2118883"/>
                  </a:lnTo>
                  <a:lnTo>
                    <a:pt x="1899346" y="2118883"/>
                  </a:lnTo>
                  <a:lnTo>
                    <a:pt x="1919825" y="2118883"/>
                  </a:lnTo>
                  <a:lnTo>
                    <a:pt x="1922384" y="2118883"/>
                  </a:lnTo>
                  <a:lnTo>
                    <a:pt x="1927504" y="2118883"/>
                  </a:lnTo>
                  <a:lnTo>
                    <a:pt x="1932623" y="2118883"/>
                  </a:lnTo>
                  <a:lnTo>
                    <a:pt x="1947982" y="2118883"/>
                  </a:lnTo>
                  <a:lnTo>
                    <a:pt x="1953102" y="2118883"/>
                  </a:lnTo>
                  <a:lnTo>
                    <a:pt x="1963341" y="2118883"/>
                  </a:lnTo>
                  <a:lnTo>
                    <a:pt x="1968460" y="2118883"/>
                  </a:lnTo>
                  <a:lnTo>
                    <a:pt x="1978699" y="2118883"/>
                  </a:lnTo>
                  <a:lnTo>
                    <a:pt x="1986379" y="2118883"/>
                  </a:lnTo>
                  <a:lnTo>
                    <a:pt x="1991498" y="2118883"/>
                  </a:lnTo>
                  <a:lnTo>
                    <a:pt x="1996618" y="2118883"/>
                  </a:lnTo>
                  <a:lnTo>
                    <a:pt x="2001737" y="2118883"/>
                  </a:lnTo>
                  <a:lnTo>
                    <a:pt x="2006857" y="2118883"/>
                  </a:lnTo>
                  <a:lnTo>
                    <a:pt x="2006857" y="2074403"/>
                  </a:lnTo>
                  <a:lnTo>
                    <a:pt x="2011976" y="2074403"/>
                  </a:lnTo>
                  <a:lnTo>
                    <a:pt x="2017096" y="2074403"/>
                  </a:lnTo>
                  <a:lnTo>
                    <a:pt x="2022215" y="2074403"/>
                  </a:lnTo>
                  <a:lnTo>
                    <a:pt x="2027335" y="2074403"/>
                  </a:lnTo>
                  <a:lnTo>
                    <a:pt x="2032455" y="2074403"/>
                  </a:lnTo>
                  <a:lnTo>
                    <a:pt x="2037574" y="2074403"/>
                  </a:lnTo>
                  <a:lnTo>
                    <a:pt x="2042693" y="2074403"/>
                  </a:lnTo>
                  <a:lnTo>
                    <a:pt x="2045253" y="2074403"/>
                  </a:lnTo>
                  <a:lnTo>
                    <a:pt x="2050373" y="2074403"/>
                  </a:lnTo>
                  <a:lnTo>
                    <a:pt x="2055492" y="2074403"/>
                  </a:lnTo>
                  <a:lnTo>
                    <a:pt x="2060612" y="2074403"/>
                  </a:lnTo>
                  <a:lnTo>
                    <a:pt x="2065732" y="2074403"/>
                  </a:lnTo>
                  <a:lnTo>
                    <a:pt x="2070851" y="2074403"/>
                  </a:lnTo>
                  <a:lnTo>
                    <a:pt x="2075970" y="2074403"/>
                  </a:lnTo>
                  <a:lnTo>
                    <a:pt x="2081090" y="2074403"/>
                  </a:lnTo>
                  <a:lnTo>
                    <a:pt x="2086209" y="2074403"/>
                  </a:lnTo>
                  <a:lnTo>
                    <a:pt x="2091329" y="2074403"/>
                  </a:lnTo>
                  <a:lnTo>
                    <a:pt x="2096449" y="2074403"/>
                  </a:lnTo>
                  <a:lnTo>
                    <a:pt x="2101568" y="2074403"/>
                  </a:lnTo>
                  <a:lnTo>
                    <a:pt x="2106688" y="2074403"/>
                  </a:lnTo>
                  <a:lnTo>
                    <a:pt x="2114367" y="2074403"/>
                  </a:lnTo>
                  <a:lnTo>
                    <a:pt x="2119486" y="2074403"/>
                  </a:lnTo>
                  <a:lnTo>
                    <a:pt x="2124606" y="2074403"/>
                  </a:lnTo>
                  <a:lnTo>
                    <a:pt x="2129726" y="2074403"/>
                  </a:lnTo>
                  <a:lnTo>
                    <a:pt x="2134845" y="2074403"/>
                  </a:lnTo>
                  <a:lnTo>
                    <a:pt x="2139965" y="2074403"/>
                  </a:lnTo>
                  <a:lnTo>
                    <a:pt x="2145084" y="2074403"/>
                  </a:lnTo>
                  <a:lnTo>
                    <a:pt x="2150204" y="2074403"/>
                  </a:lnTo>
                  <a:lnTo>
                    <a:pt x="2155323" y="2074403"/>
                  </a:lnTo>
                  <a:lnTo>
                    <a:pt x="2173242" y="2074403"/>
                  </a:lnTo>
                  <a:lnTo>
                    <a:pt x="2178361" y="2074403"/>
                  </a:lnTo>
                  <a:lnTo>
                    <a:pt x="2183481" y="2074403"/>
                  </a:lnTo>
                  <a:lnTo>
                    <a:pt x="2198839" y="2074403"/>
                  </a:lnTo>
                  <a:lnTo>
                    <a:pt x="2203959" y="2074403"/>
                  </a:lnTo>
                  <a:lnTo>
                    <a:pt x="2209078" y="2074403"/>
                  </a:lnTo>
                  <a:lnTo>
                    <a:pt x="2224437" y="2074403"/>
                  </a:lnTo>
                  <a:lnTo>
                    <a:pt x="2232116" y="2074403"/>
                  </a:lnTo>
                  <a:lnTo>
                    <a:pt x="2237236" y="2074403"/>
                  </a:lnTo>
                  <a:lnTo>
                    <a:pt x="2242355" y="2074403"/>
                  </a:lnTo>
                  <a:lnTo>
                    <a:pt x="2252594" y="2074403"/>
                  </a:lnTo>
                  <a:lnTo>
                    <a:pt x="2262833" y="2074403"/>
                  </a:lnTo>
                  <a:lnTo>
                    <a:pt x="2267953" y="2074403"/>
                  </a:lnTo>
                  <a:lnTo>
                    <a:pt x="2273072" y="2074403"/>
                  </a:lnTo>
                  <a:lnTo>
                    <a:pt x="2278192" y="2074403"/>
                  </a:lnTo>
                  <a:lnTo>
                    <a:pt x="2288431" y="2074403"/>
                  </a:lnTo>
                  <a:lnTo>
                    <a:pt x="2288431" y="2017791"/>
                  </a:lnTo>
                  <a:lnTo>
                    <a:pt x="2293551" y="2017791"/>
                  </a:lnTo>
                  <a:lnTo>
                    <a:pt x="2296111" y="2017791"/>
                  </a:lnTo>
                  <a:lnTo>
                    <a:pt x="2301230" y="2017791"/>
                  </a:lnTo>
                  <a:lnTo>
                    <a:pt x="2311469" y="2017791"/>
                  </a:lnTo>
                  <a:lnTo>
                    <a:pt x="2321708" y="2017791"/>
                  </a:lnTo>
                  <a:lnTo>
                    <a:pt x="2326828" y="2017791"/>
                  </a:lnTo>
                  <a:lnTo>
                    <a:pt x="2342186" y="2017791"/>
                  </a:lnTo>
                  <a:lnTo>
                    <a:pt x="2360105" y="2017791"/>
                  </a:lnTo>
                  <a:lnTo>
                    <a:pt x="2385702" y="2017791"/>
                  </a:lnTo>
                  <a:lnTo>
                    <a:pt x="2390822" y="2017791"/>
                  </a:lnTo>
                  <a:lnTo>
                    <a:pt x="2418979" y="2017791"/>
                  </a:lnTo>
                  <a:lnTo>
                    <a:pt x="2434338" y="2017791"/>
                  </a:lnTo>
                  <a:lnTo>
                    <a:pt x="2444577" y="2017791"/>
                  </a:lnTo>
                  <a:lnTo>
                    <a:pt x="2449696" y="2017791"/>
                  </a:lnTo>
                  <a:lnTo>
                    <a:pt x="2493212" y="2017791"/>
                  </a:lnTo>
                  <a:lnTo>
                    <a:pt x="2503451" y="2017791"/>
                  </a:lnTo>
                  <a:lnTo>
                    <a:pt x="2539288" y="2017791"/>
                  </a:lnTo>
                  <a:lnTo>
                    <a:pt x="2552087" y="2017791"/>
                  </a:lnTo>
                  <a:lnTo>
                    <a:pt x="2567445" y="2017791"/>
                  </a:lnTo>
                  <a:lnTo>
                    <a:pt x="2587924" y="2017791"/>
                  </a:lnTo>
                  <a:lnTo>
                    <a:pt x="2603282" y="2017791"/>
                  </a:lnTo>
                  <a:lnTo>
                    <a:pt x="2610962" y="2017791"/>
                  </a:lnTo>
                  <a:lnTo>
                    <a:pt x="2616081" y="2017791"/>
                  </a:lnTo>
                  <a:lnTo>
                    <a:pt x="2631440" y="2017791"/>
                  </a:lnTo>
                  <a:lnTo>
                    <a:pt x="2641679" y="2017791"/>
                  </a:lnTo>
                  <a:lnTo>
                    <a:pt x="2646798" y="2017791"/>
                  </a:lnTo>
                  <a:lnTo>
                    <a:pt x="2662157" y="2017791"/>
                  </a:lnTo>
                  <a:lnTo>
                    <a:pt x="2664717" y="2017791"/>
                  </a:lnTo>
                  <a:lnTo>
                    <a:pt x="2669837" y="2017791"/>
                  </a:lnTo>
                  <a:lnTo>
                    <a:pt x="2680075" y="2017791"/>
                  </a:lnTo>
                  <a:lnTo>
                    <a:pt x="2690314" y="2017791"/>
                  </a:lnTo>
                  <a:lnTo>
                    <a:pt x="2700554" y="2017791"/>
                  </a:lnTo>
                  <a:lnTo>
                    <a:pt x="2705673" y="2017791"/>
                  </a:lnTo>
                  <a:lnTo>
                    <a:pt x="2715912" y="2017791"/>
                  </a:lnTo>
                  <a:lnTo>
                    <a:pt x="2721032" y="2017791"/>
                  </a:lnTo>
                  <a:lnTo>
                    <a:pt x="2726151" y="2017791"/>
                  </a:lnTo>
                  <a:lnTo>
                    <a:pt x="2744070" y="2017791"/>
                  </a:lnTo>
                  <a:lnTo>
                    <a:pt x="2749189" y="2017791"/>
                  </a:lnTo>
                  <a:lnTo>
                    <a:pt x="2769667" y="2017791"/>
                  </a:lnTo>
                  <a:lnTo>
                    <a:pt x="2802944" y="2017791"/>
                  </a:lnTo>
                  <a:lnTo>
                    <a:pt x="2818303" y="2017791"/>
                  </a:lnTo>
                  <a:lnTo>
                    <a:pt x="2823423" y="2017791"/>
                  </a:lnTo>
                  <a:lnTo>
                    <a:pt x="2833661" y="2017791"/>
                  </a:lnTo>
                  <a:lnTo>
                    <a:pt x="2833661" y="1957137"/>
                  </a:lnTo>
                  <a:lnTo>
                    <a:pt x="2843900" y="1957137"/>
                  </a:lnTo>
                  <a:lnTo>
                    <a:pt x="2849020" y="1957137"/>
                  </a:lnTo>
                  <a:lnTo>
                    <a:pt x="2866938" y="1957137"/>
                  </a:lnTo>
                  <a:lnTo>
                    <a:pt x="2866938" y="1892438"/>
                  </a:lnTo>
                  <a:lnTo>
                    <a:pt x="2877177" y="1892438"/>
                  </a:lnTo>
                  <a:lnTo>
                    <a:pt x="2882297" y="1892438"/>
                  </a:lnTo>
                  <a:lnTo>
                    <a:pt x="2902775" y="1892438"/>
                  </a:lnTo>
                  <a:lnTo>
                    <a:pt x="2907894" y="1892438"/>
                  </a:lnTo>
                  <a:lnTo>
                    <a:pt x="2913014" y="1892438"/>
                  </a:lnTo>
                  <a:lnTo>
                    <a:pt x="2915574" y="1892438"/>
                  </a:lnTo>
                  <a:lnTo>
                    <a:pt x="2930933" y="1892438"/>
                  </a:lnTo>
                  <a:lnTo>
                    <a:pt x="2966769" y="1892438"/>
                  </a:lnTo>
                  <a:lnTo>
                    <a:pt x="3020524" y="1892438"/>
                  </a:lnTo>
                  <a:lnTo>
                    <a:pt x="3048682" y="1892438"/>
                  </a:lnTo>
                  <a:lnTo>
                    <a:pt x="3079399" y="1892438"/>
                  </a:lnTo>
                  <a:lnTo>
                    <a:pt x="3112676" y="1892438"/>
                  </a:lnTo>
                  <a:lnTo>
                    <a:pt x="3117796" y="1892438"/>
                  </a:lnTo>
                  <a:lnTo>
                    <a:pt x="3117796" y="1831783"/>
                  </a:lnTo>
                  <a:lnTo>
                    <a:pt x="3117796" y="1831783"/>
                  </a:lnTo>
                  <a:lnTo>
                    <a:pt x="3128035" y="1831783"/>
                  </a:lnTo>
                  <a:lnTo>
                    <a:pt x="3133154" y="1831783"/>
                  </a:lnTo>
                  <a:lnTo>
                    <a:pt x="3138274" y="1831783"/>
                  </a:lnTo>
                  <a:lnTo>
                    <a:pt x="3148513" y="1831783"/>
                  </a:lnTo>
                  <a:lnTo>
                    <a:pt x="3153632" y="1831783"/>
                  </a:lnTo>
                  <a:lnTo>
                    <a:pt x="3161312" y="1831783"/>
                  </a:lnTo>
                  <a:lnTo>
                    <a:pt x="3171550" y="1831783"/>
                  </a:lnTo>
                  <a:lnTo>
                    <a:pt x="3192029" y="1831783"/>
                  </a:lnTo>
                  <a:lnTo>
                    <a:pt x="3207387" y="1831783"/>
                  </a:lnTo>
                  <a:lnTo>
                    <a:pt x="3230425" y="1831783"/>
                  </a:lnTo>
                  <a:lnTo>
                    <a:pt x="3235545" y="1831783"/>
                  </a:lnTo>
                  <a:lnTo>
                    <a:pt x="3245784" y="1831783"/>
                  </a:lnTo>
                  <a:lnTo>
                    <a:pt x="3271382" y="1831783"/>
                  </a:lnTo>
                  <a:lnTo>
                    <a:pt x="3276501" y="1831783"/>
                  </a:lnTo>
                  <a:lnTo>
                    <a:pt x="3281621" y="1831783"/>
                  </a:lnTo>
                  <a:lnTo>
                    <a:pt x="3286740" y="1831783"/>
                  </a:lnTo>
                  <a:lnTo>
                    <a:pt x="3304659" y="1831783"/>
                  </a:lnTo>
                  <a:lnTo>
                    <a:pt x="3340495" y="1831783"/>
                  </a:lnTo>
                  <a:lnTo>
                    <a:pt x="3345615" y="1831783"/>
                  </a:lnTo>
                  <a:lnTo>
                    <a:pt x="3353294" y="1831783"/>
                  </a:lnTo>
                  <a:lnTo>
                    <a:pt x="3353294" y="1771127"/>
                  </a:lnTo>
                  <a:lnTo>
                    <a:pt x="3389131" y="1771127"/>
                  </a:lnTo>
                  <a:lnTo>
                    <a:pt x="3409609" y="1771127"/>
                  </a:lnTo>
                  <a:lnTo>
                    <a:pt x="3412169" y="1771127"/>
                  </a:lnTo>
                  <a:lnTo>
                    <a:pt x="3427527" y="1771127"/>
                  </a:lnTo>
                  <a:lnTo>
                    <a:pt x="3432647" y="1771127"/>
                  </a:lnTo>
                  <a:lnTo>
                    <a:pt x="3496641" y="1771127"/>
                  </a:lnTo>
                  <a:lnTo>
                    <a:pt x="3501761" y="1771127"/>
                  </a:lnTo>
                  <a:lnTo>
                    <a:pt x="3540157" y="1771127"/>
                  </a:lnTo>
                  <a:lnTo>
                    <a:pt x="3545277" y="1771127"/>
                  </a:lnTo>
                  <a:lnTo>
                    <a:pt x="3555516" y="1771127"/>
                  </a:lnTo>
                  <a:lnTo>
                    <a:pt x="3581113" y="1771127"/>
                  </a:lnTo>
                  <a:lnTo>
                    <a:pt x="3596472" y="1771127"/>
                  </a:lnTo>
                  <a:lnTo>
                    <a:pt x="3614391" y="1771127"/>
                  </a:lnTo>
                  <a:lnTo>
                    <a:pt x="3629749" y="1771127"/>
                  </a:lnTo>
                  <a:lnTo>
                    <a:pt x="3634868" y="1771127"/>
                  </a:lnTo>
                  <a:lnTo>
                    <a:pt x="3639988" y="1771127"/>
                  </a:lnTo>
                  <a:lnTo>
                    <a:pt x="3645108" y="1771127"/>
                  </a:lnTo>
                  <a:lnTo>
                    <a:pt x="3650227" y="1771127"/>
                  </a:lnTo>
                  <a:lnTo>
                    <a:pt x="3655347" y="1771127"/>
                  </a:lnTo>
                  <a:lnTo>
                    <a:pt x="3657906" y="1771127"/>
                  </a:lnTo>
                  <a:lnTo>
                    <a:pt x="3663026" y="1771127"/>
                  </a:lnTo>
                  <a:lnTo>
                    <a:pt x="3668145" y="1771127"/>
                  </a:lnTo>
                  <a:lnTo>
                    <a:pt x="3673265" y="1771127"/>
                  </a:lnTo>
                  <a:lnTo>
                    <a:pt x="3673265" y="1698342"/>
                  </a:lnTo>
                  <a:lnTo>
                    <a:pt x="3678385" y="1698342"/>
                  </a:lnTo>
                  <a:lnTo>
                    <a:pt x="3683504" y="1698342"/>
                  </a:lnTo>
                  <a:lnTo>
                    <a:pt x="3714221" y="1698342"/>
                  </a:lnTo>
                  <a:lnTo>
                    <a:pt x="3742379" y="1698342"/>
                  </a:lnTo>
                  <a:lnTo>
                    <a:pt x="3762857" y="1698342"/>
                  </a:lnTo>
                  <a:lnTo>
                    <a:pt x="3773096" y="1698342"/>
                  </a:lnTo>
                  <a:lnTo>
                    <a:pt x="3778215" y="1698342"/>
                  </a:lnTo>
                  <a:lnTo>
                    <a:pt x="3796134" y="1698342"/>
                  </a:lnTo>
                  <a:lnTo>
                    <a:pt x="3801253" y="1698342"/>
                  </a:lnTo>
                  <a:lnTo>
                    <a:pt x="3806373" y="1698342"/>
                  </a:lnTo>
                  <a:lnTo>
                    <a:pt x="3811492" y="1698342"/>
                  </a:lnTo>
                  <a:lnTo>
                    <a:pt x="3821731" y="1698342"/>
                  </a:lnTo>
                  <a:lnTo>
                    <a:pt x="3831971" y="1698342"/>
                  </a:lnTo>
                  <a:lnTo>
                    <a:pt x="3844769" y="1698342"/>
                  </a:lnTo>
                  <a:lnTo>
                    <a:pt x="3855008" y="1698342"/>
                  </a:lnTo>
                  <a:lnTo>
                    <a:pt x="3880606" y="1698342"/>
                  </a:lnTo>
                  <a:lnTo>
                    <a:pt x="3885725" y="1698342"/>
                  </a:lnTo>
                  <a:lnTo>
                    <a:pt x="3908763" y="1698342"/>
                  </a:lnTo>
                  <a:lnTo>
                    <a:pt x="3919003" y="1698342"/>
                  </a:lnTo>
                  <a:lnTo>
                    <a:pt x="3934361" y="1698342"/>
                  </a:lnTo>
                  <a:lnTo>
                    <a:pt x="3939481" y="1698342"/>
                  </a:lnTo>
                  <a:lnTo>
                    <a:pt x="3939481" y="1621512"/>
                  </a:lnTo>
                  <a:lnTo>
                    <a:pt x="3959959" y="1621512"/>
                  </a:lnTo>
                  <a:lnTo>
                    <a:pt x="3977877" y="1621512"/>
                  </a:lnTo>
                  <a:lnTo>
                    <a:pt x="3993236" y="1621512"/>
                  </a:lnTo>
                  <a:lnTo>
                    <a:pt x="3998355" y="1621512"/>
                  </a:lnTo>
                  <a:lnTo>
                    <a:pt x="3998355" y="1552769"/>
                  </a:lnTo>
                  <a:lnTo>
                    <a:pt x="4008594" y="1552769"/>
                  </a:lnTo>
                  <a:lnTo>
                    <a:pt x="4008594" y="1475940"/>
                  </a:lnTo>
                  <a:lnTo>
                    <a:pt x="4029072" y="1475940"/>
                  </a:lnTo>
                  <a:lnTo>
                    <a:pt x="4046991" y="1475940"/>
                  </a:lnTo>
                  <a:lnTo>
                    <a:pt x="4062349" y="1475940"/>
                  </a:lnTo>
                  <a:lnTo>
                    <a:pt x="4072589" y="1475940"/>
                  </a:lnTo>
                  <a:lnTo>
                    <a:pt x="4072589" y="1403153"/>
                  </a:lnTo>
                  <a:lnTo>
                    <a:pt x="4077708" y="1403153"/>
                  </a:lnTo>
                  <a:lnTo>
                    <a:pt x="4090507" y="1403153"/>
                  </a:lnTo>
                  <a:lnTo>
                    <a:pt x="4116105" y="1403153"/>
                  </a:lnTo>
                  <a:lnTo>
                    <a:pt x="4121224" y="1403153"/>
                  </a:lnTo>
                  <a:lnTo>
                    <a:pt x="4131464" y="1403153"/>
                  </a:lnTo>
                  <a:lnTo>
                    <a:pt x="4136583" y="1403153"/>
                  </a:lnTo>
                  <a:lnTo>
                    <a:pt x="4141703" y="1403153"/>
                  </a:lnTo>
                  <a:lnTo>
                    <a:pt x="4151941" y="1403153"/>
                  </a:lnTo>
                  <a:lnTo>
                    <a:pt x="4154501" y="1403153"/>
                  </a:lnTo>
                  <a:lnTo>
                    <a:pt x="4159621" y="1403153"/>
                  </a:lnTo>
                  <a:lnTo>
                    <a:pt x="4164740" y="1403153"/>
                  </a:lnTo>
                  <a:lnTo>
                    <a:pt x="4180099" y="1403153"/>
                  </a:lnTo>
                  <a:lnTo>
                    <a:pt x="4190338" y="1403153"/>
                  </a:lnTo>
                  <a:lnTo>
                    <a:pt x="4200577" y="1403153"/>
                  </a:lnTo>
                  <a:lnTo>
                    <a:pt x="4205696" y="1403153"/>
                  </a:lnTo>
                  <a:lnTo>
                    <a:pt x="4210816" y="1403153"/>
                  </a:lnTo>
                  <a:lnTo>
                    <a:pt x="4218495" y="1403153"/>
                  </a:lnTo>
                  <a:lnTo>
                    <a:pt x="4223615" y="1403153"/>
                  </a:lnTo>
                  <a:lnTo>
                    <a:pt x="4244093" y="1403153"/>
                  </a:lnTo>
                  <a:lnTo>
                    <a:pt x="4259452" y="1403153"/>
                  </a:lnTo>
                  <a:lnTo>
                    <a:pt x="4264571" y="1403153"/>
                  </a:lnTo>
                  <a:lnTo>
                    <a:pt x="4269691" y="1403153"/>
                  </a:lnTo>
                  <a:lnTo>
                    <a:pt x="4274810" y="1403153"/>
                  </a:lnTo>
                  <a:lnTo>
                    <a:pt x="4282489" y="1403153"/>
                  </a:lnTo>
                  <a:lnTo>
                    <a:pt x="4287609" y="1403153"/>
                  </a:lnTo>
                  <a:lnTo>
                    <a:pt x="4292728" y="1403153"/>
                  </a:lnTo>
                  <a:lnTo>
                    <a:pt x="4346484" y="1403153"/>
                  </a:lnTo>
                  <a:lnTo>
                    <a:pt x="4351603" y="1403153"/>
                  </a:lnTo>
                  <a:lnTo>
                    <a:pt x="4356723" y="1403153"/>
                  </a:lnTo>
                  <a:lnTo>
                    <a:pt x="4415597" y="1403153"/>
                  </a:lnTo>
                  <a:lnTo>
                    <a:pt x="4425836" y="1403153"/>
                  </a:lnTo>
                  <a:lnTo>
                    <a:pt x="4436075" y="1403153"/>
                  </a:lnTo>
                  <a:lnTo>
                    <a:pt x="4441195" y="1403153"/>
                  </a:lnTo>
                  <a:lnTo>
                    <a:pt x="4446315" y="1403153"/>
                  </a:lnTo>
                  <a:lnTo>
                    <a:pt x="4489831" y="1403153"/>
                  </a:lnTo>
                  <a:lnTo>
                    <a:pt x="4494950" y="1403153"/>
                  </a:lnTo>
                  <a:lnTo>
                    <a:pt x="4505189" y="1403153"/>
                  </a:lnTo>
                  <a:lnTo>
                    <a:pt x="4515429" y="1403153"/>
                  </a:lnTo>
                  <a:lnTo>
                    <a:pt x="4525667" y="1403153"/>
                  </a:lnTo>
                  <a:lnTo>
                    <a:pt x="4528227" y="1403153"/>
                  </a:lnTo>
                  <a:lnTo>
                    <a:pt x="4533347" y="1403153"/>
                  </a:lnTo>
                  <a:lnTo>
                    <a:pt x="4543586" y="1403153"/>
                  </a:lnTo>
                  <a:lnTo>
                    <a:pt x="4553825" y="1403153"/>
                  </a:lnTo>
                  <a:lnTo>
                    <a:pt x="4574303" y="1403153"/>
                  </a:lnTo>
                  <a:lnTo>
                    <a:pt x="4584542" y="1403153"/>
                  </a:lnTo>
                  <a:lnTo>
                    <a:pt x="4597341" y="1403153"/>
                  </a:lnTo>
                  <a:lnTo>
                    <a:pt x="4602460" y="1403153"/>
                  </a:lnTo>
                  <a:lnTo>
                    <a:pt x="4612699" y="1403153"/>
                  </a:lnTo>
                  <a:lnTo>
                    <a:pt x="4612699" y="1310149"/>
                  </a:lnTo>
                  <a:lnTo>
                    <a:pt x="4612699" y="1310149"/>
                  </a:lnTo>
                  <a:lnTo>
                    <a:pt x="4617819" y="1310149"/>
                  </a:lnTo>
                  <a:lnTo>
                    <a:pt x="4622938" y="1310149"/>
                  </a:lnTo>
                  <a:lnTo>
                    <a:pt x="4633177" y="1310149"/>
                  </a:lnTo>
                  <a:lnTo>
                    <a:pt x="4638297" y="1310149"/>
                  </a:lnTo>
                  <a:lnTo>
                    <a:pt x="4643417" y="1310149"/>
                  </a:lnTo>
                  <a:lnTo>
                    <a:pt x="4648536" y="1310149"/>
                  </a:lnTo>
                  <a:lnTo>
                    <a:pt x="4648536" y="1217145"/>
                  </a:lnTo>
                  <a:lnTo>
                    <a:pt x="4651096" y="1217145"/>
                  </a:lnTo>
                  <a:lnTo>
                    <a:pt x="4666454" y="1217145"/>
                  </a:lnTo>
                  <a:lnTo>
                    <a:pt x="4671574" y="1217145"/>
                  </a:lnTo>
                  <a:lnTo>
                    <a:pt x="4671574" y="1124140"/>
                  </a:lnTo>
                  <a:lnTo>
                    <a:pt x="4681813" y="1124140"/>
                  </a:lnTo>
                  <a:lnTo>
                    <a:pt x="4686933" y="1124140"/>
                  </a:lnTo>
                  <a:lnTo>
                    <a:pt x="4692052" y="1124140"/>
                  </a:lnTo>
                  <a:lnTo>
                    <a:pt x="4709970" y="1124140"/>
                  </a:lnTo>
                  <a:lnTo>
                    <a:pt x="4715090" y="1124140"/>
                  </a:lnTo>
                  <a:lnTo>
                    <a:pt x="4725329" y="1124140"/>
                  </a:lnTo>
                  <a:lnTo>
                    <a:pt x="4735569" y="1124140"/>
                  </a:lnTo>
                  <a:lnTo>
                    <a:pt x="4745807" y="1124140"/>
                  </a:lnTo>
                  <a:lnTo>
                    <a:pt x="4789323" y="1124140"/>
                  </a:lnTo>
                  <a:lnTo>
                    <a:pt x="4789323" y="1031136"/>
                  </a:lnTo>
                  <a:lnTo>
                    <a:pt x="4794443" y="1031136"/>
                  </a:lnTo>
                  <a:lnTo>
                    <a:pt x="4799562" y="1031136"/>
                  </a:lnTo>
                  <a:lnTo>
                    <a:pt x="4804682" y="1031136"/>
                  </a:lnTo>
                  <a:lnTo>
                    <a:pt x="4809801" y="1031136"/>
                  </a:lnTo>
                  <a:lnTo>
                    <a:pt x="4830280" y="1031136"/>
                  </a:lnTo>
                  <a:lnTo>
                    <a:pt x="4843078" y="1031136"/>
                  </a:lnTo>
                  <a:lnTo>
                    <a:pt x="4863557" y="1031136"/>
                  </a:lnTo>
                  <a:lnTo>
                    <a:pt x="4889155" y="1031136"/>
                  </a:lnTo>
                  <a:lnTo>
                    <a:pt x="4894274" y="1031136"/>
                  </a:lnTo>
                  <a:lnTo>
                    <a:pt x="4901953" y="1031136"/>
                  </a:lnTo>
                  <a:lnTo>
                    <a:pt x="4907073" y="1031136"/>
                  </a:lnTo>
                  <a:lnTo>
                    <a:pt x="4912192" y="1031136"/>
                  </a:lnTo>
                  <a:lnTo>
                    <a:pt x="4948028" y="1031136"/>
                  </a:lnTo>
                  <a:lnTo>
                    <a:pt x="4953148" y="1031136"/>
                  </a:lnTo>
                  <a:lnTo>
                    <a:pt x="4960828" y="1031136"/>
                  </a:lnTo>
                  <a:lnTo>
                    <a:pt x="4971067" y="1031136"/>
                  </a:lnTo>
                  <a:lnTo>
                    <a:pt x="4981306" y="1031136"/>
                  </a:lnTo>
                  <a:lnTo>
                    <a:pt x="5006903" y="1031136"/>
                  </a:lnTo>
                  <a:lnTo>
                    <a:pt x="5017143" y="1031136"/>
                  </a:lnTo>
                  <a:lnTo>
                    <a:pt x="5076018" y="1031136"/>
                  </a:lnTo>
                  <a:lnTo>
                    <a:pt x="5081137" y="1031136"/>
                  </a:lnTo>
                  <a:lnTo>
                    <a:pt x="5083696" y="1031136"/>
                  </a:lnTo>
                  <a:lnTo>
                    <a:pt x="5099055" y="1031136"/>
                  </a:lnTo>
                  <a:lnTo>
                    <a:pt x="5104175" y="1031136"/>
                  </a:lnTo>
                  <a:lnTo>
                    <a:pt x="5104175" y="921957"/>
                  </a:lnTo>
                  <a:lnTo>
                    <a:pt x="5119534" y="921957"/>
                  </a:lnTo>
                  <a:lnTo>
                    <a:pt x="5152811" y="921957"/>
                  </a:lnTo>
                  <a:lnTo>
                    <a:pt x="5163049" y="921957"/>
                  </a:lnTo>
                  <a:lnTo>
                    <a:pt x="5173288" y="921957"/>
                  </a:lnTo>
                  <a:lnTo>
                    <a:pt x="5178408" y="921957"/>
                  </a:lnTo>
                  <a:lnTo>
                    <a:pt x="5183527" y="921957"/>
                  </a:lnTo>
                  <a:lnTo>
                    <a:pt x="5198886" y="921957"/>
                  </a:lnTo>
                  <a:lnTo>
                    <a:pt x="5204006" y="921957"/>
                  </a:lnTo>
                  <a:lnTo>
                    <a:pt x="5211684" y="921957"/>
                  </a:lnTo>
                  <a:lnTo>
                    <a:pt x="5221924" y="921957"/>
                  </a:lnTo>
                  <a:lnTo>
                    <a:pt x="5237282" y="921957"/>
                  </a:lnTo>
                  <a:lnTo>
                    <a:pt x="5257761" y="921957"/>
                  </a:lnTo>
                  <a:lnTo>
                    <a:pt x="5268000" y="921957"/>
                  </a:lnTo>
                  <a:lnTo>
                    <a:pt x="5280799" y="921957"/>
                  </a:lnTo>
                  <a:lnTo>
                    <a:pt x="5285918" y="921957"/>
                  </a:lnTo>
                  <a:lnTo>
                    <a:pt x="5296157" y="921957"/>
                  </a:lnTo>
                  <a:lnTo>
                    <a:pt x="5306397" y="921957"/>
                  </a:lnTo>
                  <a:lnTo>
                    <a:pt x="5316635" y="921957"/>
                  </a:lnTo>
                  <a:lnTo>
                    <a:pt x="5334554" y="921957"/>
                  </a:lnTo>
                  <a:lnTo>
                    <a:pt x="5339673" y="921957"/>
                  </a:lnTo>
                  <a:lnTo>
                    <a:pt x="5360151" y="921957"/>
                  </a:lnTo>
                  <a:lnTo>
                    <a:pt x="5375510" y="921957"/>
                  </a:lnTo>
                  <a:lnTo>
                    <a:pt x="5385749" y="921957"/>
                  </a:lnTo>
                  <a:lnTo>
                    <a:pt x="5390869" y="921957"/>
                  </a:lnTo>
                  <a:lnTo>
                    <a:pt x="5403667" y="921957"/>
                  </a:lnTo>
                  <a:lnTo>
                    <a:pt x="5413906" y="921957"/>
                  </a:lnTo>
                  <a:lnTo>
                    <a:pt x="5419026" y="921957"/>
                  </a:lnTo>
                  <a:lnTo>
                    <a:pt x="5434385" y="921957"/>
                  </a:lnTo>
                  <a:lnTo>
                    <a:pt x="5439504" y="921957"/>
                  </a:lnTo>
                  <a:lnTo>
                    <a:pt x="5454863" y="921957"/>
                  </a:lnTo>
                  <a:lnTo>
                    <a:pt x="5462542" y="921957"/>
                  </a:lnTo>
                  <a:lnTo>
                    <a:pt x="5493260" y="921957"/>
                  </a:lnTo>
                  <a:lnTo>
                    <a:pt x="5498379" y="921957"/>
                  </a:lnTo>
                  <a:lnTo>
                    <a:pt x="5531656" y="921957"/>
                  </a:lnTo>
                  <a:lnTo>
                    <a:pt x="5552133" y="921957"/>
                  </a:lnTo>
                  <a:lnTo>
                    <a:pt x="5572612" y="921957"/>
                  </a:lnTo>
                  <a:lnTo>
                    <a:pt x="5611008" y="921957"/>
                  </a:lnTo>
                  <a:lnTo>
                    <a:pt x="5616128" y="921957"/>
                  </a:lnTo>
                  <a:lnTo>
                    <a:pt x="5649405" y="921957"/>
                  </a:lnTo>
                  <a:lnTo>
                    <a:pt x="5649405" y="800646"/>
                  </a:lnTo>
                  <a:lnTo>
                    <a:pt x="5675003" y="800646"/>
                  </a:lnTo>
                  <a:lnTo>
                    <a:pt x="5680122" y="800646"/>
                  </a:lnTo>
                  <a:lnTo>
                    <a:pt x="5690361" y="800646"/>
                  </a:lnTo>
                  <a:lnTo>
                    <a:pt x="5708280" y="800646"/>
                  </a:lnTo>
                  <a:lnTo>
                    <a:pt x="5723639" y="800646"/>
                  </a:lnTo>
                  <a:lnTo>
                    <a:pt x="5733877" y="800646"/>
                  </a:lnTo>
                  <a:lnTo>
                    <a:pt x="5744116" y="800646"/>
                  </a:lnTo>
                  <a:lnTo>
                    <a:pt x="5744116" y="667205"/>
                  </a:lnTo>
                  <a:lnTo>
                    <a:pt x="5749236" y="667205"/>
                  </a:lnTo>
                  <a:lnTo>
                    <a:pt x="5754355" y="667205"/>
                  </a:lnTo>
                  <a:lnTo>
                    <a:pt x="5754355" y="533764"/>
                  </a:lnTo>
                  <a:lnTo>
                    <a:pt x="5754355" y="533764"/>
                  </a:lnTo>
                  <a:lnTo>
                    <a:pt x="5759475" y="533764"/>
                  </a:lnTo>
                  <a:lnTo>
                    <a:pt x="5772274" y="533764"/>
                  </a:lnTo>
                  <a:lnTo>
                    <a:pt x="5787632" y="533764"/>
                  </a:lnTo>
                  <a:lnTo>
                    <a:pt x="5808111" y="533764"/>
                  </a:lnTo>
                  <a:lnTo>
                    <a:pt x="5813230" y="533764"/>
                  </a:lnTo>
                  <a:lnTo>
                    <a:pt x="5831148" y="533764"/>
                  </a:lnTo>
                  <a:lnTo>
                    <a:pt x="5846507" y="533764"/>
                  </a:lnTo>
                  <a:lnTo>
                    <a:pt x="5851627" y="533764"/>
                  </a:lnTo>
                  <a:lnTo>
                    <a:pt x="5856746" y="533764"/>
                  </a:lnTo>
                  <a:lnTo>
                    <a:pt x="5866985" y="533764"/>
                  </a:lnTo>
                  <a:lnTo>
                    <a:pt x="5872105" y="533764"/>
                  </a:lnTo>
                  <a:lnTo>
                    <a:pt x="5877224" y="533764"/>
                  </a:lnTo>
                  <a:lnTo>
                    <a:pt x="5887463" y="533764"/>
                  </a:lnTo>
                  <a:lnTo>
                    <a:pt x="5890023" y="533764"/>
                  </a:lnTo>
                  <a:lnTo>
                    <a:pt x="5930979" y="533764"/>
                  </a:lnTo>
                  <a:lnTo>
                    <a:pt x="5936099" y="533764"/>
                  </a:lnTo>
                  <a:lnTo>
                    <a:pt x="5951457" y="533764"/>
                  </a:lnTo>
                  <a:lnTo>
                    <a:pt x="5964256" y="533764"/>
                  </a:lnTo>
                  <a:lnTo>
                    <a:pt x="5969375" y="533764"/>
                  </a:lnTo>
                  <a:lnTo>
                    <a:pt x="6005213" y="533764"/>
                  </a:lnTo>
                  <a:lnTo>
                    <a:pt x="6012892" y="533764"/>
                  </a:lnTo>
                  <a:lnTo>
                    <a:pt x="6023131" y="533764"/>
                  </a:lnTo>
                  <a:lnTo>
                    <a:pt x="6028250" y="533764"/>
                  </a:lnTo>
                  <a:lnTo>
                    <a:pt x="6048729" y="533764"/>
                  </a:lnTo>
                  <a:lnTo>
                    <a:pt x="6069207" y="533764"/>
                  </a:lnTo>
                  <a:lnTo>
                    <a:pt x="6082006" y="533764"/>
                  </a:lnTo>
                  <a:lnTo>
                    <a:pt x="6087125" y="533764"/>
                  </a:lnTo>
                  <a:lnTo>
                    <a:pt x="6092245" y="533764"/>
                  </a:lnTo>
                  <a:lnTo>
                    <a:pt x="6102484" y="533764"/>
                  </a:lnTo>
                  <a:lnTo>
                    <a:pt x="6107603" y="533764"/>
                  </a:lnTo>
                  <a:lnTo>
                    <a:pt x="6122962" y="533764"/>
                  </a:lnTo>
                  <a:lnTo>
                    <a:pt x="6146000" y="533764"/>
                  </a:lnTo>
                  <a:lnTo>
                    <a:pt x="6151119" y="533764"/>
                  </a:lnTo>
                  <a:lnTo>
                    <a:pt x="6181836" y="533764"/>
                  </a:lnTo>
                  <a:lnTo>
                    <a:pt x="6186956" y="533764"/>
                  </a:lnTo>
                  <a:lnTo>
                    <a:pt x="6192076" y="533764"/>
                  </a:lnTo>
                  <a:lnTo>
                    <a:pt x="6197195" y="533764"/>
                  </a:lnTo>
                  <a:lnTo>
                    <a:pt x="6209994" y="533764"/>
                  </a:lnTo>
                  <a:lnTo>
                    <a:pt x="6225353" y="533764"/>
                  </a:lnTo>
                  <a:lnTo>
                    <a:pt x="6235592" y="533764"/>
                  </a:lnTo>
                  <a:lnTo>
                    <a:pt x="6256070" y="533764"/>
                  </a:lnTo>
                  <a:lnTo>
                    <a:pt x="6263749" y="533764"/>
                  </a:lnTo>
                  <a:lnTo>
                    <a:pt x="6284227" y="533764"/>
                  </a:lnTo>
                  <a:lnTo>
                    <a:pt x="6289347" y="533764"/>
                  </a:lnTo>
                  <a:lnTo>
                    <a:pt x="6294466" y="533764"/>
                  </a:lnTo>
                  <a:lnTo>
                    <a:pt x="6299586" y="533764"/>
                  </a:lnTo>
                  <a:lnTo>
                    <a:pt x="6314944" y="533764"/>
                  </a:lnTo>
                  <a:lnTo>
                    <a:pt x="6358460" y="533764"/>
                  </a:lnTo>
                  <a:lnTo>
                    <a:pt x="6363580" y="533764"/>
                  </a:lnTo>
                  <a:lnTo>
                    <a:pt x="6368699" y="533764"/>
                  </a:lnTo>
                  <a:lnTo>
                    <a:pt x="6373819" y="533764"/>
                  </a:lnTo>
                  <a:lnTo>
                    <a:pt x="6384058" y="533764"/>
                  </a:lnTo>
                  <a:lnTo>
                    <a:pt x="6396857" y="533764"/>
                  </a:lnTo>
                  <a:lnTo>
                    <a:pt x="6407096" y="533764"/>
                  </a:lnTo>
                  <a:lnTo>
                    <a:pt x="6412216" y="533764"/>
                  </a:lnTo>
                  <a:lnTo>
                    <a:pt x="6437814" y="533764"/>
                  </a:lnTo>
                  <a:lnTo>
                    <a:pt x="6445492" y="533764"/>
                  </a:lnTo>
                  <a:lnTo>
                    <a:pt x="6445492" y="347755"/>
                  </a:lnTo>
                  <a:lnTo>
                    <a:pt x="6460851" y="347755"/>
                  </a:lnTo>
                  <a:lnTo>
                    <a:pt x="6471090" y="347755"/>
                  </a:lnTo>
                  <a:lnTo>
                    <a:pt x="6486449" y="347755"/>
                  </a:lnTo>
                  <a:lnTo>
                    <a:pt x="6501807" y="347755"/>
                  </a:lnTo>
                  <a:lnTo>
                    <a:pt x="6509487" y="347755"/>
                  </a:lnTo>
                  <a:lnTo>
                    <a:pt x="6514607" y="347755"/>
                  </a:lnTo>
                  <a:lnTo>
                    <a:pt x="6545323" y="347755"/>
                  </a:lnTo>
                  <a:lnTo>
                    <a:pt x="6550443" y="347755"/>
                  </a:lnTo>
                  <a:lnTo>
                    <a:pt x="6555562" y="347755"/>
                  </a:lnTo>
                  <a:lnTo>
                    <a:pt x="6565802" y="347755"/>
                  </a:lnTo>
                  <a:lnTo>
                    <a:pt x="6570921" y="347755"/>
                  </a:lnTo>
                  <a:lnTo>
                    <a:pt x="6573480" y="347755"/>
                  </a:lnTo>
                  <a:lnTo>
                    <a:pt x="6578600" y="347755"/>
                  </a:lnTo>
                  <a:lnTo>
                    <a:pt x="6593959" y="347755"/>
                  </a:lnTo>
                  <a:lnTo>
                    <a:pt x="6599078" y="347755"/>
                  </a:lnTo>
                  <a:lnTo>
                    <a:pt x="6604198" y="347755"/>
                  </a:lnTo>
                  <a:lnTo>
                    <a:pt x="6624676" y="347755"/>
                  </a:lnTo>
                  <a:lnTo>
                    <a:pt x="6632355" y="347755"/>
                  </a:lnTo>
                  <a:lnTo>
                    <a:pt x="6637475" y="347755"/>
                  </a:lnTo>
                  <a:lnTo>
                    <a:pt x="6642595" y="347755"/>
                  </a:lnTo>
                  <a:lnTo>
                    <a:pt x="6647714" y="347755"/>
                  </a:lnTo>
                  <a:lnTo>
                    <a:pt x="6668192" y="347755"/>
                  </a:lnTo>
                  <a:lnTo>
                    <a:pt x="6693790" y="347755"/>
                  </a:lnTo>
                  <a:lnTo>
                    <a:pt x="6701470" y="347755"/>
                  </a:lnTo>
                  <a:lnTo>
                    <a:pt x="6706589" y="347755"/>
                  </a:lnTo>
                  <a:lnTo>
                    <a:pt x="6711708" y="347755"/>
                  </a:lnTo>
                  <a:lnTo>
                    <a:pt x="6721947" y="347755"/>
                  </a:lnTo>
                  <a:lnTo>
                    <a:pt x="6727067" y="347755"/>
                  </a:lnTo>
                  <a:lnTo>
                    <a:pt x="6732186" y="347755"/>
                  </a:lnTo>
                  <a:lnTo>
                    <a:pt x="6742425" y="347755"/>
                  </a:lnTo>
                  <a:lnTo>
                    <a:pt x="6752665" y="347755"/>
                  </a:lnTo>
                  <a:lnTo>
                    <a:pt x="6755224" y="347755"/>
                  </a:lnTo>
                  <a:lnTo>
                    <a:pt x="6760343" y="347755"/>
                  </a:lnTo>
                  <a:lnTo>
                    <a:pt x="6770583" y="347755"/>
                  </a:lnTo>
                  <a:lnTo>
                    <a:pt x="6775702" y="347755"/>
                  </a:lnTo>
                  <a:lnTo>
                    <a:pt x="6780822" y="347755"/>
                  </a:lnTo>
                  <a:lnTo>
                    <a:pt x="6796181" y="347755"/>
                  </a:lnTo>
                  <a:lnTo>
                    <a:pt x="6806420" y="347755"/>
                  </a:lnTo>
                  <a:lnTo>
                    <a:pt x="6816659" y="347755"/>
                  </a:lnTo>
                  <a:lnTo>
                    <a:pt x="6819218" y="347755"/>
                  </a:lnTo>
                  <a:lnTo>
                    <a:pt x="6824338" y="347755"/>
                  </a:lnTo>
                  <a:lnTo>
                    <a:pt x="6834577" y="347755"/>
                  </a:lnTo>
                  <a:lnTo>
                    <a:pt x="6839697" y="347755"/>
                  </a:lnTo>
                  <a:lnTo>
                    <a:pt x="6855055" y="347755"/>
                  </a:lnTo>
                  <a:lnTo>
                    <a:pt x="6870413" y="347755"/>
                  </a:lnTo>
                  <a:lnTo>
                    <a:pt x="6875533" y="347755"/>
                  </a:lnTo>
                  <a:lnTo>
                    <a:pt x="6880653" y="347755"/>
                  </a:lnTo>
                  <a:lnTo>
                    <a:pt x="6893452" y="347755"/>
                  </a:lnTo>
                  <a:lnTo>
                    <a:pt x="6898571" y="347755"/>
                  </a:lnTo>
                  <a:lnTo>
                    <a:pt x="6903691" y="347755"/>
                  </a:lnTo>
                  <a:lnTo>
                    <a:pt x="6908810" y="347755"/>
                  </a:lnTo>
                  <a:lnTo>
                    <a:pt x="6913929" y="347755"/>
                  </a:lnTo>
                  <a:lnTo>
                    <a:pt x="6924169" y="347755"/>
                  </a:lnTo>
                  <a:lnTo>
                    <a:pt x="6924169" y="0"/>
                  </a:lnTo>
                  <a:lnTo>
                    <a:pt x="6934408" y="0"/>
                  </a:lnTo>
                  <a:lnTo>
                    <a:pt x="6939527" y="0"/>
                  </a:lnTo>
                  <a:lnTo>
                    <a:pt x="6942087" y="0"/>
                  </a:lnTo>
                  <a:lnTo>
                    <a:pt x="6972804" y="0"/>
                  </a:lnTo>
                  <a:lnTo>
                    <a:pt x="6993283" y="0"/>
                  </a:lnTo>
                  <a:lnTo>
                    <a:pt x="7026560" y="0"/>
                  </a:lnTo>
                  <a:lnTo>
                    <a:pt x="7052157" y="0"/>
                  </a:lnTo>
                  <a:lnTo>
                    <a:pt x="7057276" y="0"/>
                  </a:lnTo>
                  <a:lnTo>
                    <a:pt x="7064956" y="0"/>
                  </a:lnTo>
                  <a:lnTo>
                    <a:pt x="7080315" y="0"/>
                  </a:lnTo>
                  <a:lnTo>
                    <a:pt x="7090554" y="0"/>
                  </a:lnTo>
                  <a:lnTo>
                    <a:pt x="7095673" y="0"/>
                  </a:lnTo>
                  <a:lnTo>
                    <a:pt x="7100792" y="0"/>
                  </a:lnTo>
                  <a:lnTo>
                    <a:pt x="7111032" y="0"/>
                  </a:lnTo>
                  <a:lnTo>
                    <a:pt x="7116151" y="0"/>
                  </a:lnTo>
                  <a:lnTo>
                    <a:pt x="7126390" y="0"/>
                  </a:lnTo>
                  <a:lnTo>
                    <a:pt x="7128950" y="0"/>
                  </a:lnTo>
                  <a:lnTo>
                    <a:pt x="7134069" y="0"/>
                  </a:lnTo>
                  <a:lnTo>
                    <a:pt x="7139189" y="0"/>
                  </a:lnTo>
                  <a:lnTo>
                    <a:pt x="7144309" y="0"/>
                  </a:lnTo>
                  <a:lnTo>
                    <a:pt x="7149428" y="0"/>
                  </a:lnTo>
                  <a:lnTo>
                    <a:pt x="7154548" y="0"/>
                  </a:lnTo>
                  <a:lnTo>
                    <a:pt x="7190385" y="0"/>
                  </a:lnTo>
                  <a:lnTo>
                    <a:pt x="7192944" y="0"/>
                  </a:lnTo>
                  <a:lnTo>
                    <a:pt x="7198064" y="0"/>
                  </a:lnTo>
                  <a:lnTo>
                    <a:pt x="7218542" y="0"/>
                  </a:lnTo>
                  <a:lnTo>
                    <a:pt x="7249259" y="0"/>
                  </a:lnTo>
                  <a:lnTo>
                    <a:pt x="7267178" y="0"/>
                  </a:lnTo>
                  <a:lnTo>
                    <a:pt x="7272297" y="0"/>
                  </a:lnTo>
                  <a:lnTo>
                    <a:pt x="7277417" y="0"/>
                  </a:lnTo>
                  <a:lnTo>
                    <a:pt x="7287655" y="0"/>
                  </a:lnTo>
                  <a:lnTo>
                    <a:pt x="7297895" y="0"/>
                  </a:lnTo>
                  <a:lnTo>
                    <a:pt x="7308134" y="0"/>
                  </a:lnTo>
                  <a:lnTo>
                    <a:pt x="7320932" y="0"/>
                  </a:lnTo>
                  <a:lnTo>
                    <a:pt x="7326052" y="0"/>
                  </a:lnTo>
                  <a:lnTo>
                    <a:pt x="7336291" y="0"/>
                  </a:lnTo>
                  <a:lnTo>
                    <a:pt x="7372128" y="0"/>
                  </a:lnTo>
                  <a:lnTo>
                    <a:pt x="7425883" y="0"/>
                  </a:lnTo>
                  <a:lnTo>
                    <a:pt x="7443802" y="0"/>
                  </a:lnTo>
                  <a:lnTo>
                    <a:pt x="7454041" y="0"/>
                  </a:lnTo>
                  <a:lnTo>
                    <a:pt x="7464280" y="0"/>
                  </a:lnTo>
                  <a:lnTo>
                    <a:pt x="7489877" y="0"/>
                  </a:lnTo>
                  <a:lnTo>
                    <a:pt x="7502676" y="0"/>
                  </a:lnTo>
                  <a:lnTo>
                    <a:pt x="7518034" y="0"/>
                  </a:lnTo>
                  <a:lnTo>
                    <a:pt x="7533393" y="0"/>
                  </a:lnTo>
                  <a:lnTo>
                    <a:pt x="7538513" y="0"/>
                  </a:lnTo>
                  <a:lnTo>
                    <a:pt x="7558991" y="0"/>
                  </a:lnTo>
                  <a:lnTo>
                    <a:pt x="7566670" y="0"/>
                  </a:lnTo>
                  <a:lnTo>
                    <a:pt x="7576909" y="0"/>
                  </a:lnTo>
                  <a:lnTo>
                    <a:pt x="7617866" y="0"/>
                  </a:lnTo>
                  <a:lnTo>
                    <a:pt x="7622985" y="0"/>
                  </a:lnTo>
                  <a:lnTo>
                    <a:pt x="7640904" y="0"/>
                  </a:lnTo>
                  <a:lnTo>
                    <a:pt x="7646023" y="0"/>
                  </a:lnTo>
                  <a:lnTo>
                    <a:pt x="7651143" y="0"/>
                  </a:lnTo>
                  <a:lnTo>
                    <a:pt x="7684420" y="0"/>
                  </a:lnTo>
                  <a:lnTo>
                    <a:pt x="7694659" y="0"/>
                  </a:lnTo>
                  <a:lnTo>
                    <a:pt x="7704897" y="0"/>
                  </a:lnTo>
                </a:path>
              </a:pathLst>
            </a:custGeom>
            <a:ln w="38100">
              <a:solidFill>
                <a:srgbClr val="2F54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601024" y="3033900"/>
              <a:ext cx="7641590" cy="2260600"/>
            </a:xfrm>
            <a:custGeom>
              <a:avLst/>
              <a:gdLst/>
              <a:ahLst/>
              <a:cxnLst/>
              <a:rect l="l" t="t" r="r" b="b"/>
              <a:pathLst>
                <a:path w="7641590" h="2260600">
                  <a:moveTo>
                    <a:pt x="0" y="2260412"/>
                  </a:moveTo>
                  <a:lnTo>
                    <a:pt x="5077" y="2260412"/>
                  </a:lnTo>
                  <a:lnTo>
                    <a:pt x="5077" y="2215932"/>
                  </a:lnTo>
                  <a:lnTo>
                    <a:pt x="5077" y="2215932"/>
                  </a:lnTo>
                  <a:lnTo>
                    <a:pt x="137085" y="2215932"/>
                  </a:lnTo>
                  <a:lnTo>
                    <a:pt x="332559" y="2215932"/>
                  </a:lnTo>
                  <a:lnTo>
                    <a:pt x="431566" y="2215932"/>
                  </a:lnTo>
                  <a:lnTo>
                    <a:pt x="611808" y="2215932"/>
                  </a:lnTo>
                  <a:lnTo>
                    <a:pt x="776819" y="2215932"/>
                  </a:lnTo>
                  <a:lnTo>
                    <a:pt x="776819" y="2175495"/>
                  </a:lnTo>
                  <a:lnTo>
                    <a:pt x="918982" y="2175495"/>
                  </a:lnTo>
                  <a:lnTo>
                    <a:pt x="982448" y="2175495"/>
                  </a:lnTo>
                  <a:lnTo>
                    <a:pt x="1045913" y="2175495"/>
                  </a:lnTo>
                  <a:lnTo>
                    <a:pt x="1045913" y="2131015"/>
                  </a:lnTo>
                  <a:lnTo>
                    <a:pt x="1053529" y="2131015"/>
                  </a:lnTo>
                  <a:lnTo>
                    <a:pt x="1099224" y="2131015"/>
                  </a:lnTo>
                  <a:lnTo>
                    <a:pt x="1312469" y="2131015"/>
                  </a:lnTo>
                  <a:lnTo>
                    <a:pt x="1561254" y="2131015"/>
                  </a:lnTo>
                  <a:lnTo>
                    <a:pt x="1604411" y="2131015"/>
                  </a:lnTo>
                  <a:lnTo>
                    <a:pt x="1609488" y="2131015"/>
                  </a:lnTo>
                  <a:lnTo>
                    <a:pt x="1698340" y="2131015"/>
                  </a:lnTo>
                  <a:lnTo>
                    <a:pt x="1741497" y="2131015"/>
                  </a:lnTo>
                  <a:lnTo>
                    <a:pt x="1761806" y="2131015"/>
                  </a:lnTo>
                  <a:lnTo>
                    <a:pt x="1794808" y="2131015"/>
                  </a:lnTo>
                  <a:lnTo>
                    <a:pt x="1840503" y="2131015"/>
                  </a:lnTo>
                  <a:lnTo>
                    <a:pt x="1848119" y="2131015"/>
                  </a:lnTo>
                  <a:lnTo>
                    <a:pt x="1878583" y="2131015"/>
                  </a:lnTo>
                  <a:lnTo>
                    <a:pt x="1893814" y="2131015"/>
                  </a:lnTo>
                  <a:lnTo>
                    <a:pt x="1921739" y="2131015"/>
                  </a:lnTo>
                  <a:lnTo>
                    <a:pt x="1926816" y="2131015"/>
                  </a:lnTo>
                  <a:lnTo>
                    <a:pt x="1931894" y="2131015"/>
                  </a:lnTo>
                  <a:lnTo>
                    <a:pt x="1942048" y="2131015"/>
                  </a:lnTo>
                  <a:lnTo>
                    <a:pt x="1947125" y="2131015"/>
                  </a:lnTo>
                  <a:lnTo>
                    <a:pt x="1952202" y="2131015"/>
                  </a:lnTo>
                  <a:lnTo>
                    <a:pt x="1962357" y="2131015"/>
                  </a:lnTo>
                  <a:lnTo>
                    <a:pt x="1967434" y="2131015"/>
                  </a:lnTo>
                  <a:lnTo>
                    <a:pt x="1975050" y="2131015"/>
                  </a:lnTo>
                  <a:lnTo>
                    <a:pt x="1980127" y="2131015"/>
                  </a:lnTo>
                  <a:lnTo>
                    <a:pt x="1985205" y="2131015"/>
                  </a:lnTo>
                  <a:lnTo>
                    <a:pt x="1990282" y="2131015"/>
                  </a:lnTo>
                  <a:lnTo>
                    <a:pt x="1995359" y="2131015"/>
                  </a:lnTo>
                  <a:lnTo>
                    <a:pt x="2010591" y="2131015"/>
                  </a:lnTo>
                  <a:lnTo>
                    <a:pt x="2015668" y="2131015"/>
                  </a:lnTo>
                  <a:lnTo>
                    <a:pt x="2020746" y="2131015"/>
                  </a:lnTo>
                  <a:lnTo>
                    <a:pt x="2025823" y="2131015"/>
                  </a:lnTo>
                  <a:lnTo>
                    <a:pt x="2028361" y="2131015"/>
                  </a:lnTo>
                  <a:lnTo>
                    <a:pt x="2033439" y="2131015"/>
                  </a:lnTo>
                  <a:lnTo>
                    <a:pt x="2038516" y="2131015"/>
                  </a:lnTo>
                  <a:lnTo>
                    <a:pt x="2043593" y="2131015"/>
                  </a:lnTo>
                  <a:lnTo>
                    <a:pt x="2048670" y="2131015"/>
                  </a:lnTo>
                  <a:lnTo>
                    <a:pt x="2053748" y="2131015"/>
                  </a:lnTo>
                  <a:lnTo>
                    <a:pt x="2058825" y="2131015"/>
                  </a:lnTo>
                  <a:lnTo>
                    <a:pt x="2063902" y="2131015"/>
                  </a:lnTo>
                  <a:lnTo>
                    <a:pt x="2063902" y="2082491"/>
                  </a:lnTo>
                  <a:lnTo>
                    <a:pt x="2068979" y="2082491"/>
                  </a:lnTo>
                  <a:lnTo>
                    <a:pt x="2074057" y="2082491"/>
                  </a:lnTo>
                  <a:lnTo>
                    <a:pt x="2079134" y="2082491"/>
                  </a:lnTo>
                  <a:lnTo>
                    <a:pt x="2084211" y="2082491"/>
                  </a:lnTo>
                  <a:lnTo>
                    <a:pt x="2089288" y="2082491"/>
                  </a:lnTo>
                  <a:lnTo>
                    <a:pt x="2091827" y="2082491"/>
                  </a:lnTo>
                  <a:lnTo>
                    <a:pt x="2096904" y="2082491"/>
                  </a:lnTo>
                  <a:lnTo>
                    <a:pt x="2101982" y="2082491"/>
                  </a:lnTo>
                  <a:lnTo>
                    <a:pt x="2107059" y="2082491"/>
                  </a:lnTo>
                  <a:lnTo>
                    <a:pt x="2112136" y="2082491"/>
                  </a:lnTo>
                  <a:lnTo>
                    <a:pt x="2117213" y="2082491"/>
                  </a:lnTo>
                  <a:lnTo>
                    <a:pt x="2122291" y="2082491"/>
                  </a:lnTo>
                  <a:lnTo>
                    <a:pt x="2122291" y="2029923"/>
                  </a:lnTo>
                  <a:lnTo>
                    <a:pt x="2127368" y="2029923"/>
                  </a:lnTo>
                  <a:lnTo>
                    <a:pt x="2137522" y="2029923"/>
                  </a:lnTo>
                  <a:lnTo>
                    <a:pt x="2142599" y="2029923"/>
                  </a:lnTo>
                  <a:lnTo>
                    <a:pt x="2147677" y="2029923"/>
                  </a:lnTo>
                  <a:lnTo>
                    <a:pt x="2155293" y="2029923"/>
                  </a:lnTo>
                  <a:lnTo>
                    <a:pt x="2160370" y="2029923"/>
                  </a:lnTo>
                  <a:lnTo>
                    <a:pt x="2165447" y="2029923"/>
                  </a:lnTo>
                  <a:lnTo>
                    <a:pt x="2175602" y="2029923"/>
                  </a:lnTo>
                  <a:lnTo>
                    <a:pt x="2180679" y="2029923"/>
                  </a:lnTo>
                  <a:lnTo>
                    <a:pt x="2185756" y="2029923"/>
                  </a:lnTo>
                  <a:lnTo>
                    <a:pt x="2190833" y="2029923"/>
                  </a:lnTo>
                  <a:lnTo>
                    <a:pt x="2195911" y="2029923"/>
                  </a:lnTo>
                  <a:lnTo>
                    <a:pt x="2206065" y="2029923"/>
                  </a:lnTo>
                  <a:lnTo>
                    <a:pt x="2211142" y="2029923"/>
                  </a:lnTo>
                  <a:lnTo>
                    <a:pt x="2213681" y="2029923"/>
                  </a:lnTo>
                  <a:lnTo>
                    <a:pt x="2233990" y="2029923"/>
                  </a:lnTo>
                  <a:lnTo>
                    <a:pt x="2254299" y="2029923"/>
                  </a:lnTo>
                  <a:lnTo>
                    <a:pt x="2259376" y="2029923"/>
                  </a:lnTo>
                  <a:lnTo>
                    <a:pt x="2264454" y="2029923"/>
                  </a:lnTo>
                  <a:lnTo>
                    <a:pt x="2264454" y="1973312"/>
                  </a:lnTo>
                  <a:lnTo>
                    <a:pt x="2274608" y="1973312"/>
                  </a:lnTo>
                  <a:lnTo>
                    <a:pt x="2277147" y="1973312"/>
                  </a:lnTo>
                  <a:lnTo>
                    <a:pt x="2287301" y="1973312"/>
                  </a:lnTo>
                  <a:lnTo>
                    <a:pt x="2292379" y="1973312"/>
                  </a:lnTo>
                  <a:lnTo>
                    <a:pt x="2307610" y="1973312"/>
                  </a:lnTo>
                  <a:lnTo>
                    <a:pt x="2312687" y="1973312"/>
                  </a:lnTo>
                  <a:lnTo>
                    <a:pt x="2327919" y="1973312"/>
                  </a:lnTo>
                  <a:lnTo>
                    <a:pt x="2332996" y="1973312"/>
                  </a:lnTo>
                  <a:lnTo>
                    <a:pt x="2332996" y="1920744"/>
                  </a:lnTo>
                  <a:lnTo>
                    <a:pt x="2340612" y="1920744"/>
                  </a:lnTo>
                  <a:lnTo>
                    <a:pt x="2360921" y="1920744"/>
                  </a:lnTo>
                  <a:lnTo>
                    <a:pt x="2404078" y="1920744"/>
                  </a:lnTo>
                  <a:lnTo>
                    <a:pt x="2409155" y="1920744"/>
                  </a:lnTo>
                  <a:lnTo>
                    <a:pt x="2409155" y="1868176"/>
                  </a:lnTo>
                  <a:lnTo>
                    <a:pt x="2477698" y="1868176"/>
                  </a:lnTo>
                  <a:lnTo>
                    <a:pt x="2487853" y="1868176"/>
                  </a:lnTo>
                  <a:lnTo>
                    <a:pt x="2487853" y="1811565"/>
                  </a:lnTo>
                  <a:lnTo>
                    <a:pt x="2498007" y="1811565"/>
                  </a:lnTo>
                  <a:lnTo>
                    <a:pt x="2508162" y="1811565"/>
                  </a:lnTo>
                  <a:lnTo>
                    <a:pt x="2513239" y="1811565"/>
                  </a:lnTo>
                  <a:lnTo>
                    <a:pt x="2531009" y="1811565"/>
                  </a:lnTo>
                  <a:lnTo>
                    <a:pt x="2541164" y="1811565"/>
                  </a:lnTo>
                  <a:lnTo>
                    <a:pt x="2546241" y="1811565"/>
                  </a:lnTo>
                  <a:lnTo>
                    <a:pt x="2581782" y="1811565"/>
                  </a:lnTo>
                  <a:lnTo>
                    <a:pt x="2599552" y="1811565"/>
                  </a:lnTo>
                  <a:lnTo>
                    <a:pt x="2604629" y="1811565"/>
                  </a:lnTo>
                  <a:lnTo>
                    <a:pt x="2614784" y="1811565"/>
                  </a:lnTo>
                  <a:lnTo>
                    <a:pt x="2619861" y="1811565"/>
                  </a:lnTo>
                  <a:lnTo>
                    <a:pt x="2624939" y="1811565"/>
                  </a:lnTo>
                  <a:lnTo>
                    <a:pt x="2635093" y="1811565"/>
                  </a:lnTo>
                  <a:lnTo>
                    <a:pt x="2640170" y="1811565"/>
                  </a:lnTo>
                  <a:lnTo>
                    <a:pt x="2647786" y="1811565"/>
                  </a:lnTo>
                  <a:lnTo>
                    <a:pt x="2652863" y="1811565"/>
                  </a:lnTo>
                  <a:lnTo>
                    <a:pt x="2673172" y="1811565"/>
                  </a:lnTo>
                  <a:lnTo>
                    <a:pt x="2678250" y="1811565"/>
                  </a:lnTo>
                  <a:lnTo>
                    <a:pt x="2706174" y="1811565"/>
                  </a:lnTo>
                  <a:lnTo>
                    <a:pt x="2716329" y="1811565"/>
                  </a:lnTo>
                  <a:lnTo>
                    <a:pt x="2721406" y="1811565"/>
                  </a:lnTo>
                  <a:lnTo>
                    <a:pt x="2800103" y="1811565"/>
                  </a:lnTo>
                  <a:lnTo>
                    <a:pt x="2825490" y="1811565"/>
                  </a:lnTo>
                  <a:lnTo>
                    <a:pt x="2833106" y="1811565"/>
                  </a:lnTo>
                  <a:lnTo>
                    <a:pt x="2858492" y="1811565"/>
                  </a:lnTo>
                  <a:lnTo>
                    <a:pt x="2868646" y="1811565"/>
                  </a:lnTo>
                  <a:lnTo>
                    <a:pt x="2868646" y="1750910"/>
                  </a:lnTo>
                  <a:lnTo>
                    <a:pt x="2873724" y="1750910"/>
                  </a:lnTo>
                  <a:lnTo>
                    <a:pt x="2916880" y="1750910"/>
                  </a:lnTo>
                  <a:lnTo>
                    <a:pt x="2916880" y="1694298"/>
                  </a:lnTo>
                  <a:lnTo>
                    <a:pt x="2916880" y="1694298"/>
                  </a:lnTo>
                  <a:lnTo>
                    <a:pt x="2942266" y="1694298"/>
                  </a:lnTo>
                  <a:lnTo>
                    <a:pt x="2985423" y="1694298"/>
                  </a:lnTo>
                  <a:lnTo>
                    <a:pt x="2990500" y="1694298"/>
                  </a:lnTo>
                  <a:lnTo>
                    <a:pt x="2995578" y="1694298"/>
                  </a:lnTo>
                  <a:lnTo>
                    <a:pt x="3010810" y="1694298"/>
                  </a:lnTo>
                  <a:lnTo>
                    <a:pt x="3018425" y="1694298"/>
                  </a:lnTo>
                  <a:lnTo>
                    <a:pt x="3028580" y="1694298"/>
                  </a:lnTo>
                  <a:lnTo>
                    <a:pt x="3033657" y="1694298"/>
                  </a:lnTo>
                  <a:lnTo>
                    <a:pt x="3033657" y="1633643"/>
                  </a:lnTo>
                  <a:lnTo>
                    <a:pt x="3048889" y="1633643"/>
                  </a:lnTo>
                  <a:lnTo>
                    <a:pt x="3074275" y="1633643"/>
                  </a:lnTo>
                  <a:lnTo>
                    <a:pt x="3076814" y="1633643"/>
                  </a:lnTo>
                  <a:lnTo>
                    <a:pt x="3086968" y="1633643"/>
                  </a:lnTo>
                  <a:lnTo>
                    <a:pt x="3102200" y="1633643"/>
                  </a:lnTo>
                  <a:lnTo>
                    <a:pt x="3107277" y="1633643"/>
                  </a:lnTo>
                  <a:lnTo>
                    <a:pt x="3112354" y="1633643"/>
                  </a:lnTo>
                  <a:lnTo>
                    <a:pt x="3117432" y="1633643"/>
                  </a:lnTo>
                  <a:lnTo>
                    <a:pt x="3122509" y="1633643"/>
                  </a:lnTo>
                  <a:lnTo>
                    <a:pt x="3127586" y="1633643"/>
                  </a:lnTo>
                  <a:lnTo>
                    <a:pt x="3132663" y="1633643"/>
                  </a:lnTo>
                  <a:lnTo>
                    <a:pt x="3135202" y="1633643"/>
                  </a:lnTo>
                  <a:lnTo>
                    <a:pt x="3140280" y="1633643"/>
                  </a:lnTo>
                  <a:lnTo>
                    <a:pt x="3145357" y="1633643"/>
                  </a:lnTo>
                  <a:lnTo>
                    <a:pt x="3150434" y="1633643"/>
                  </a:lnTo>
                  <a:lnTo>
                    <a:pt x="3160588" y="1633643"/>
                  </a:lnTo>
                  <a:lnTo>
                    <a:pt x="3170743" y="1633643"/>
                  </a:lnTo>
                  <a:lnTo>
                    <a:pt x="3175820" y="1633643"/>
                  </a:lnTo>
                  <a:lnTo>
                    <a:pt x="3185975" y="1633643"/>
                  </a:lnTo>
                  <a:lnTo>
                    <a:pt x="3203745" y="1633643"/>
                  </a:lnTo>
                  <a:lnTo>
                    <a:pt x="3208822" y="1633643"/>
                  </a:lnTo>
                  <a:lnTo>
                    <a:pt x="3218977" y="1633643"/>
                  </a:lnTo>
                  <a:lnTo>
                    <a:pt x="3224054" y="1633643"/>
                  </a:lnTo>
                  <a:lnTo>
                    <a:pt x="3229131" y="1633643"/>
                  </a:lnTo>
                  <a:lnTo>
                    <a:pt x="3234209" y="1633643"/>
                  </a:lnTo>
                  <a:lnTo>
                    <a:pt x="3262133" y="1633643"/>
                  </a:lnTo>
                  <a:lnTo>
                    <a:pt x="3287520" y="1633643"/>
                  </a:lnTo>
                  <a:lnTo>
                    <a:pt x="3292597" y="1633643"/>
                  </a:lnTo>
                  <a:lnTo>
                    <a:pt x="3302751" y="1633643"/>
                  </a:lnTo>
                  <a:lnTo>
                    <a:pt x="3312906" y="1633643"/>
                  </a:lnTo>
                  <a:lnTo>
                    <a:pt x="3320522" y="1633643"/>
                  </a:lnTo>
                  <a:lnTo>
                    <a:pt x="3325599" y="1633643"/>
                  </a:lnTo>
                  <a:lnTo>
                    <a:pt x="3335754" y="1633643"/>
                  </a:lnTo>
                  <a:lnTo>
                    <a:pt x="3340831" y="1633643"/>
                  </a:lnTo>
                  <a:lnTo>
                    <a:pt x="3356062" y="1633643"/>
                  </a:lnTo>
                  <a:lnTo>
                    <a:pt x="3404296" y="1633643"/>
                  </a:lnTo>
                  <a:lnTo>
                    <a:pt x="3404296" y="1572988"/>
                  </a:lnTo>
                  <a:lnTo>
                    <a:pt x="3457607" y="1572988"/>
                  </a:lnTo>
                  <a:lnTo>
                    <a:pt x="3472839" y="1572988"/>
                  </a:lnTo>
                  <a:lnTo>
                    <a:pt x="3482994" y="1572988"/>
                  </a:lnTo>
                  <a:lnTo>
                    <a:pt x="3531228" y="1572988"/>
                  </a:lnTo>
                  <a:lnTo>
                    <a:pt x="3556614" y="1572988"/>
                  </a:lnTo>
                  <a:lnTo>
                    <a:pt x="3566769" y="1572988"/>
                  </a:lnTo>
                  <a:lnTo>
                    <a:pt x="3589616" y="1572988"/>
                  </a:lnTo>
                  <a:lnTo>
                    <a:pt x="3589616" y="1500202"/>
                  </a:lnTo>
                  <a:lnTo>
                    <a:pt x="3589616" y="1500202"/>
                  </a:lnTo>
                  <a:lnTo>
                    <a:pt x="3594693" y="1500202"/>
                  </a:lnTo>
                  <a:lnTo>
                    <a:pt x="3604848" y="1500202"/>
                  </a:lnTo>
                  <a:lnTo>
                    <a:pt x="3615002" y="1500202"/>
                  </a:lnTo>
                  <a:lnTo>
                    <a:pt x="3625157" y="1500202"/>
                  </a:lnTo>
                  <a:lnTo>
                    <a:pt x="3632773" y="1500202"/>
                  </a:lnTo>
                  <a:lnTo>
                    <a:pt x="3637850" y="1500202"/>
                  </a:lnTo>
                  <a:lnTo>
                    <a:pt x="3642927" y="1500202"/>
                  </a:lnTo>
                  <a:lnTo>
                    <a:pt x="3648004" y="1500202"/>
                  </a:lnTo>
                  <a:lnTo>
                    <a:pt x="3653082" y="1500202"/>
                  </a:lnTo>
                  <a:lnTo>
                    <a:pt x="3658159" y="1500202"/>
                  </a:lnTo>
                  <a:lnTo>
                    <a:pt x="3663236" y="1500202"/>
                  </a:lnTo>
                  <a:lnTo>
                    <a:pt x="3673391" y="1500202"/>
                  </a:lnTo>
                  <a:lnTo>
                    <a:pt x="3678468" y="1500202"/>
                  </a:lnTo>
                  <a:lnTo>
                    <a:pt x="3683545" y="1500202"/>
                  </a:lnTo>
                  <a:lnTo>
                    <a:pt x="3688622" y="1500202"/>
                  </a:lnTo>
                  <a:lnTo>
                    <a:pt x="3691161" y="1500202"/>
                  </a:lnTo>
                  <a:lnTo>
                    <a:pt x="3706393" y="1500202"/>
                  </a:lnTo>
                  <a:lnTo>
                    <a:pt x="3716547" y="1500202"/>
                  </a:lnTo>
                  <a:lnTo>
                    <a:pt x="3716547" y="1431459"/>
                  </a:lnTo>
                  <a:lnTo>
                    <a:pt x="3721625" y="1431459"/>
                  </a:lnTo>
                  <a:lnTo>
                    <a:pt x="3726702" y="1431459"/>
                  </a:lnTo>
                  <a:lnTo>
                    <a:pt x="3731779" y="1431459"/>
                  </a:lnTo>
                  <a:lnTo>
                    <a:pt x="3747011" y="1431459"/>
                  </a:lnTo>
                  <a:lnTo>
                    <a:pt x="3754627" y="1431459"/>
                  </a:lnTo>
                  <a:lnTo>
                    <a:pt x="3759704" y="1431459"/>
                  </a:lnTo>
                  <a:lnTo>
                    <a:pt x="3759704" y="1362717"/>
                  </a:lnTo>
                  <a:lnTo>
                    <a:pt x="3764781" y="1362717"/>
                  </a:lnTo>
                  <a:lnTo>
                    <a:pt x="3790167" y="1362717"/>
                  </a:lnTo>
                  <a:lnTo>
                    <a:pt x="3800322" y="1362717"/>
                  </a:lnTo>
                  <a:lnTo>
                    <a:pt x="3805399" y="1362717"/>
                  </a:lnTo>
                  <a:lnTo>
                    <a:pt x="3818092" y="1362717"/>
                  </a:lnTo>
                  <a:lnTo>
                    <a:pt x="3828247" y="1362717"/>
                  </a:lnTo>
                  <a:lnTo>
                    <a:pt x="3848556" y="1362717"/>
                  </a:lnTo>
                  <a:lnTo>
                    <a:pt x="3858710" y="1362717"/>
                  </a:lnTo>
                  <a:lnTo>
                    <a:pt x="3881558" y="1362717"/>
                  </a:lnTo>
                  <a:lnTo>
                    <a:pt x="3881558" y="1289931"/>
                  </a:lnTo>
                  <a:lnTo>
                    <a:pt x="3881558" y="1289931"/>
                  </a:lnTo>
                  <a:lnTo>
                    <a:pt x="3901867" y="1289931"/>
                  </a:lnTo>
                  <a:lnTo>
                    <a:pt x="3932331" y="1289931"/>
                  </a:lnTo>
                  <a:lnTo>
                    <a:pt x="3939947" y="1289931"/>
                  </a:lnTo>
                  <a:lnTo>
                    <a:pt x="3945024" y="1289931"/>
                  </a:lnTo>
                  <a:lnTo>
                    <a:pt x="3998335" y="1289931"/>
                  </a:lnTo>
                  <a:lnTo>
                    <a:pt x="4008489" y="1289931"/>
                  </a:lnTo>
                  <a:lnTo>
                    <a:pt x="4013567" y="1289931"/>
                  </a:lnTo>
                  <a:lnTo>
                    <a:pt x="4023721" y="1289931"/>
                  </a:lnTo>
                  <a:lnTo>
                    <a:pt x="4038953" y="1289931"/>
                  </a:lnTo>
                  <a:lnTo>
                    <a:pt x="4056723" y="1289931"/>
                  </a:lnTo>
                  <a:lnTo>
                    <a:pt x="4061800" y="1289931"/>
                  </a:lnTo>
                  <a:lnTo>
                    <a:pt x="4066878" y="1289931"/>
                  </a:lnTo>
                  <a:lnTo>
                    <a:pt x="4071955" y="1289931"/>
                  </a:lnTo>
                  <a:lnTo>
                    <a:pt x="4082109" y="1289931"/>
                  </a:lnTo>
                  <a:lnTo>
                    <a:pt x="4102418" y="1289931"/>
                  </a:lnTo>
                  <a:lnTo>
                    <a:pt x="4112573" y="1289931"/>
                  </a:lnTo>
                  <a:lnTo>
                    <a:pt x="4117650" y="1289931"/>
                  </a:lnTo>
                  <a:lnTo>
                    <a:pt x="4117650" y="1213101"/>
                  </a:lnTo>
                  <a:lnTo>
                    <a:pt x="4117650" y="1213101"/>
                  </a:lnTo>
                  <a:lnTo>
                    <a:pt x="4120189" y="1213101"/>
                  </a:lnTo>
                  <a:lnTo>
                    <a:pt x="4125266" y="1213101"/>
                  </a:lnTo>
                  <a:lnTo>
                    <a:pt x="4135421" y="1213101"/>
                  </a:lnTo>
                  <a:lnTo>
                    <a:pt x="4145575" y="1213101"/>
                  </a:lnTo>
                  <a:lnTo>
                    <a:pt x="4150652" y="1213101"/>
                  </a:lnTo>
                  <a:lnTo>
                    <a:pt x="4155730" y="1213101"/>
                  </a:lnTo>
                  <a:lnTo>
                    <a:pt x="4160807" y="1213101"/>
                  </a:lnTo>
                  <a:lnTo>
                    <a:pt x="4165884" y="1213101"/>
                  </a:lnTo>
                  <a:lnTo>
                    <a:pt x="4170961" y="1213101"/>
                  </a:lnTo>
                  <a:lnTo>
                    <a:pt x="4176038" y="1213101"/>
                  </a:lnTo>
                  <a:lnTo>
                    <a:pt x="4183654" y="1213101"/>
                  </a:lnTo>
                  <a:lnTo>
                    <a:pt x="4188731" y="1213101"/>
                  </a:lnTo>
                  <a:lnTo>
                    <a:pt x="4193809" y="1213101"/>
                  </a:lnTo>
                  <a:lnTo>
                    <a:pt x="4198886" y="1213101"/>
                  </a:lnTo>
                  <a:lnTo>
                    <a:pt x="4214118" y="1213101"/>
                  </a:lnTo>
                  <a:lnTo>
                    <a:pt x="4224273" y="1213101"/>
                  </a:lnTo>
                  <a:lnTo>
                    <a:pt x="4239504" y="1213101"/>
                  </a:lnTo>
                  <a:lnTo>
                    <a:pt x="4242043" y="1213101"/>
                  </a:lnTo>
                  <a:lnTo>
                    <a:pt x="4262352" y="1213101"/>
                  </a:lnTo>
                  <a:lnTo>
                    <a:pt x="4272506" y="1213101"/>
                  </a:lnTo>
                  <a:lnTo>
                    <a:pt x="4292815" y="1213101"/>
                  </a:lnTo>
                  <a:lnTo>
                    <a:pt x="4297893" y="1213101"/>
                  </a:lnTo>
                  <a:lnTo>
                    <a:pt x="4302970" y="1213101"/>
                  </a:lnTo>
                  <a:lnTo>
                    <a:pt x="4310586" y="1213101"/>
                  </a:lnTo>
                  <a:lnTo>
                    <a:pt x="4315663" y="1213101"/>
                  </a:lnTo>
                  <a:lnTo>
                    <a:pt x="4320740" y="1213101"/>
                  </a:lnTo>
                  <a:lnTo>
                    <a:pt x="4330895" y="1213101"/>
                  </a:lnTo>
                  <a:lnTo>
                    <a:pt x="4335972" y="1213101"/>
                  </a:lnTo>
                  <a:lnTo>
                    <a:pt x="4341049" y="1213101"/>
                  </a:lnTo>
                  <a:lnTo>
                    <a:pt x="4346126" y="1213101"/>
                  </a:lnTo>
                  <a:lnTo>
                    <a:pt x="4351204" y="1213101"/>
                  </a:lnTo>
                  <a:lnTo>
                    <a:pt x="4356281" y="1213101"/>
                  </a:lnTo>
                  <a:lnTo>
                    <a:pt x="4363897" y="1213101"/>
                  </a:lnTo>
                  <a:lnTo>
                    <a:pt x="4368974" y="1213101"/>
                  </a:lnTo>
                  <a:lnTo>
                    <a:pt x="4399438" y="1213101"/>
                  </a:lnTo>
                  <a:lnTo>
                    <a:pt x="4409592" y="1213101"/>
                  </a:lnTo>
                  <a:lnTo>
                    <a:pt x="4414670" y="1213101"/>
                  </a:lnTo>
                  <a:lnTo>
                    <a:pt x="4424824" y="1213101"/>
                  </a:lnTo>
                  <a:lnTo>
                    <a:pt x="4427363" y="1213101"/>
                  </a:lnTo>
                  <a:lnTo>
                    <a:pt x="4447671" y="1213101"/>
                  </a:lnTo>
                  <a:lnTo>
                    <a:pt x="4467980" y="1213101"/>
                  </a:lnTo>
                  <a:lnTo>
                    <a:pt x="4473057" y="1213101"/>
                  </a:lnTo>
                  <a:lnTo>
                    <a:pt x="4488290" y="1213101"/>
                  </a:lnTo>
                  <a:lnTo>
                    <a:pt x="4488290" y="1128184"/>
                  </a:lnTo>
                  <a:lnTo>
                    <a:pt x="4490828" y="1128184"/>
                  </a:lnTo>
                  <a:lnTo>
                    <a:pt x="4506060" y="1128184"/>
                  </a:lnTo>
                  <a:lnTo>
                    <a:pt x="4536523" y="1128184"/>
                  </a:lnTo>
                  <a:lnTo>
                    <a:pt x="4549216" y="1128184"/>
                  </a:lnTo>
                  <a:lnTo>
                    <a:pt x="4564448" y="1128184"/>
                  </a:lnTo>
                  <a:lnTo>
                    <a:pt x="4574602" y="1128184"/>
                  </a:lnTo>
                  <a:lnTo>
                    <a:pt x="4584758" y="1128184"/>
                  </a:lnTo>
                  <a:lnTo>
                    <a:pt x="4589835" y="1128184"/>
                  </a:lnTo>
                  <a:lnTo>
                    <a:pt x="4605066" y="1128184"/>
                  </a:lnTo>
                  <a:lnTo>
                    <a:pt x="4617759" y="1128184"/>
                  </a:lnTo>
                  <a:lnTo>
                    <a:pt x="4632991" y="1128184"/>
                  </a:lnTo>
                  <a:lnTo>
                    <a:pt x="4638068" y="1128184"/>
                  </a:lnTo>
                  <a:lnTo>
                    <a:pt x="4643146" y="1128184"/>
                  </a:lnTo>
                  <a:lnTo>
                    <a:pt x="4653300" y="1128184"/>
                  </a:lnTo>
                  <a:lnTo>
                    <a:pt x="4658377" y="1128184"/>
                  </a:lnTo>
                  <a:lnTo>
                    <a:pt x="4663454" y="1128184"/>
                  </a:lnTo>
                  <a:lnTo>
                    <a:pt x="4668532" y="1128184"/>
                  </a:lnTo>
                  <a:lnTo>
                    <a:pt x="4671070" y="1128184"/>
                  </a:lnTo>
                  <a:lnTo>
                    <a:pt x="4676148" y="1128184"/>
                  </a:lnTo>
                  <a:lnTo>
                    <a:pt x="4726920" y="1128184"/>
                  </a:lnTo>
                  <a:lnTo>
                    <a:pt x="4731997" y="1128184"/>
                  </a:lnTo>
                  <a:lnTo>
                    <a:pt x="4739613" y="1128184"/>
                  </a:lnTo>
                  <a:lnTo>
                    <a:pt x="4739613" y="1027092"/>
                  </a:lnTo>
                  <a:lnTo>
                    <a:pt x="4739613" y="1027092"/>
                  </a:lnTo>
                  <a:lnTo>
                    <a:pt x="4770077" y="1027092"/>
                  </a:lnTo>
                  <a:lnTo>
                    <a:pt x="4785309" y="1027092"/>
                  </a:lnTo>
                  <a:lnTo>
                    <a:pt x="4790386" y="1027092"/>
                  </a:lnTo>
                  <a:lnTo>
                    <a:pt x="4795463" y="1027092"/>
                  </a:lnTo>
                  <a:lnTo>
                    <a:pt x="4818311" y="1027092"/>
                  </a:lnTo>
                  <a:lnTo>
                    <a:pt x="4838620" y="1027092"/>
                  </a:lnTo>
                  <a:lnTo>
                    <a:pt x="4853851" y="1027092"/>
                  </a:lnTo>
                  <a:lnTo>
                    <a:pt x="4861467" y="1027092"/>
                  </a:lnTo>
                  <a:lnTo>
                    <a:pt x="4866545" y="1027092"/>
                  </a:lnTo>
                  <a:lnTo>
                    <a:pt x="4876700" y="1027092"/>
                  </a:lnTo>
                  <a:lnTo>
                    <a:pt x="4881777" y="1027092"/>
                  </a:lnTo>
                  <a:lnTo>
                    <a:pt x="4907163" y="1027092"/>
                  </a:lnTo>
                  <a:lnTo>
                    <a:pt x="4912240" y="1027092"/>
                  </a:lnTo>
                  <a:lnTo>
                    <a:pt x="4919856" y="1027092"/>
                  </a:lnTo>
                  <a:lnTo>
                    <a:pt x="4919856" y="934088"/>
                  </a:lnTo>
                  <a:lnTo>
                    <a:pt x="4924933" y="934088"/>
                  </a:lnTo>
                  <a:lnTo>
                    <a:pt x="4940165" y="934088"/>
                  </a:lnTo>
                  <a:lnTo>
                    <a:pt x="4955396" y="934088"/>
                  </a:lnTo>
                  <a:lnTo>
                    <a:pt x="4975706" y="934088"/>
                  </a:lnTo>
                  <a:lnTo>
                    <a:pt x="4978244" y="934088"/>
                  </a:lnTo>
                  <a:lnTo>
                    <a:pt x="4983322" y="934088"/>
                  </a:lnTo>
                  <a:lnTo>
                    <a:pt x="5023939" y="934088"/>
                  </a:lnTo>
                  <a:lnTo>
                    <a:pt x="5023939" y="824909"/>
                  </a:lnTo>
                  <a:lnTo>
                    <a:pt x="5039171" y="824909"/>
                  </a:lnTo>
                  <a:lnTo>
                    <a:pt x="5041710" y="824909"/>
                  </a:lnTo>
                  <a:lnTo>
                    <a:pt x="5056942" y="824909"/>
                  </a:lnTo>
                  <a:lnTo>
                    <a:pt x="5062019" y="824909"/>
                  </a:lnTo>
                  <a:lnTo>
                    <a:pt x="5077251" y="824909"/>
                  </a:lnTo>
                  <a:lnTo>
                    <a:pt x="5102637" y="824909"/>
                  </a:lnTo>
                  <a:lnTo>
                    <a:pt x="5110253" y="824909"/>
                  </a:lnTo>
                  <a:lnTo>
                    <a:pt x="5125484" y="824909"/>
                  </a:lnTo>
                  <a:lnTo>
                    <a:pt x="5140716" y="824909"/>
                  </a:lnTo>
                  <a:lnTo>
                    <a:pt x="5150871" y="824909"/>
                  </a:lnTo>
                  <a:lnTo>
                    <a:pt x="5155948" y="824909"/>
                  </a:lnTo>
                  <a:lnTo>
                    <a:pt x="5161026" y="824909"/>
                  </a:lnTo>
                  <a:lnTo>
                    <a:pt x="5163564" y="824909"/>
                  </a:lnTo>
                  <a:lnTo>
                    <a:pt x="5173719" y="824909"/>
                  </a:lnTo>
                  <a:lnTo>
                    <a:pt x="5178796" y="824909"/>
                  </a:lnTo>
                  <a:lnTo>
                    <a:pt x="5183873" y="824909"/>
                  </a:lnTo>
                  <a:lnTo>
                    <a:pt x="5194027" y="824909"/>
                  </a:lnTo>
                  <a:lnTo>
                    <a:pt x="5199105" y="824909"/>
                  </a:lnTo>
                  <a:lnTo>
                    <a:pt x="5209259" y="824909"/>
                  </a:lnTo>
                  <a:lnTo>
                    <a:pt x="5214336" y="824909"/>
                  </a:lnTo>
                  <a:lnTo>
                    <a:pt x="5224491" y="824909"/>
                  </a:lnTo>
                  <a:lnTo>
                    <a:pt x="5232106" y="824909"/>
                  </a:lnTo>
                  <a:lnTo>
                    <a:pt x="5237184" y="824909"/>
                  </a:lnTo>
                  <a:lnTo>
                    <a:pt x="5252416" y="824909"/>
                  </a:lnTo>
                  <a:lnTo>
                    <a:pt x="5262571" y="824909"/>
                  </a:lnTo>
                  <a:lnTo>
                    <a:pt x="5272725" y="824909"/>
                  </a:lnTo>
                  <a:lnTo>
                    <a:pt x="5282879" y="824909"/>
                  </a:lnTo>
                  <a:lnTo>
                    <a:pt x="5290495" y="824909"/>
                  </a:lnTo>
                  <a:lnTo>
                    <a:pt x="5295572" y="824909"/>
                  </a:lnTo>
                  <a:lnTo>
                    <a:pt x="5310804" y="824909"/>
                  </a:lnTo>
                  <a:lnTo>
                    <a:pt x="5348884" y="824909"/>
                  </a:lnTo>
                  <a:lnTo>
                    <a:pt x="5353961" y="824909"/>
                  </a:lnTo>
                  <a:lnTo>
                    <a:pt x="5364115" y="824909"/>
                  </a:lnTo>
                  <a:lnTo>
                    <a:pt x="5369193" y="824909"/>
                  </a:lnTo>
                  <a:lnTo>
                    <a:pt x="5384424" y="824909"/>
                  </a:lnTo>
                  <a:lnTo>
                    <a:pt x="5389502" y="824909"/>
                  </a:lnTo>
                  <a:lnTo>
                    <a:pt x="5412349" y="824909"/>
                  </a:lnTo>
                  <a:lnTo>
                    <a:pt x="5463122" y="824909"/>
                  </a:lnTo>
                  <a:lnTo>
                    <a:pt x="5501201" y="824909"/>
                  </a:lnTo>
                  <a:lnTo>
                    <a:pt x="5521510" y="824909"/>
                  </a:lnTo>
                  <a:lnTo>
                    <a:pt x="5526588" y="824909"/>
                  </a:lnTo>
                  <a:lnTo>
                    <a:pt x="5531665" y="824909"/>
                  </a:lnTo>
                  <a:lnTo>
                    <a:pt x="5544358" y="824909"/>
                  </a:lnTo>
                  <a:lnTo>
                    <a:pt x="5564667" y="824909"/>
                  </a:lnTo>
                  <a:lnTo>
                    <a:pt x="5569744" y="824909"/>
                  </a:lnTo>
                  <a:lnTo>
                    <a:pt x="5584976" y="824909"/>
                  </a:lnTo>
                  <a:lnTo>
                    <a:pt x="5590053" y="824909"/>
                  </a:lnTo>
                  <a:lnTo>
                    <a:pt x="5602746" y="824909"/>
                  </a:lnTo>
                  <a:lnTo>
                    <a:pt x="5607823" y="824909"/>
                  </a:lnTo>
                  <a:lnTo>
                    <a:pt x="5628133" y="824909"/>
                  </a:lnTo>
                  <a:lnTo>
                    <a:pt x="5638287" y="824909"/>
                  </a:lnTo>
                  <a:lnTo>
                    <a:pt x="5643364" y="824909"/>
                  </a:lnTo>
                  <a:lnTo>
                    <a:pt x="5648442" y="824909"/>
                  </a:lnTo>
                  <a:lnTo>
                    <a:pt x="5656057" y="824909"/>
                  </a:lnTo>
                  <a:lnTo>
                    <a:pt x="5661135" y="824909"/>
                  </a:lnTo>
                  <a:lnTo>
                    <a:pt x="5671289" y="824909"/>
                  </a:lnTo>
                  <a:lnTo>
                    <a:pt x="5676366" y="824909"/>
                  </a:lnTo>
                  <a:lnTo>
                    <a:pt x="5676366" y="691467"/>
                  </a:lnTo>
                  <a:lnTo>
                    <a:pt x="5686521" y="691467"/>
                  </a:lnTo>
                  <a:lnTo>
                    <a:pt x="5686521" y="553983"/>
                  </a:lnTo>
                  <a:lnTo>
                    <a:pt x="5696675" y="553983"/>
                  </a:lnTo>
                  <a:lnTo>
                    <a:pt x="5701752" y="553983"/>
                  </a:lnTo>
                  <a:lnTo>
                    <a:pt x="5706829" y="553983"/>
                  </a:lnTo>
                  <a:lnTo>
                    <a:pt x="5711907" y="553983"/>
                  </a:lnTo>
                  <a:lnTo>
                    <a:pt x="5719523" y="553983"/>
                  </a:lnTo>
                  <a:lnTo>
                    <a:pt x="5734755" y="553983"/>
                  </a:lnTo>
                  <a:lnTo>
                    <a:pt x="5739832" y="553983"/>
                  </a:lnTo>
                  <a:lnTo>
                    <a:pt x="5744909" y="553983"/>
                  </a:lnTo>
                  <a:lnTo>
                    <a:pt x="5749987" y="553983"/>
                  </a:lnTo>
                  <a:lnTo>
                    <a:pt x="5760141" y="553983"/>
                  </a:lnTo>
                  <a:lnTo>
                    <a:pt x="5770295" y="553983"/>
                  </a:lnTo>
                  <a:lnTo>
                    <a:pt x="5777911" y="553983"/>
                  </a:lnTo>
                  <a:lnTo>
                    <a:pt x="5782988" y="553983"/>
                  </a:lnTo>
                  <a:lnTo>
                    <a:pt x="5798220" y="553983"/>
                  </a:lnTo>
                  <a:lnTo>
                    <a:pt x="5803297" y="553983"/>
                  </a:lnTo>
                  <a:lnTo>
                    <a:pt x="5808375" y="553983"/>
                  </a:lnTo>
                  <a:lnTo>
                    <a:pt x="5813452" y="553983"/>
                  </a:lnTo>
                  <a:lnTo>
                    <a:pt x="5861686" y="553983"/>
                  </a:lnTo>
                  <a:lnTo>
                    <a:pt x="5876918" y="553983"/>
                  </a:lnTo>
                  <a:lnTo>
                    <a:pt x="5950538" y="553983"/>
                  </a:lnTo>
                  <a:lnTo>
                    <a:pt x="5988617" y="553983"/>
                  </a:lnTo>
                  <a:lnTo>
                    <a:pt x="5993694" y="553983"/>
                  </a:lnTo>
                  <a:lnTo>
                    <a:pt x="6019081" y="553983"/>
                  </a:lnTo>
                  <a:lnTo>
                    <a:pt x="6036851" y="553983"/>
                  </a:lnTo>
                  <a:lnTo>
                    <a:pt x="6041928" y="553983"/>
                  </a:lnTo>
                  <a:lnTo>
                    <a:pt x="6077469" y="553983"/>
                  </a:lnTo>
                  <a:lnTo>
                    <a:pt x="6082546" y="553983"/>
                  </a:lnTo>
                  <a:lnTo>
                    <a:pt x="6085085" y="553983"/>
                  </a:lnTo>
                  <a:lnTo>
                    <a:pt x="6095240" y="553983"/>
                  </a:lnTo>
                  <a:lnTo>
                    <a:pt x="6100317" y="553983"/>
                  </a:lnTo>
                  <a:lnTo>
                    <a:pt x="6130780" y="553983"/>
                  </a:lnTo>
                  <a:lnTo>
                    <a:pt x="6135858" y="553983"/>
                  </a:lnTo>
                  <a:lnTo>
                    <a:pt x="6140935" y="553983"/>
                  </a:lnTo>
                  <a:lnTo>
                    <a:pt x="6158705" y="553983"/>
                  </a:lnTo>
                  <a:lnTo>
                    <a:pt x="6179014" y="553983"/>
                  </a:lnTo>
                  <a:lnTo>
                    <a:pt x="6194246" y="553983"/>
                  </a:lnTo>
                  <a:lnTo>
                    <a:pt x="6199323" y="553983"/>
                  </a:lnTo>
                  <a:lnTo>
                    <a:pt x="6204401" y="553983"/>
                  </a:lnTo>
                  <a:lnTo>
                    <a:pt x="6209478" y="553983"/>
                  </a:lnTo>
                  <a:lnTo>
                    <a:pt x="6217094" y="553983"/>
                  </a:lnTo>
                  <a:lnTo>
                    <a:pt x="6227248" y="553983"/>
                  </a:lnTo>
                  <a:lnTo>
                    <a:pt x="6262789" y="553983"/>
                  </a:lnTo>
                  <a:lnTo>
                    <a:pt x="6267866" y="553983"/>
                  </a:lnTo>
                  <a:lnTo>
                    <a:pt x="6275482" y="553983"/>
                  </a:lnTo>
                  <a:lnTo>
                    <a:pt x="6305946" y="553983"/>
                  </a:lnTo>
                  <a:lnTo>
                    <a:pt x="6311023" y="553983"/>
                  </a:lnTo>
                  <a:lnTo>
                    <a:pt x="6338947" y="553983"/>
                  </a:lnTo>
                  <a:lnTo>
                    <a:pt x="6354179" y="553983"/>
                  </a:lnTo>
                  <a:lnTo>
                    <a:pt x="6364334" y="553983"/>
                  </a:lnTo>
                  <a:lnTo>
                    <a:pt x="6379566" y="553983"/>
                  </a:lnTo>
                  <a:lnTo>
                    <a:pt x="6392259" y="553983"/>
                  </a:lnTo>
                  <a:lnTo>
                    <a:pt x="6412568" y="553983"/>
                  </a:lnTo>
                  <a:lnTo>
                    <a:pt x="6417645" y="553983"/>
                  </a:lnTo>
                  <a:lnTo>
                    <a:pt x="6427799" y="553983"/>
                  </a:lnTo>
                  <a:lnTo>
                    <a:pt x="6437954" y="553983"/>
                  </a:lnTo>
                  <a:lnTo>
                    <a:pt x="6437954" y="351799"/>
                  </a:lnTo>
                  <a:lnTo>
                    <a:pt x="6443031" y="351799"/>
                  </a:lnTo>
                  <a:lnTo>
                    <a:pt x="6453185" y="351799"/>
                  </a:lnTo>
                  <a:lnTo>
                    <a:pt x="6460801" y="351799"/>
                  </a:lnTo>
                  <a:lnTo>
                    <a:pt x="6481111" y="351799"/>
                  </a:lnTo>
                  <a:lnTo>
                    <a:pt x="6496343" y="351799"/>
                  </a:lnTo>
                  <a:lnTo>
                    <a:pt x="6506497" y="351799"/>
                  </a:lnTo>
                  <a:lnTo>
                    <a:pt x="6524267" y="351799"/>
                  </a:lnTo>
                  <a:lnTo>
                    <a:pt x="6534422" y="351799"/>
                  </a:lnTo>
                  <a:lnTo>
                    <a:pt x="6539499" y="351799"/>
                  </a:lnTo>
                  <a:lnTo>
                    <a:pt x="6554730" y="351799"/>
                  </a:lnTo>
                  <a:lnTo>
                    <a:pt x="6559808" y="351799"/>
                  </a:lnTo>
                  <a:lnTo>
                    <a:pt x="6577579" y="351799"/>
                  </a:lnTo>
                  <a:lnTo>
                    <a:pt x="6582656" y="351799"/>
                  </a:lnTo>
                  <a:lnTo>
                    <a:pt x="6587733" y="351799"/>
                  </a:lnTo>
                  <a:lnTo>
                    <a:pt x="6608042" y="351799"/>
                  </a:lnTo>
                  <a:lnTo>
                    <a:pt x="6613119" y="351799"/>
                  </a:lnTo>
                  <a:lnTo>
                    <a:pt x="6618196" y="351799"/>
                  </a:lnTo>
                  <a:lnTo>
                    <a:pt x="6623274" y="351799"/>
                  </a:lnTo>
                  <a:lnTo>
                    <a:pt x="6656275" y="351799"/>
                  </a:lnTo>
                  <a:lnTo>
                    <a:pt x="6671508" y="351799"/>
                  </a:lnTo>
                  <a:lnTo>
                    <a:pt x="6676585" y="351799"/>
                  </a:lnTo>
                  <a:lnTo>
                    <a:pt x="6691817" y="351799"/>
                  </a:lnTo>
                  <a:lnTo>
                    <a:pt x="6699432" y="351799"/>
                  </a:lnTo>
                  <a:lnTo>
                    <a:pt x="6719741" y="351799"/>
                  </a:lnTo>
                  <a:lnTo>
                    <a:pt x="6724818" y="351799"/>
                  </a:lnTo>
                  <a:lnTo>
                    <a:pt x="6740050" y="351799"/>
                  </a:lnTo>
                  <a:lnTo>
                    <a:pt x="6745127" y="351799"/>
                  </a:lnTo>
                  <a:lnTo>
                    <a:pt x="6755283" y="351799"/>
                  </a:lnTo>
                  <a:lnTo>
                    <a:pt x="6760360" y="351799"/>
                  </a:lnTo>
                  <a:lnTo>
                    <a:pt x="6762898" y="351799"/>
                  </a:lnTo>
                  <a:lnTo>
                    <a:pt x="6767976" y="351799"/>
                  </a:lnTo>
                  <a:lnTo>
                    <a:pt x="6783207" y="351799"/>
                  </a:lnTo>
                  <a:lnTo>
                    <a:pt x="6788284" y="351799"/>
                  </a:lnTo>
                  <a:lnTo>
                    <a:pt x="6793362" y="351799"/>
                  </a:lnTo>
                  <a:lnTo>
                    <a:pt x="6808593" y="351799"/>
                  </a:lnTo>
                  <a:lnTo>
                    <a:pt x="6813670" y="351799"/>
                  </a:lnTo>
                  <a:lnTo>
                    <a:pt x="6818748" y="351799"/>
                  </a:lnTo>
                  <a:lnTo>
                    <a:pt x="6831441" y="351799"/>
                  </a:lnTo>
                  <a:lnTo>
                    <a:pt x="6841595" y="351799"/>
                  </a:lnTo>
                  <a:lnTo>
                    <a:pt x="6856827" y="351799"/>
                  </a:lnTo>
                  <a:lnTo>
                    <a:pt x="6861905" y="351799"/>
                  </a:lnTo>
                  <a:lnTo>
                    <a:pt x="6877136" y="351799"/>
                  </a:lnTo>
                  <a:lnTo>
                    <a:pt x="6882214" y="351799"/>
                  </a:lnTo>
                  <a:lnTo>
                    <a:pt x="6905061" y="351799"/>
                  </a:lnTo>
                  <a:lnTo>
                    <a:pt x="6915215" y="351799"/>
                  </a:lnTo>
                  <a:lnTo>
                    <a:pt x="6930447" y="351799"/>
                  </a:lnTo>
                  <a:lnTo>
                    <a:pt x="6935524" y="351799"/>
                  </a:lnTo>
                  <a:lnTo>
                    <a:pt x="6948218" y="351799"/>
                  </a:lnTo>
                  <a:lnTo>
                    <a:pt x="6953295" y="351799"/>
                  </a:lnTo>
                  <a:lnTo>
                    <a:pt x="6958372" y="351799"/>
                  </a:lnTo>
                  <a:lnTo>
                    <a:pt x="6963450" y="351799"/>
                  </a:lnTo>
                  <a:lnTo>
                    <a:pt x="6963450" y="0"/>
                  </a:lnTo>
                  <a:lnTo>
                    <a:pt x="6968527" y="0"/>
                  </a:lnTo>
                  <a:lnTo>
                    <a:pt x="6973604" y="0"/>
                  </a:lnTo>
                  <a:lnTo>
                    <a:pt x="6988836" y="0"/>
                  </a:lnTo>
                  <a:lnTo>
                    <a:pt x="6993913" y="0"/>
                  </a:lnTo>
                  <a:lnTo>
                    <a:pt x="7006606" y="0"/>
                  </a:lnTo>
                  <a:lnTo>
                    <a:pt x="7011683" y="0"/>
                  </a:lnTo>
                  <a:lnTo>
                    <a:pt x="7016760" y="0"/>
                  </a:lnTo>
                  <a:lnTo>
                    <a:pt x="7057379" y="0"/>
                  </a:lnTo>
                  <a:lnTo>
                    <a:pt x="7062456" y="0"/>
                  </a:lnTo>
                  <a:lnTo>
                    <a:pt x="7070072" y="0"/>
                  </a:lnTo>
                  <a:lnTo>
                    <a:pt x="7115767" y="0"/>
                  </a:lnTo>
                  <a:lnTo>
                    <a:pt x="7133538" y="0"/>
                  </a:lnTo>
                  <a:lnTo>
                    <a:pt x="7143692" y="0"/>
                  </a:lnTo>
                  <a:lnTo>
                    <a:pt x="7158924" y="0"/>
                  </a:lnTo>
                  <a:lnTo>
                    <a:pt x="7169078" y="0"/>
                  </a:lnTo>
                  <a:lnTo>
                    <a:pt x="7179233" y="0"/>
                  </a:lnTo>
                  <a:lnTo>
                    <a:pt x="7189387" y="0"/>
                  </a:lnTo>
                  <a:lnTo>
                    <a:pt x="7191926" y="0"/>
                  </a:lnTo>
                  <a:lnTo>
                    <a:pt x="7207157" y="0"/>
                  </a:lnTo>
                  <a:lnTo>
                    <a:pt x="7212234" y="0"/>
                  </a:lnTo>
                  <a:lnTo>
                    <a:pt x="7237621" y="0"/>
                  </a:lnTo>
                  <a:lnTo>
                    <a:pt x="7242698" y="0"/>
                  </a:lnTo>
                  <a:lnTo>
                    <a:pt x="7247776" y="0"/>
                  </a:lnTo>
                  <a:lnTo>
                    <a:pt x="7255392" y="0"/>
                  </a:lnTo>
                  <a:lnTo>
                    <a:pt x="7265546" y="0"/>
                  </a:lnTo>
                  <a:lnTo>
                    <a:pt x="7270623" y="0"/>
                  </a:lnTo>
                  <a:lnTo>
                    <a:pt x="7275700" y="0"/>
                  </a:lnTo>
                  <a:lnTo>
                    <a:pt x="7280778" y="0"/>
                  </a:lnTo>
                  <a:lnTo>
                    <a:pt x="7290932" y="0"/>
                  </a:lnTo>
                  <a:lnTo>
                    <a:pt x="7306164" y="0"/>
                  </a:lnTo>
                  <a:lnTo>
                    <a:pt x="7323935" y="0"/>
                  </a:lnTo>
                  <a:lnTo>
                    <a:pt x="7344243" y="0"/>
                  </a:lnTo>
                  <a:lnTo>
                    <a:pt x="7349321" y="0"/>
                  </a:lnTo>
                  <a:lnTo>
                    <a:pt x="7354398" y="0"/>
                  </a:lnTo>
                  <a:lnTo>
                    <a:pt x="7359475" y="0"/>
                  </a:lnTo>
                  <a:lnTo>
                    <a:pt x="7364552" y="0"/>
                  </a:lnTo>
                  <a:lnTo>
                    <a:pt x="7369630" y="0"/>
                  </a:lnTo>
                  <a:lnTo>
                    <a:pt x="7377245" y="0"/>
                  </a:lnTo>
                  <a:lnTo>
                    <a:pt x="7402631" y="0"/>
                  </a:lnTo>
                  <a:lnTo>
                    <a:pt x="7412786" y="0"/>
                  </a:lnTo>
                  <a:lnTo>
                    <a:pt x="7428018" y="0"/>
                  </a:lnTo>
                  <a:lnTo>
                    <a:pt x="7450866" y="0"/>
                  </a:lnTo>
                  <a:lnTo>
                    <a:pt x="7461020" y="0"/>
                  </a:lnTo>
                  <a:lnTo>
                    <a:pt x="7466097" y="0"/>
                  </a:lnTo>
                  <a:lnTo>
                    <a:pt x="7476252" y="0"/>
                  </a:lnTo>
                  <a:lnTo>
                    <a:pt x="7481329" y="0"/>
                  </a:lnTo>
                  <a:lnTo>
                    <a:pt x="7486406" y="0"/>
                  </a:lnTo>
                  <a:lnTo>
                    <a:pt x="7504176" y="0"/>
                  </a:lnTo>
                  <a:lnTo>
                    <a:pt x="7524486" y="0"/>
                  </a:lnTo>
                  <a:lnTo>
                    <a:pt x="7534640" y="0"/>
                  </a:lnTo>
                  <a:lnTo>
                    <a:pt x="7544795" y="0"/>
                  </a:lnTo>
                  <a:lnTo>
                    <a:pt x="7572719" y="0"/>
                  </a:lnTo>
                  <a:lnTo>
                    <a:pt x="7577797" y="0"/>
                  </a:lnTo>
                  <a:lnTo>
                    <a:pt x="7582874" y="0"/>
                  </a:lnTo>
                  <a:lnTo>
                    <a:pt x="7598105" y="0"/>
                  </a:lnTo>
                  <a:lnTo>
                    <a:pt x="7603183" y="0"/>
                  </a:lnTo>
                  <a:lnTo>
                    <a:pt x="7641263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4518461" y="4576923"/>
            <a:ext cx="4273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10" b="1">
                <a:solidFill>
                  <a:srgbClr val="C00000"/>
                </a:solidFill>
                <a:latin typeface="Arial Narrow"/>
                <a:cs typeface="Arial Narrow"/>
              </a:rPr>
              <a:t>0.4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967517" y="1607025"/>
            <a:ext cx="4235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90" b="1">
                <a:solidFill>
                  <a:srgbClr val="2F5496"/>
                </a:solidFill>
                <a:latin typeface="Arial Narrow"/>
                <a:cs typeface="Arial Narrow"/>
              </a:rPr>
              <a:t>9.4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942461" y="2524281"/>
            <a:ext cx="419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85" b="1">
                <a:solidFill>
                  <a:srgbClr val="C00000"/>
                </a:solidFill>
                <a:latin typeface="Arial Narrow"/>
                <a:cs typeface="Arial Narrow"/>
              </a:rPr>
              <a:t>6.5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523947" y="3599859"/>
            <a:ext cx="41655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75" b="1">
                <a:solidFill>
                  <a:srgbClr val="2F5496"/>
                </a:solidFill>
                <a:latin typeface="Arial Narrow"/>
                <a:cs typeface="Arial Narrow"/>
              </a:rPr>
              <a:t>3.4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302425" y="4373737"/>
            <a:ext cx="281305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C00000"/>
                </a:solidFill>
                <a:latin typeface="Arial Narrow"/>
                <a:cs typeface="Arial Narrow"/>
              </a:rPr>
              <a:t>Preventive</a:t>
            </a:r>
            <a:r>
              <a:rPr dirty="0" sz="2200" spc="19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200" spc="50" b="1">
                <a:solidFill>
                  <a:srgbClr val="C00000"/>
                </a:solidFill>
                <a:latin typeface="Arial Narrow"/>
                <a:cs typeface="Arial Narrow"/>
              </a:rPr>
              <a:t>PCI</a:t>
            </a:r>
            <a:r>
              <a:rPr dirty="0" sz="2200" spc="19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 Narrow"/>
                <a:cs typeface="Arial Narrow"/>
              </a:rPr>
              <a:t>plus</a:t>
            </a:r>
            <a:r>
              <a:rPr dirty="0" sz="2200" spc="19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200" spc="-25" b="1">
                <a:solidFill>
                  <a:srgbClr val="C00000"/>
                </a:solidFill>
                <a:latin typeface="Arial Narrow"/>
                <a:cs typeface="Arial Narrow"/>
              </a:rPr>
              <a:t>OMT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2784297" y="1711515"/>
            <a:ext cx="4450080" cy="710565"/>
          </a:xfrm>
          <a:custGeom>
            <a:avLst/>
            <a:gdLst/>
            <a:ahLst/>
            <a:cxnLst/>
            <a:rect l="l" t="t" r="r" b="b"/>
            <a:pathLst>
              <a:path w="4450080" h="710564">
                <a:moveTo>
                  <a:pt x="4449546" y="0"/>
                </a:moveTo>
                <a:lnTo>
                  <a:pt x="0" y="0"/>
                </a:lnTo>
                <a:lnTo>
                  <a:pt x="0" y="340702"/>
                </a:lnTo>
                <a:lnTo>
                  <a:pt x="0" y="420420"/>
                </a:lnTo>
                <a:lnTo>
                  <a:pt x="0" y="710044"/>
                </a:lnTo>
                <a:lnTo>
                  <a:pt x="4214393" y="710044"/>
                </a:lnTo>
                <a:lnTo>
                  <a:pt x="4214393" y="420420"/>
                </a:lnTo>
                <a:lnTo>
                  <a:pt x="4449546" y="420420"/>
                </a:lnTo>
                <a:lnTo>
                  <a:pt x="444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2863027" y="1835440"/>
            <a:ext cx="3483610" cy="5353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1850"/>
              </a:lnSpc>
              <a:spcBef>
                <a:spcPts val="420"/>
              </a:spcBef>
            </a:pP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Hazard</a:t>
            </a:r>
            <a:r>
              <a:rPr dirty="0" sz="1800" spc="-40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ratio,</a:t>
            </a:r>
            <a:r>
              <a:rPr dirty="0" sz="1800" spc="-3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0.54</a:t>
            </a:r>
            <a:r>
              <a:rPr dirty="0" sz="1800" spc="-3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(95%</a:t>
            </a:r>
            <a:r>
              <a:rPr dirty="0" sz="1800" spc="-3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CI,</a:t>
            </a:r>
            <a:r>
              <a:rPr dirty="0" sz="1800" spc="-3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856"/>
                </a:solidFill>
                <a:latin typeface="Calibri"/>
                <a:cs typeface="Calibri"/>
              </a:rPr>
              <a:t>0.33-0.87)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Log-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rank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p=0.0097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777495" y="1248289"/>
            <a:ext cx="10914380" cy="71755"/>
            <a:chOff x="777495" y="1248289"/>
            <a:chExt cx="10914380" cy="71755"/>
          </a:xfrm>
        </p:grpSpPr>
        <p:sp>
          <p:nvSpPr>
            <p:cNvPr id="34" name="object 34" descr=""/>
            <p:cNvSpPr/>
            <p:nvPr/>
          </p:nvSpPr>
          <p:spPr>
            <a:xfrm>
              <a:off x="777495" y="1262577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9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81317" y="1313377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060742" y="147613"/>
            <a:ext cx="5857240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80059">
              <a:lnSpc>
                <a:spcPct val="100000"/>
              </a:lnSpc>
              <a:spcBef>
                <a:spcPts val="100"/>
              </a:spcBef>
              <a:tabLst>
                <a:tab pos="3688715" algn="l"/>
              </a:tabLst>
            </a:pPr>
            <a:r>
              <a:rPr dirty="0" sz="3200" spc="95" b="1">
                <a:solidFill>
                  <a:srgbClr val="000000"/>
                </a:solidFill>
                <a:latin typeface="Arial Narrow"/>
                <a:cs typeface="Arial Narrow"/>
              </a:rPr>
              <a:t>Primary</a:t>
            </a:r>
            <a:r>
              <a:rPr dirty="0" sz="3200" spc="160" b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rial Narrow"/>
                <a:cs typeface="Arial Narrow"/>
              </a:rPr>
              <a:t>Composite</a:t>
            </a:r>
            <a:r>
              <a:rPr dirty="0" sz="3200" spc="165" b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Arial Narrow"/>
                <a:cs typeface="Arial Narrow"/>
              </a:rPr>
              <a:t>Outcome: </a:t>
            </a:r>
            <a:r>
              <a:rPr dirty="0" sz="3200" spc="50" b="1">
                <a:solidFill>
                  <a:srgbClr val="4472C4"/>
                </a:solidFill>
                <a:latin typeface="Arial Narrow"/>
                <a:cs typeface="Arial Narrow"/>
              </a:rPr>
              <a:t>Target </a:t>
            </a:r>
            <a:r>
              <a:rPr dirty="0" sz="3200" b="1">
                <a:solidFill>
                  <a:srgbClr val="4472C4"/>
                </a:solidFill>
                <a:latin typeface="Arial Narrow"/>
                <a:cs typeface="Arial Narrow"/>
              </a:rPr>
              <a:t>Vessel</a:t>
            </a:r>
            <a:r>
              <a:rPr dirty="0" sz="3200" spc="5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4472C4"/>
                </a:solidFill>
                <a:latin typeface="Arial Narrow"/>
                <a:cs typeface="Arial Narrow"/>
              </a:rPr>
              <a:t>Failure</a:t>
            </a:r>
            <a:r>
              <a:rPr dirty="0" sz="3200" b="1">
                <a:solidFill>
                  <a:srgbClr val="4472C4"/>
                </a:solidFill>
                <a:latin typeface="Arial Narrow"/>
                <a:cs typeface="Arial Narrow"/>
              </a:rPr>
              <a:t>	</a:t>
            </a:r>
            <a:r>
              <a:rPr dirty="0" sz="3200" spc="150" b="1">
                <a:solidFill>
                  <a:srgbClr val="4472C4"/>
                </a:solidFill>
                <a:latin typeface="Arial Narrow"/>
                <a:cs typeface="Arial Narrow"/>
              </a:rPr>
              <a:t>at</a:t>
            </a:r>
            <a:r>
              <a:rPr dirty="0" sz="3200" spc="100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4472C4"/>
                </a:solidFill>
                <a:latin typeface="Arial Narrow"/>
                <a:cs typeface="Arial Narrow"/>
              </a:rPr>
              <a:t>7</a:t>
            </a:r>
            <a:r>
              <a:rPr dirty="0" sz="3200" spc="10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4472C4"/>
                </a:solidFill>
                <a:latin typeface="Arial Narrow"/>
                <a:cs typeface="Arial Narrow"/>
              </a:rPr>
              <a:t>Year</a:t>
            </a:r>
            <a:r>
              <a:rPr dirty="0" sz="3200" spc="10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spc="100" b="1">
                <a:solidFill>
                  <a:srgbClr val="4472C4"/>
                </a:solidFill>
                <a:latin typeface="Arial Narrow"/>
                <a:cs typeface="Arial Narrow"/>
              </a:rPr>
              <a:t>F/U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224830" y="489705"/>
            <a:ext cx="11220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02248" y="5117050"/>
            <a:ext cx="144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5">
                <a:latin typeface="Arial Narrow"/>
                <a:cs typeface="Arial Narrow"/>
              </a:rPr>
              <a:t>0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304760" y="4430412"/>
            <a:ext cx="1346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21077" y="3729908"/>
            <a:ext cx="2343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 Narrow"/>
                <a:cs typeface="Arial Narrow"/>
              </a:rPr>
              <a:t>10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21077" y="3015143"/>
            <a:ext cx="224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 Narrow"/>
                <a:cs typeface="Arial Narrow"/>
              </a:rPr>
              <a:t>15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24951" y="2303095"/>
            <a:ext cx="253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0">
                <a:latin typeface="Arial Narrow"/>
                <a:cs typeface="Arial Narrow"/>
              </a:rPr>
              <a:t>20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477572" y="1729210"/>
            <a:ext cx="8277859" cy="3641725"/>
            <a:chOff x="2477572" y="1729210"/>
            <a:chExt cx="8277859" cy="3641725"/>
          </a:xfrm>
        </p:grpSpPr>
        <p:sp>
          <p:nvSpPr>
            <p:cNvPr id="8" name="object 8" descr=""/>
            <p:cNvSpPr/>
            <p:nvPr/>
          </p:nvSpPr>
          <p:spPr>
            <a:xfrm>
              <a:off x="2595410" y="5299932"/>
              <a:ext cx="8154034" cy="64769"/>
            </a:xfrm>
            <a:custGeom>
              <a:avLst/>
              <a:gdLst/>
              <a:ahLst/>
              <a:cxnLst/>
              <a:rect l="l" t="t" r="r" b="b"/>
              <a:pathLst>
                <a:path w="8154034" h="64770">
                  <a:moveTo>
                    <a:pt x="0" y="0"/>
                  </a:moveTo>
                  <a:lnTo>
                    <a:pt x="8153664" y="0"/>
                  </a:lnTo>
                </a:path>
                <a:path w="8154034" h="64770">
                  <a:moveTo>
                    <a:pt x="0" y="0"/>
                  </a:moveTo>
                  <a:lnTo>
                    <a:pt x="0" y="64581"/>
                  </a:lnTo>
                </a:path>
                <a:path w="8154034" h="64770">
                  <a:moveTo>
                    <a:pt x="1087011" y="0"/>
                  </a:moveTo>
                  <a:lnTo>
                    <a:pt x="1087011" y="64581"/>
                  </a:lnTo>
                </a:path>
                <a:path w="8154034" h="64770">
                  <a:moveTo>
                    <a:pt x="2174024" y="0"/>
                  </a:moveTo>
                  <a:lnTo>
                    <a:pt x="2174024" y="64581"/>
                  </a:lnTo>
                </a:path>
                <a:path w="8154034" h="64770">
                  <a:moveTo>
                    <a:pt x="3261036" y="0"/>
                  </a:moveTo>
                  <a:lnTo>
                    <a:pt x="3261036" y="64581"/>
                  </a:lnTo>
                </a:path>
                <a:path w="8154034" h="64770">
                  <a:moveTo>
                    <a:pt x="4348048" y="0"/>
                  </a:moveTo>
                  <a:lnTo>
                    <a:pt x="4348048" y="64581"/>
                  </a:lnTo>
                </a:path>
                <a:path w="8154034" h="64770">
                  <a:moveTo>
                    <a:pt x="5435060" y="0"/>
                  </a:moveTo>
                  <a:lnTo>
                    <a:pt x="5435060" y="64581"/>
                  </a:lnTo>
                </a:path>
                <a:path w="8154034" h="64770">
                  <a:moveTo>
                    <a:pt x="6522073" y="0"/>
                  </a:moveTo>
                  <a:lnTo>
                    <a:pt x="6522073" y="64581"/>
                  </a:lnTo>
                </a:path>
                <a:path w="8154034" h="64770">
                  <a:moveTo>
                    <a:pt x="7609085" y="0"/>
                  </a:moveTo>
                  <a:lnTo>
                    <a:pt x="7609085" y="645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595410" y="1735561"/>
              <a:ext cx="0" cy="3564890"/>
            </a:xfrm>
            <a:custGeom>
              <a:avLst/>
              <a:gdLst/>
              <a:ahLst/>
              <a:cxnLst/>
              <a:rect l="l" t="t" r="r" b="b"/>
              <a:pathLst>
                <a:path w="0" h="3564890">
                  <a:moveTo>
                    <a:pt x="0" y="356437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483922" y="5299932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 h="0">
                  <a:moveTo>
                    <a:pt x="11148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483922" y="4585816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 h="0">
                  <a:moveTo>
                    <a:pt x="11148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483922" y="3872942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 h="0">
                  <a:moveTo>
                    <a:pt x="11148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83922" y="3161309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 h="0">
                  <a:moveTo>
                    <a:pt x="11148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483922" y="2448435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 h="0">
                  <a:moveTo>
                    <a:pt x="11148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483922" y="1735560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 h="0">
                  <a:moveTo>
                    <a:pt x="11148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710510" y="2372804"/>
            <a:ext cx="280670" cy="24777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105"/>
              </a:lnSpc>
            </a:pPr>
            <a:r>
              <a:rPr dirty="0" sz="1800" b="1">
                <a:latin typeface="Arial Narrow"/>
                <a:cs typeface="Arial Narrow"/>
              </a:rPr>
              <a:t>Cumulative</a:t>
            </a:r>
            <a:r>
              <a:rPr dirty="0" sz="1800" spc="305" b="1">
                <a:latin typeface="Arial Narrow"/>
                <a:cs typeface="Arial Narrow"/>
              </a:rPr>
              <a:t> </a:t>
            </a:r>
            <a:r>
              <a:rPr dirty="0" sz="1800" b="1">
                <a:latin typeface="Arial Narrow"/>
                <a:cs typeface="Arial Narrow"/>
              </a:rPr>
              <a:t>Incidence</a:t>
            </a:r>
            <a:r>
              <a:rPr dirty="0" sz="1800" spc="305" b="1">
                <a:latin typeface="Arial Narrow"/>
                <a:cs typeface="Arial Narrow"/>
              </a:rPr>
              <a:t> </a:t>
            </a:r>
            <a:r>
              <a:rPr dirty="0" sz="1800" spc="210" b="1">
                <a:latin typeface="Arial Narrow"/>
                <a:cs typeface="Arial Narrow"/>
              </a:rPr>
              <a:t>(%)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42047" y="5576380"/>
            <a:ext cx="1147445" cy="904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40995">
              <a:lnSpc>
                <a:spcPct val="109300"/>
              </a:lnSpc>
              <a:spcBef>
                <a:spcPts val="100"/>
              </a:spcBef>
            </a:pPr>
            <a:r>
              <a:rPr dirty="0" sz="1400" b="1">
                <a:latin typeface="Arial Narrow"/>
                <a:cs typeface="Arial Narrow"/>
              </a:rPr>
              <a:t>No.</a:t>
            </a:r>
            <a:r>
              <a:rPr dirty="0" sz="1400" spc="-25" b="1">
                <a:latin typeface="Arial Narrow"/>
                <a:cs typeface="Arial Narrow"/>
              </a:rPr>
              <a:t> </a:t>
            </a:r>
            <a:r>
              <a:rPr dirty="0" sz="1400" spc="40" b="1">
                <a:latin typeface="Arial Narrow"/>
                <a:cs typeface="Arial Narrow"/>
              </a:rPr>
              <a:t>at</a:t>
            </a:r>
            <a:r>
              <a:rPr dirty="0" sz="1400" spc="500" b="1">
                <a:latin typeface="Arial Narrow"/>
                <a:cs typeface="Arial Narrow"/>
              </a:rPr>
              <a:t> </a:t>
            </a:r>
            <a:r>
              <a:rPr dirty="0" baseline="5952" sz="2100" spc="-1312" b="1">
                <a:latin typeface="Arial Narrow"/>
                <a:cs typeface="Arial Narrow"/>
              </a:rPr>
              <a:t>R</a:t>
            </a:r>
            <a:r>
              <a:rPr dirty="0" sz="1400" spc="-40" b="1">
                <a:solidFill>
                  <a:srgbClr val="2F5496"/>
                </a:solidFill>
                <a:latin typeface="Arial Narrow"/>
                <a:cs typeface="Arial Narrow"/>
              </a:rPr>
              <a:t>O</a:t>
            </a:r>
            <a:r>
              <a:rPr dirty="0" sz="1400" spc="-994" b="1">
                <a:solidFill>
                  <a:srgbClr val="2F5496"/>
                </a:solidFill>
                <a:latin typeface="Arial Narrow"/>
                <a:cs typeface="Arial Narrow"/>
              </a:rPr>
              <a:t>M</a:t>
            </a:r>
            <a:r>
              <a:rPr dirty="0" baseline="5952" sz="2100" spc="-60" b="1">
                <a:latin typeface="Arial Narrow"/>
                <a:cs typeface="Arial Narrow"/>
              </a:rPr>
              <a:t>is</a:t>
            </a:r>
            <a:r>
              <a:rPr dirty="0" baseline="5952" sz="2100" spc="-1027" b="1">
                <a:latin typeface="Arial Narrow"/>
                <a:cs typeface="Arial Narrow"/>
              </a:rPr>
              <a:t>k</a:t>
            </a:r>
            <a:r>
              <a:rPr dirty="0" sz="1400" spc="-40" b="1">
                <a:solidFill>
                  <a:srgbClr val="2F5496"/>
                </a:solidFill>
                <a:latin typeface="Arial Narrow"/>
                <a:cs typeface="Arial Narrow"/>
              </a:rPr>
              <a:t>T</a:t>
            </a:r>
            <a:r>
              <a:rPr dirty="0" sz="1400" spc="55" b="1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2F5496"/>
                </a:solidFill>
                <a:latin typeface="Arial Narrow"/>
                <a:cs typeface="Arial Narrow"/>
              </a:rPr>
              <a:t>Alone</a:t>
            </a:r>
            <a:endParaRPr sz="1400">
              <a:latin typeface="Arial Narrow"/>
              <a:cs typeface="Arial Narrow"/>
            </a:endParaRPr>
          </a:p>
          <a:p>
            <a:pPr marL="38100" marR="30480">
              <a:lnSpc>
                <a:spcPts val="1510"/>
              </a:lnSpc>
              <a:spcBef>
                <a:spcPts val="244"/>
              </a:spcBef>
            </a:pPr>
            <a:r>
              <a:rPr dirty="0" sz="1400" b="1">
                <a:solidFill>
                  <a:srgbClr val="C00000"/>
                </a:solidFill>
                <a:latin typeface="Arial Narrow"/>
                <a:cs typeface="Arial Narrow"/>
              </a:rPr>
              <a:t>Preventive</a:t>
            </a:r>
            <a:r>
              <a:rPr dirty="0" sz="1400" spc="26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PCI </a:t>
            </a:r>
            <a:r>
              <a:rPr dirty="0" sz="1400" b="1">
                <a:solidFill>
                  <a:srgbClr val="C00000"/>
                </a:solidFill>
                <a:latin typeface="Arial Narrow"/>
                <a:cs typeface="Arial Narrow"/>
              </a:rPr>
              <a:t>Plus</a:t>
            </a:r>
            <a:r>
              <a:rPr dirty="0" sz="1400" spc="8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400" spc="-25" b="1">
                <a:solidFill>
                  <a:srgbClr val="C00000"/>
                </a:solidFill>
                <a:latin typeface="Arial Narrow"/>
                <a:cs typeface="Arial Narrow"/>
              </a:rPr>
              <a:t>OMT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062183" y="3194153"/>
            <a:ext cx="122047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 b="1">
                <a:solidFill>
                  <a:srgbClr val="2F5496"/>
                </a:solidFill>
                <a:latin typeface="Arial Narrow"/>
                <a:cs typeface="Arial Narrow"/>
              </a:rPr>
              <a:t>OMT</a:t>
            </a:r>
            <a:r>
              <a:rPr dirty="0" sz="2200" spc="-110" b="1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2200" spc="-20" b="1">
                <a:solidFill>
                  <a:srgbClr val="2F5496"/>
                </a:solidFill>
                <a:latin typeface="Arial Narrow"/>
                <a:cs typeface="Arial Narrow"/>
              </a:rPr>
              <a:t>Alone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444906" y="4882508"/>
            <a:ext cx="424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0" b="1">
                <a:solidFill>
                  <a:srgbClr val="C00000"/>
                </a:solidFill>
                <a:latin typeface="Arial Narrow"/>
                <a:cs typeface="Arial Narrow"/>
              </a:rPr>
              <a:t>3.0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876611" y="2104862"/>
            <a:ext cx="5391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2F5496"/>
                </a:solidFill>
                <a:latin typeface="Arial Narrow"/>
                <a:cs typeface="Arial Narrow"/>
              </a:rPr>
              <a:t>19.3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877220" y="2792564"/>
            <a:ext cx="537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C00000"/>
                </a:solidFill>
                <a:latin typeface="Arial Narrow"/>
                <a:cs typeface="Arial Narrow"/>
              </a:rPr>
              <a:t>14.4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441694" y="4112584"/>
            <a:ext cx="4121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65" b="1">
                <a:solidFill>
                  <a:srgbClr val="2F5496"/>
                </a:solidFill>
                <a:latin typeface="Arial Narrow"/>
                <a:cs typeface="Arial Narrow"/>
              </a:rPr>
              <a:t>5.2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805076" y="4488298"/>
            <a:ext cx="281305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C00000"/>
                </a:solidFill>
                <a:latin typeface="Arial Narrow"/>
                <a:cs typeface="Arial Narrow"/>
              </a:rPr>
              <a:t>Preventive</a:t>
            </a:r>
            <a:r>
              <a:rPr dirty="0" sz="2200" spc="19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200" spc="50" b="1">
                <a:solidFill>
                  <a:srgbClr val="C00000"/>
                </a:solidFill>
                <a:latin typeface="Arial Narrow"/>
                <a:cs typeface="Arial Narrow"/>
              </a:rPr>
              <a:t>PCI</a:t>
            </a:r>
            <a:r>
              <a:rPr dirty="0" sz="2200" spc="19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 Narrow"/>
                <a:cs typeface="Arial Narrow"/>
              </a:rPr>
              <a:t>plus</a:t>
            </a:r>
            <a:r>
              <a:rPr dirty="0" sz="2200" spc="195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200" spc="-25" b="1">
                <a:solidFill>
                  <a:srgbClr val="C00000"/>
                </a:solidFill>
                <a:latin typeface="Arial Narrow"/>
                <a:cs typeface="Arial Narrow"/>
              </a:rPr>
              <a:t>OMT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222799" y="1571938"/>
            <a:ext cx="4311650" cy="557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95"/>
              </a:lnSpc>
              <a:spcBef>
                <a:spcPts val="100"/>
              </a:spcBef>
            </a:pPr>
            <a:r>
              <a:rPr dirty="0" sz="1800" spc="-25">
                <a:latin typeface="Arial Narrow"/>
                <a:cs typeface="Arial Narrow"/>
              </a:rPr>
              <a:t>25</a:t>
            </a:r>
            <a:endParaRPr sz="1800">
              <a:latin typeface="Arial Narrow"/>
              <a:cs typeface="Arial Narrow"/>
            </a:endParaRPr>
          </a:p>
          <a:p>
            <a:pPr marL="610235">
              <a:lnSpc>
                <a:spcPts val="2095"/>
              </a:lnSpc>
            </a:pP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Hazard</a:t>
            </a:r>
            <a:r>
              <a:rPr dirty="0" sz="1800" spc="-3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ratio,</a:t>
            </a:r>
            <a:r>
              <a:rPr dirty="0" sz="1800" spc="-3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0.69</a:t>
            </a:r>
            <a:r>
              <a:rPr dirty="0" sz="1800" spc="-30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(95%</a:t>
            </a:r>
            <a:r>
              <a:rPr dirty="0" sz="1800" spc="-3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CI,</a:t>
            </a:r>
            <a:r>
              <a:rPr dirty="0" sz="1800" spc="-3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0.50</a:t>
            </a:r>
            <a:r>
              <a:rPr dirty="0" sz="1800" spc="-30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856"/>
                </a:solidFill>
                <a:latin typeface="Calibri"/>
                <a:cs typeface="Calibri"/>
              </a:rPr>
              <a:t>to</a:t>
            </a:r>
            <a:r>
              <a:rPr dirty="0" sz="1800" spc="-3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856"/>
                </a:solidFill>
                <a:latin typeface="Calibri"/>
                <a:cs typeface="Calibri"/>
              </a:rPr>
              <a:t>0.95)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5" name="object 25" descr=""/>
          <p:cNvGraphicFramePr>
            <a:graphicFrameLocks noGrp="1"/>
          </p:cNvGraphicFramePr>
          <p:nvPr/>
        </p:nvGraphicFramePr>
        <p:xfrm>
          <a:off x="2426342" y="5312511"/>
          <a:ext cx="8950960" cy="1048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7235"/>
                <a:gridCol w="1070610"/>
                <a:gridCol w="1099820"/>
                <a:gridCol w="1100455"/>
                <a:gridCol w="1083310"/>
                <a:gridCol w="1075055"/>
                <a:gridCol w="1104900"/>
                <a:gridCol w="841375"/>
                <a:gridCol w="761365"/>
              </a:tblGrid>
              <a:tr h="429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800" spc="45">
                          <a:latin typeface="Arial Narrow"/>
                          <a:cs typeface="Arial Narrow"/>
                        </a:rPr>
                        <a:t>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50">
                          <a:latin typeface="Arial Narrow"/>
                          <a:cs typeface="Arial Narrow"/>
                        </a:rPr>
                        <a:t>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50">
                          <a:latin typeface="Arial Narrow"/>
                          <a:cs typeface="Arial Narrow"/>
                        </a:rPr>
                        <a:t>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50">
                          <a:latin typeface="Arial Narrow"/>
                          <a:cs typeface="Arial Narrow"/>
                        </a:rPr>
                        <a:t>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algn="ctr" marR="450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50">
                          <a:latin typeface="Arial Narrow"/>
                          <a:cs typeface="Arial Narrow"/>
                        </a:rPr>
                        <a:t>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algn="ctr" marR="222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50">
                          <a:latin typeface="Arial Narrow"/>
                          <a:cs typeface="Arial Narrow"/>
                        </a:rPr>
                        <a:t>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20">
                          <a:latin typeface="Arial Narrow"/>
                          <a:cs typeface="Arial Narrow"/>
                        </a:rPr>
                        <a:t>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algn="r" marR="2832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50">
                          <a:latin typeface="Arial Narrow"/>
                          <a:cs typeface="Arial Narrow"/>
                        </a:rPr>
                        <a:t>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Years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065"/>
                </a:tc>
              </a:tr>
              <a:tr h="36131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400" spc="75" b="1">
                          <a:solidFill>
                            <a:srgbClr val="2F5496"/>
                          </a:solidFill>
                          <a:latin typeface="Arial Narrow"/>
                          <a:cs typeface="Arial Narrow"/>
                        </a:rPr>
                        <a:t>803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117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400" spc="-25" b="1">
                          <a:solidFill>
                            <a:srgbClr val="2F5496"/>
                          </a:solidFill>
                          <a:latin typeface="Arial Narrow"/>
                          <a:cs typeface="Arial Narrow"/>
                        </a:rPr>
                        <a:t>761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1176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400" spc="50" b="1">
                          <a:solidFill>
                            <a:srgbClr val="2F5496"/>
                          </a:solidFill>
                          <a:latin typeface="Arial Narrow"/>
                          <a:cs typeface="Arial Narrow"/>
                        </a:rPr>
                        <a:t>700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0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400" spc="60" b="1">
                          <a:solidFill>
                            <a:srgbClr val="2F5496"/>
                          </a:solidFill>
                          <a:latin typeface="Arial Narrow"/>
                          <a:cs typeface="Arial Narrow"/>
                        </a:rPr>
                        <a:t>536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1176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400" spc="60" b="1">
                          <a:solidFill>
                            <a:srgbClr val="2F5496"/>
                          </a:solidFill>
                          <a:latin typeface="Arial Narrow"/>
                          <a:cs typeface="Arial Narrow"/>
                        </a:rPr>
                        <a:t>424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11760"/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400" spc="30" b="1">
                          <a:solidFill>
                            <a:srgbClr val="2F5496"/>
                          </a:solidFill>
                          <a:latin typeface="Arial Narrow"/>
                          <a:cs typeface="Arial Narrow"/>
                        </a:rPr>
                        <a:t>297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11760"/>
                </a:tc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400" spc="25" b="1">
                          <a:solidFill>
                            <a:srgbClr val="2F5496"/>
                          </a:solidFill>
                          <a:latin typeface="Arial Narrow"/>
                          <a:cs typeface="Arial Narrow"/>
                        </a:rPr>
                        <a:t>190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11760"/>
                </a:tc>
                <a:tc>
                  <a:txBody>
                    <a:bodyPr/>
                    <a:lstStyle/>
                    <a:p>
                      <a:pPr algn="r" marR="208279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400" spc="55" b="1">
                          <a:solidFill>
                            <a:srgbClr val="2F5496"/>
                          </a:solidFill>
                          <a:latin typeface="Arial Narrow"/>
                          <a:cs typeface="Arial Narrow"/>
                        </a:rPr>
                        <a:t>58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117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78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75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803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400" spc="-25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781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25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728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400" spc="-25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551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25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431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400" spc="7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302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algn="ctr" marR="774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25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187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r" marR="2216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400" spc="-25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72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26" name="object 26" descr=""/>
          <p:cNvGrpSpPr/>
          <p:nvPr/>
        </p:nvGrpSpPr>
        <p:grpSpPr>
          <a:xfrm>
            <a:off x="2579640" y="2531123"/>
            <a:ext cx="7644130" cy="2787015"/>
            <a:chOff x="2579640" y="2531123"/>
            <a:chExt cx="7644130" cy="2787015"/>
          </a:xfrm>
        </p:grpSpPr>
        <p:sp>
          <p:nvSpPr>
            <p:cNvPr id="27" name="object 27" descr=""/>
            <p:cNvSpPr/>
            <p:nvPr/>
          </p:nvSpPr>
          <p:spPr>
            <a:xfrm>
              <a:off x="2601966" y="2550173"/>
              <a:ext cx="7602855" cy="2748915"/>
            </a:xfrm>
            <a:custGeom>
              <a:avLst/>
              <a:gdLst/>
              <a:ahLst/>
              <a:cxnLst/>
              <a:rect l="l" t="t" r="r" b="b"/>
              <a:pathLst>
                <a:path w="7602855" h="2748915">
                  <a:moveTo>
                    <a:pt x="0" y="2748814"/>
                  </a:moveTo>
                  <a:lnTo>
                    <a:pt x="0" y="2695793"/>
                  </a:lnTo>
                  <a:lnTo>
                    <a:pt x="5058" y="2695793"/>
                  </a:lnTo>
                  <a:lnTo>
                    <a:pt x="5058" y="2679223"/>
                  </a:lnTo>
                  <a:lnTo>
                    <a:pt x="5058" y="2660997"/>
                  </a:lnTo>
                  <a:lnTo>
                    <a:pt x="20232" y="2660997"/>
                  </a:lnTo>
                  <a:lnTo>
                    <a:pt x="20232" y="2644428"/>
                  </a:lnTo>
                  <a:lnTo>
                    <a:pt x="25291" y="2644428"/>
                  </a:lnTo>
                  <a:lnTo>
                    <a:pt x="25291" y="2626202"/>
                  </a:lnTo>
                  <a:lnTo>
                    <a:pt x="35407" y="2626202"/>
                  </a:lnTo>
                  <a:lnTo>
                    <a:pt x="35407" y="2606319"/>
                  </a:lnTo>
                  <a:lnTo>
                    <a:pt x="55640" y="2606319"/>
                  </a:lnTo>
                  <a:lnTo>
                    <a:pt x="68286" y="2606319"/>
                  </a:lnTo>
                  <a:lnTo>
                    <a:pt x="68286" y="2589750"/>
                  </a:lnTo>
                  <a:lnTo>
                    <a:pt x="73344" y="2589750"/>
                  </a:lnTo>
                  <a:lnTo>
                    <a:pt x="73344" y="2571524"/>
                  </a:lnTo>
                  <a:lnTo>
                    <a:pt x="88519" y="2571524"/>
                  </a:lnTo>
                  <a:lnTo>
                    <a:pt x="93577" y="2571524"/>
                  </a:lnTo>
                  <a:lnTo>
                    <a:pt x="108752" y="2571524"/>
                  </a:lnTo>
                  <a:lnTo>
                    <a:pt x="118868" y="2571524"/>
                  </a:lnTo>
                  <a:lnTo>
                    <a:pt x="126455" y="2571524"/>
                  </a:lnTo>
                  <a:lnTo>
                    <a:pt x="126455" y="2554955"/>
                  </a:lnTo>
                  <a:lnTo>
                    <a:pt x="209916" y="2554955"/>
                  </a:lnTo>
                  <a:lnTo>
                    <a:pt x="209916" y="2536729"/>
                  </a:lnTo>
                  <a:lnTo>
                    <a:pt x="247853" y="2536729"/>
                  </a:lnTo>
                  <a:lnTo>
                    <a:pt x="247853" y="2516846"/>
                  </a:lnTo>
                  <a:lnTo>
                    <a:pt x="278202" y="2516846"/>
                  </a:lnTo>
                  <a:lnTo>
                    <a:pt x="389483" y="2516846"/>
                  </a:lnTo>
                  <a:lnTo>
                    <a:pt x="389483" y="2501934"/>
                  </a:lnTo>
                  <a:lnTo>
                    <a:pt x="399600" y="2501934"/>
                  </a:lnTo>
                  <a:lnTo>
                    <a:pt x="399600" y="2482051"/>
                  </a:lnTo>
                  <a:lnTo>
                    <a:pt x="574109" y="2482051"/>
                  </a:lnTo>
                  <a:lnTo>
                    <a:pt x="574109" y="2463825"/>
                  </a:lnTo>
                  <a:lnTo>
                    <a:pt x="612046" y="2463825"/>
                  </a:lnTo>
                  <a:lnTo>
                    <a:pt x="612046" y="2447256"/>
                  </a:lnTo>
                  <a:lnTo>
                    <a:pt x="617104" y="2447256"/>
                  </a:lnTo>
                  <a:lnTo>
                    <a:pt x="657570" y="2447256"/>
                  </a:lnTo>
                  <a:lnTo>
                    <a:pt x="657570" y="2427373"/>
                  </a:lnTo>
                  <a:lnTo>
                    <a:pt x="662628" y="2427373"/>
                  </a:lnTo>
                  <a:lnTo>
                    <a:pt x="662628" y="2409147"/>
                  </a:lnTo>
                  <a:lnTo>
                    <a:pt x="715740" y="2409147"/>
                  </a:lnTo>
                  <a:lnTo>
                    <a:pt x="715740" y="2392578"/>
                  </a:lnTo>
                  <a:lnTo>
                    <a:pt x="730914" y="2392578"/>
                  </a:lnTo>
                  <a:lnTo>
                    <a:pt x="730914" y="2374352"/>
                  </a:lnTo>
                  <a:lnTo>
                    <a:pt x="763793" y="2374352"/>
                  </a:lnTo>
                  <a:lnTo>
                    <a:pt x="763793" y="2354469"/>
                  </a:lnTo>
                  <a:lnTo>
                    <a:pt x="796671" y="2354469"/>
                  </a:lnTo>
                  <a:lnTo>
                    <a:pt x="796671" y="2339557"/>
                  </a:lnTo>
                  <a:lnTo>
                    <a:pt x="915540" y="2339557"/>
                  </a:lnTo>
                  <a:lnTo>
                    <a:pt x="915540" y="2319674"/>
                  </a:lnTo>
                  <a:lnTo>
                    <a:pt x="928185" y="2319674"/>
                  </a:lnTo>
                  <a:lnTo>
                    <a:pt x="973709" y="2319674"/>
                  </a:lnTo>
                  <a:lnTo>
                    <a:pt x="973709" y="2301448"/>
                  </a:lnTo>
                  <a:lnTo>
                    <a:pt x="986355" y="2301448"/>
                  </a:lnTo>
                  <a:lnTo>
                    <a:pt x="986355" y="2284879"/>
                  </a:lnTo>
                  <a:lnTo>
                    <a:pt x="991413" y="2284879"/>
                  </a:lnTo>
                  <a:lnTo>
                    <a:pt x="1001530" y="2284879"/>
                  </a:lnTo>
                  <a:lnTo>
                    <a:pt x="1054641" y="2284879"/>
                  </a:lnTo>
                  <a:lnTo>
                    <a:pt x="1054641" y="2264996"/>
                  </a:lnTo>
                  <a:lnTo>
                    <a:pt x="1084991" y="2264996"/>
                  </a:lnTo>
                  <a:lnTo>
                    <a:pt x="1084991" y="2246770"/>
                  </a:lnTo>
                  <a:lnTo>
                    <a:pt x="1127986" y="2246770"/>
                  </a:lnTo>
                  <a:lnTo>
                    <a:pt x="1127986" y="2230201"/>
                  </a:lnTo>
                  <a:lnTo>
                    <a:pt x="1165923" y="2230201"/>
                  </a:lnTo>
                  <a:lnTo>
                    <a:pt x="1165923" y="2211975"/>
                  </a:lnTo>
                  <a:lnTo>
                    <a:pt x="1196272" y="2211975"/>
                  </a:lnTo>
                  <a:lnTo>
                    <a:pt x="1196272" y="2192092"/>
                  </a:lnTo>
                  <a:lnTo>
                    <a:pt x="1229150" y="2192092"/>
                  </a:lnTo>
                  <a:lnTo>
                    <a:pt x="1229150" y="2173866"/>
                  </a:lnTo>
                  <a:lnTo>
                    <a:pt x="1249383" y="2173866"/>
                  </a:lnTo>
                  <a:lnTo>
                    <a:pt x="1249383" y="2157297"/>
                  </a:lnTo>
                  <a:lnTo>
                    <a:pt x="1312611" y="2157297"/>
                  </a:lnTo>
                  <a:lnTo>
                    <a:pt x="1312611" y="2139071"/>
                  </a:lnTo>
                  <a:lnTo>
                    <a:pt x="1444125" y="2139071"/>
                  </a:lnTo>
                  <a:lnTo>
                    <a:pt x="1444125" y="2119188"/>
                  </a:lnTo>
                  <a:lnTo>
                    <a:pt x="1618634" y="2119188"/>
                  </a:lnTo>
                  <a:lnTo>
                    <a:pt x="1638867" y="2119188"/>
                  </a:lnTo>
                  <a:lnTo>
                    <a:pt x="1638867" y="2104276"/>
                  </a:lnTo>
                  <a:lnTo>
                    <a:pt x="1697037" y="2104276"/>
                  </a:lnTo>
                  <a:lnTo>
                    <a:pt x="1729916" y="2104276"/>
                  </a:lnTo>
                  <a:lnTo>
                    <a:pt x="1775440" y="2104276"/>
                  </a:lnTo>
                  <a:lnTo>
                    <a:pt x="1775440" y="2084393"/>
                  </a:lnTo>
                  <a:lnTo>
                    <a:pt x="1793144" y="2084393"/>
                  </a:lnTo>
                  <a:lnTo>
                    <a:pt x="1803260" y="2084393"/>
                  </a:lnTo>
                  <a:lnTo>
                    <a:pt x="1818435" y="2084393"/>
                  </a:lnTo>
                  <a:lnTo>
                    <a:pt x="1828551" y="2084393"/>
                  </a:lnTo>
                  <a:lnTo>
                    <a:pt x="1871546" y="2084393"/>
                  </a:lnTo>
                  <a:lnTo>
                    <a:pt x="1876604" y="2084393"/>
                  </a:lnTo>
                  <a:lnTo>
                    <a:pt x="1881663" y="2084393"/>
                  </a:lnTo>
                  <a:lnTo>
                    <a:pt x="1881663" y="2064510"/>
                  </a:lnTo>
                  <a:lnTo>
                    <a:pt x="1896837" y="2064510"/>
                  </a:lnTo>
                  <a:lnTo>
                    <a:pt x="1899367" y="2064510"/>
                  </a:lnTo>
                  <a:lnTo>
                    <a:pt x="1904425" y="2064510"/>
                  </a:lnTo>
                  <a:lnTo>
                    <a:pt x="1909483" y="2064510"/>
                  </a:lnTo>
                  <a:lnTo>
                    <a:pt x="1924658" y="2064510"/>
                  </a:lnTo>
                  <a:lnTo>
                    <a:pt x="1929716" y="2064510"/>
                  </a:lnTo>
                  <a:lnTo>
                    <a:pt x="1939832" y="2064510"/>
                  </a:lnTo>
                  <a:lnTo>
                    <a:pt x="1944890" y="2064510"/>
                  </a:lnTo>
                  <a:lnTo>
                    <a:pt x="1955007" y="2064510"/>
                  </a:lnTo>
                  <a:lnTo>
                    <a:pt x="1962594" y="2064510"/>
                  </a:lnTo>
                  <a:lnTo>
                    <a:pt x="1967653" y="2064510"/>
                  </a:lnTo>
                  <a:lnTo>
                    <a:pt x="1972711" y="2064510"/>
                  </a:lnTo>
                  <a:lnTo>
                    <a:pt x="1977769" y="2064510"/>
                  </a:lnTo>
                  <a:lnTo>
                    <a:pt x="1977769" y="2046284"/>
                  </a:lnTo>
                  <a:lnTo>
                    <a:pt x="1982827" y="2046284"/>
                  </a:lnTo>
                  <a:lnTo>
                    <a:pt x="1982827" y="2026401"/>
                  </a:lnTo>
                  <a:lnTo>
                    <a:pt x="1982827" y="2026401"/>
                  </a:lnTo>
                  <a:lnTo>
                    <a:pt x="1987886" y="2026401"/>
                  </a:lnTo>
                  <a:lnTo>
                    <a:pt x="1992944" y="2026401"/>
                  </a:lnTo>
                  <a:lnTo>
                    <a:pt x="1998002" y="2026401"/>
                  </a:lnTo>
                  <a:lnTo>
                    <a:pt x="2003060" y="2026401"/>
                  </a:lnTo>
                  <a:lnTo>
                    <a:pt x="2003060" y="2008175"/>
                  </a:lnTo>
                  <a:lnTo>
                    <a:pt x="2003060" y="2008175"/>
                  </a:lnTo>
                  <a:lnTo>
                    <a:pt x="2008118" y="2008175"/>
                  </a:lnTo>
                  <a:lnTo>
                    <a:pt x="2013177" y="2008175"/>
                  </a:lnTo>
                  <a:lnTo>
                    <a:pt x="2018235" y="2008175"/>
                  </a:lnTo>
                  <a:lnTo>
                    <a:pt x="2020764" y="2008175"/>
                  </a:lnTo>
                  <a:lnTo>
                    <a:pt x="2025822" y="2008175"/>
                  </a:lnTo>
                  <a:lnTo>
                    <a:pt x="2030881" y="2008175"/>
                  </a:lnTo>
                  <a:lnTo>
                    <a:pt x="2035939" y="2008175"/>
                  </a:lnTo>
                  <a:lnTo>
                    <a:pt x="2040997" y="2008175"/>
                  </a:lnTo>
                  <a:lnTo>
                    <a:pt x="2046055" y="2008175"/>
                  </a:lnTo>
                  <a:lnTo>
                    <a:pt x="2051113" y="2008175"/>
                  </a:lnTo>
                  <a:lnTo>
                    <a:pt x="2056172" y="2008175"/>
                  </a:lnTo>
                  <a:lnTo>
                    <a:pt x="2061230" y="2008175"/>
                  </a:lnTo>
                  <a:lnTo>
                    <a:pt x="2066288" y="2008175"/>
                  </a:lnTo>
                  <a:lnTo>
                    <a:pt x="2071346" y="2008175"/>
                  </a:lnTo>
                  <a:lnTo>
                    <a:pt x="2076405" y="2008175"/>
                  </a:lnTo>
                  <a:lnTo>
                    <a:pt x="2076405" y="1988292"/>
                  </a:lnTo>
                  <a:lnTo>
                    <a:pt x="2076405" y="1988292"/>
                  </a:lnTo>
                  <a:lnTo>
                    <a:pt x="2081463" y="1988292"/>
                  </a:lnTo>
                  <a:lnTo>
                    <a:pt x="2089050" y="1988292"/>
                  </a:lnTo>
                  <a:lnTo>
                    <a:pt x="2094108" y="1988292"/>
                  </a:lnTo>
                  <a:lnTo>
                    <a:pt x="2099167" y="1988292"/>
                  </a:lnTo>
                  <a:lnTo>
                    <a:pt x="2104225" y="1988292"/>
                  </a:lnTo>
                  <a:lnTo>
                    <a:pt x="2109283" y="1988292"/>
                  </a:lnTo>
                  <a:lnTo>
                    <a:pt x="2114341" y="1988292"/>
                  </a:lnTo>
                  <a:lnTo>
                    <a:pt x="2119400" y="1988292"/>
                  </a:lnTo>
                  <a:lnTo>
                    <a:pt x="2124458" y="1988292"/>
                  </a:lnTo>
                  <a:lnTo>
                    <a:pt x="2129516" y="1988292"/>
                  </a:lnTo>
                  <a:lnTo>
                    <a:pt x="2147220" y="1988292"/>
                  </a:lnTo>
                  <a:lnTo>
                    <a:pt x="2152278" y="1988292"/>
                  </a:lnTo>
                  <a:lnTo>
                    <a:pt x="2157336" y="1988292"/>
                  </a:lnTo>
                  <a:lnTo>
                    <a:pt x="2157336" y="1966752"/>
                  </a:lnTo>
                  <a:lnTo>
                    <a:pt x="2172511" y="1966752"/>
                  </a:lnTo>
                  <a:lnTo>
                    <a:pt x="2177569" y="1966752"/>
                  </a:lnTo>
                  <a:lnTo>
                    <a:pt x="2182628" y="1966752"/>
                  </a:lnTo>
                  <a:lnTo>
                    <a:pt x="2197802" y="1966752"/>
                  </a:lnTo>
                  <a:lnTo>
                    <a:pt x="2205390" y="1966752"/>
                  </a:lnTo>
                  <a:lnTo>
                    <a:pt x="2215506" y="1966752"/>
                  </a:lnTo>
                  <a:lnTo>
                    <a:pt x="2225623" y="1966752"/>
                  </a:lnTo>
                  <a:lnTo>
                    <a:pt x="2235739" y="1966752"/>
                  </a:lnTo>
                  <a:lnTo>
                    <a:pt x="2240797" y="1966752"/>
                  </a:lnTo>
                  <a:lnTo>
                    <a:pt x="2245855" y="1966752"/>
                  </a:lnTo>
                  <a:lnTo>
                    <a:pt x="2250914" y="1966752"/>
                  </a:lnTo>
                  <a:lnTo>
                    <a:pt x="2261030" y="1966752"/>
                  </a:lnTo>
                  <a:lnTo>
                    <a:pt x="2261030" y="1943555"/>
                  </a:lnTo>
                  <a:lnTo>
                    <a:pt x="2266088" y="1943555"/>
                  </a:lnTo>
                  <a:lnTo>
                    <a:pt x="2268618" y="1943555"/>
                  </a:lnTo>
                  <a:lnTo>
                    <a:pt x="2273676" y="1943555"/>
                  </a:lnTo>
                  <a:lnTo>
                    <a:pt x="2283792" y="1943555"/>
                  </a:lnTo>
                  <a:lnTo>
                    <a:pt x="2293909" y="1943555"/>
                  </a:lnTo>
                  <a:lnTo>
                    <a:pt x="2298967" y="1943555"/>
                  </a:lnTo>
                  <a:lnTo>
                    <a:pt x="2314142" y="1943555"/>
                  </a:lnTo>
                  <a:lnTo>
                    <a:pt x="2357137" y="1943555"/>
                  </a:lnTo>
                  <a:lnTo>
                    <a:pt x="2362195" y="1943555"/>
                  </a:lnTo>
                  <a:lnTo>
                    <a:pt x="2390015" y="1943555"/>
                  </a:lnTo>
                  <a:lnTo>
                    <a:pt x="2390015" y="1922015"/>
                  </a:lnTo>
                  <a:lnTo>
                    <a:pt x="2405190" y="1922015"/>
                  </a:lnTo>
                  <a:lnTo>
                    <a:pt x="2415306" y="1922015"/>
                  </a:lnTo>
                  <a:lnTo>
                    <a:pt x="2420365" y="1922015"/>
                  </a:lnTo>
                  <a:lnTo>
                    <a:pt x="2463360" y="1922015"/>
                  </a:lnTo>
                  <a:lnTo>
                    <a:pt x="2473476" y="1922015"/>
                  </a:lnTo>
                  <a:lnTo>
                    <a:pt x="2508884" y="1922015"/>
                  </a:lnTo>
                  <a:lnTo>
                    <a:pt x="2521529" y="1922015"/>
                  </a:lnTo>
                  <a:lnTo>
                    <a:pt x="2536704" y="1922015"/>
                  </a:lnTo>
                  <a:lnTo>
                    <a:pt x="2556937" y="1922015"/>
                  </a:lnTo>
                  <a:lnTo>
                    <a:pt x="2572111" y="1922015"/>
                  </a:lnTo>
                  <a:lnTo>
                    <a:pt x="2579699" y="1922015"/>
                  </a:lnTo>
                  <a:lnTo>
                    <a:pt x="2579699" y="1900476"/>
                  </a:lnTo>
                  <a:lnTo>
                    <a:pt x="2584757" y="1900476"/>
                  </a:lnTo>
                  <a:lnTo>
                    <a:pt x="2599932" y="1900476"/>
                  </a:lnTo>
                  <a:lnTo>
                    <a:pt x="2610048" y="1900476"/>
                  </a:lnTo>
                  <a:lnTo>
                    <a:pt x="2615107" y="1900476"/>
                  </a:lnTo>
                  <a:lnTo>
                    <a:pt x="2630281" y="1900476"/>
                  </a:lnTo>
                  <a:lnTo>
                    <a:pt x="2632811" y="1900476"/>
                  </a:lnTo>
                  <a:lnTo>
                    <a:pt x="2637869" y="1900476"/>
                  </a:lnTo>
                  <a:lnTo>
                    <a:pt x="2647985" y="1900476"/>
                  </a:lnTo>
                  <a:lnTo>
                    <a:pt x="2658102" y="1900476"/>
                  </a:lnTo>
                  <a:lnTo>
                    <a:pt x="2668218" y="1900476"/>
                  </a:lnTo>
                  <a:lnTo>
                    <a:pt x="2673276" y="1900476"/>
                  </a:lnTo>
                  <a:lnTo>
                    <a:pt x="2683393" y="1900476"/>
                  </a:lnTo>
                  <a:lnTo>
                    <a:pt x="2688451" y="1900476"/>
                  </a:lnTo>
                  <a:lnTo>
                    <a:pt x="2693509" y="1900476"/>
                  </a:lnTo>
                  <a:lnTo>
                    <a:pt x="2711213" y="1900476"/>
                  </a:lnTo>
                  <a:lnTo>
                    <a:pt x="2716271" y="1900476"/>
                  </a:lnTo>
                  <a:lnTo>
                    <a:pt x="2736504" y="1900476"/>
                  </a:lnTo>
                  <a:lnTo>
                    <a:pt x="2769383" y="1900476"/>
                  </a:lnTo>
                  <a:lnTo>
                    <a:pt x="2784557" y="1900476"/>
                  </a:lnTo>
                  <a:lnTo>
                    <a:pt x="2789616" y="1900476"/>
                  </a:lnTo>
                  <a:lnTo>
                    <a:pt x="2799732" y="1900476"/>
                  </a:lnTo>
                  <a:lnTo>
                    <a:pt x="2799732" y="1873965"/>
                  </a:lnTo>
                  <a:lnTo>
                    <a:pt x="2809849" y="1873965"/>
                  </a:lnTo>
                  <a:lnTo>
                    <a:pt x="2814907" y="1873965"/>
                  </a:lnTo>
                  <a:lnTo>
                    <a:pt x="2832611" y="1873965"/>
                  </a:lnTo>
                  <a:lnTo>
                    <a:pt x="2832611" y="1849111"/>
                  </a:lnTo>
                  <a:lnTo>
                    <a:pt x="2842727" y="1849111"/>
                  </a:lnTo>
                  <a:lnTo>
                    <a:pt x="2842727" y="1825915"/>
                  </a:lnTo>
                  <a:lnTo>
                    <a:pt x="2847785" y="1825915"/>
                  </a:lnTo>
                  <a:lnTo>
                    <a:pt x="2868018" y="1825915"/>
                  </a:lnTo>
                  <a:lnTo>
                    <a:pt x="2873076" y="1825915"/>
                  </a:lnTo>
                  <a:lnTo>
                    <a:pt x="2878135" y="1825915"/>
                  </a:lnTo>
                  <a:lnTo>
                    <a:pt x="2880664" y="1825915"/>
                  </a:lnTo>
                  <a:lnTo>
                    <a:pt x="2895839" y="1825915"/>
                  </a:lnTo>
                  <a:lnTo>
                    <a:pt x="2938834" y="1825915"/>
                  </a:lnTo>
                  <a:lnTo>
                    <a:pt x="2938834" y="1801061"/>
                  </a:lnTo>
                  <a:lnTo>
                    <a:pt x="2984358" y="1801061"/>
                  </a:lnTo>
                  <a:lnTo>
                    <a:pt x="3012178" y="1801061"/>
                  </a:lnTo>
                  <a:lnTo>
                    <a:pt x="3042527" y="1801061"/>
                  </a:lnTo>
                  <a:lnTo>
                    <a:pt x="3075406" y="1801061"/>
                  </a:lnTo>
                  <a:lnTo>
                    <a:pt x="3080464" y="1801061"/>
                  </a:lnTo>
                  <a:lnTo>
                    <a:pt x="3080464" y="1776207"/>
                  </a:lnTo>
                  <a:lnTo>
                    <a:pt x="3080464" y="1776207"/>
                  </a:lnTo>
                  <a:lnTo>
                    <a:pt x="3090581" y="1776207"/>
                  </a:lnTo>
                  <a:lnTo>
                    <a:pt x="3095639" y="1776207"/>
                  </a:lnTo>
                  <a:lnTo>
                    <a:pt x="3100697" y="1776207"/>
                  </a:lnTo>
                  <a:lnTo>
                    <a:pt x="3110813" y="1776207"/>
                  </a:lnTo>
                  <a:lnTo>
                    <a:pt x="3115872" y="1776207"/>
                  </a:lnTo>
                  <a:lnTo>
                    <a:pt x="3123459" y="1776207"/>
                  </a:lnTo>
                  <a:lnTo>
                    <a:pt x="3133576" y="1776207"/>
                  </a:lnTo>
                  <a:lnTo>
                    <a:pt x="3153809" y="1776207"/>
                  </a:lnTo>
                  <a:lnTo>
                    <a:pt x="3168983" y="1776207"/>
                  </a:lnTo>
                  <a:lnTo>
                    <a:pt x="3191745" y="1776207"/>
                  </a:lnTo>
                  <a:lnTo>
                    <a:pt x="3196804" y="1776207"/>
                  </a:lnTo>
                  <a:lnTo>
                    <a:pt x="3206920" y="1776207"/>
                  </a:lnTo>
                  <a:lnTo>
                    <a:pt x="3232211" y="1776207"/>
                  </a:lnTo>
                  <a:lnTo>
                    <a:pt x="3237269" y="1776207"/>
                  </a:lnTo>
                  <a:lnTo>
                    <a:pt x="3242328" y="1776207"/>
                  </a:lnTo>
                  <a:lnTo>
                    <a:pt x="3247386" y="1776207"/>
                  </a:lnTo>
                  <a:lnTo>
                    <a:pt x="3265090" y="1776207"/>
                  </a:lnTo>
                  <a:lnTo>
                    <a:pt x="3300497" y="1776207"/>
                  </a:lnTo>
                  <a:lnTo>
                    <a:pt x="3305555" y="1776207"/>
                  </a:lnTo>
                  <a:lnTo>
                    <a:pt x="3313143" y="1776207"/>
                  </a:lnTo>
                  <a:lnTo>
                    <a:pt x="3313143" y="1749697"/>
                  </a:lnTo>
                  <a:lnTo>
                    <a:pt x="3348551" y="1749697"/>
                  </a:lnTo>
                  <a:lnTo>
                    <a:pt x="3368783" y="1749697"/>
                  </a:lnTo>
                  <a:lnTo>
                    <a:pt x="3371313" y="1749697"/>
                  </a:lnTo>
                  <a:lnTo>
                    <a:pt x="3386487" y="1749697"/>
                  </a:lnTo>
                  <a:lnTo>
                    <a:pt x="3391546" y="1749697"/>
                  </a:lnTo>
                  <a:lnTo>
                    <a:pt x="3454774" y="1749697"/>
                  </a:lnTo>
                  <a:lnTo>
                    <a:pt x="3459832" y="1749697"/>
                  </a:lnTo>
                  <a:lnTo>
                    <a:pt x="3497769" y="1749697"/>
                  </a:lnTo>
                  <a:lnTo>
                    <a:pt x="3502827" y="1749697"/>
                  </a:lnTo>
                  <a:lnTo>
                    <a:pt x="3502827" y="1721529"/>
                  </a:lnTo>
                  <a:lnTo>
                    <a:pt x="3512943" y="1721529"/>
                  </a:lnTo>
                  <a:lnTo>
                    <a:pt x="3518001" y="1721529"/>
                  </a:lnTo>
                  <a:lnTo>
                    <a:pt x="3518001" y="1696676"/>
                  </a:lnTo>
                  <a:lnTo>
                    <a:pt x="3538234" y="1696676"/>
                  </a:lnTo>
                  <a:lnTo>
                    <a:pt x="3553409" y="1696676"/>
                  </a:lnTo>
                  <a:lnTo>
                    <a:pt x="3571113" y="1696676"/>
                  </a:lnTo>
                  <a:lnTo>
                    <a:pt x="3586288" y="1696676"/>
                  </a:lnTo>
                  <a:lnTo>
                    <a:pt x="3591346" y="1696676"/>
                  </a:lnTo>
                  <a:lnTo>
                    <a:pt x="3596404" y="1696676"/>
                  </a:lnTo>
                  <a:lnTo>
                    <a:pt x="3601462" y="1696676"/>
                  </a:lnTo>
                  <a:lnTo>
                    <a:pt x="3606520" y="1696676"/>
                  </a:lnTo>
                  <a:lnTo>
                    <a:pt x="3611579" y="1696676"/>
                  </a:lnTo>
                  <a:lnTo>
                    <a:pt x="3614108" y="1696676"/>
                  </a:lnTo>
                  <a:lnTo>
                    <a:pt x="3619166" y="1696676"/>
                  </a:lnTo>
                  <a:lnTo>
                    <a:pt x="3624224" y="1696676"/>
                  </a:lnTo>
                  <a:lnTo>
                    <a:pt x="3629283" y="1696676"/>
                  </a:lnTo>
                  <a:lnTo>
                    <a:pt x="3629283" y="1666851"/>
                  </a:lnTo>
                  <a:lnTo>
                    <a:pt x="3634341" y="1666851"/>
                  </a:lnTo>
                  <a:lnTo>
                    <a:pt x="3639399" y="1666851"/>
                  </a:lnTo>
                  <a:lnTo>
                    <a:pt x="3669748" y="1666851"/>
                  </a:lnTo>
                  <a:lnTo>
                    <a:pt x="3697569" y="1666851"/>
                  </a:lnTo>
                  <a:lnTo>
                    <a:pt x="3717802" y="1666851"/>
                  </a:lnTo>
                  <a:lnTo>
                    <a:pt x="3727918" y="1666851"/>
                  </a:lnTo>
                  <a:lnTo>
                    <a:pt x="3732976" y="1666851"/>
                  </a:lnTo>
                  <a:lnTo>
                    <a:pt x="3750680" y="1666851"/>
                  </a:lnTo>
                  <a:lnTo>
                    <a:pt x="3755738" y="1666851"/>
                  </a:lnTo>
                  <a:lnTo>
                    <a:pt x="3760797" y="1666851"/>
                  </a:lnTo>
                  <a:lnTo>
                    <a:pt x="3765855" y="1666851"/>
                  </a:lnTo>
                  <a:lnTo>
                    <a:pt x="3775971" y="1666851"/>
                  </a:lnTo>
                  <a:lnTo>
                    <a:pt x="3786088" y="1666851"/>
                  </a:lnTo>
                  <a:lnTo>
                    <a:pt x="3786088" y="1638684"/>
                  </a:lnTo>
                  <a:lnTo>
                    <a:pt x="3798734" y="1638684"/>
                  </a:lnTo>
                  <a:lnTo>
                    <a:pt x="3808850" y="1638684"/>
                  </a:lnTo>
                  <a:lnTo>
                    <a:pt x="3834141" y="1638684"/>
                  </a:lnTo>
                  <a:lnTo>
                    <a:pt x="3839199" y="1638684"/>
                  </a:lnTo>
                  <a:lnTo>
                    <a:pt x="3861961" y="1638684"/>
                  </a:lnTo>
                  <a:lnTo>
                    <a:pt x="3872078" y="1638684"/>
                  </a:lnTo>
                  <a:lnTo>
                    <a:pt x="3887253" y="1638684"/>
                  </a:lnTo>
                  <a:lnTo>
                    <a:pt x="3892311" y="1638684"/>
                  </a:lnTo>
                  <a:lnTo>
                    <a:pt x="3892311" y="1607202"/>
                  </a:lnTo>
                  <a:lnTo>
                    <a:pt x="3912544" y="1607202"/>
                  </a:lnTo>
                  <a:lnTo>
                    <a:pt x="3930247" y="1607202"/>
                  </a:lnTo>
                  <a:lnTo>
                    <a:pt x="3945422" y="1607202"/>
                  </a:lnTo>
                  <a:lnTo>
                    <a:pt x="3950481" y="1607202"/>
                  </a:lnTo>
                  <a:lnTo>
                    <a:pt x="3950481" y="1579035"/>
                  </a:lnTo>
                  <a:lnTo>
                    <a:pt x="3960597" y="1579035"/>
                  </a:lnTo>
                  <a:lnTo>
                    <a:pt x="3960597" y="1545897"/>
                  </a:lnTo>
                  <a:lnTo>
                    <a:pt x="3980830" y="1545897"/>
                  </a:lnTo>
                  <a:lnTo>
                    <a:pt x="3998534" y="1545897"/>
                  </a:lnTo>
                  <a:lnTo>
                    <a:pt x="4013709" y="1545897"/>
                  </a:lnTo>
                  <a:lnTo>
                    <a:pt x="4023825" y="1545897"/>
                  </a:lnTo>
                  <a:lnTo>
                    <a:pt x="4023825" y="1517729"/>
                  </a:lnTo>
                  <a:lnTo>
                    <a:pt x="4028883" y="1517729"/>
                  </a:lnTo>
                  <a:lnTo>
                    <a:pt x="4041529" y="1517729"/>
                  </a:lnTo>
                  <a:lnTo>
                    <a:pt x="4041529" y="1486248"/>
                  </a:lnTo>
                  <a:lnTo>
                    <a:pt x="4066819" y="1486248"/>
                  </a:lnTo>
                  <a:lnTo>
                    <a:pt x="4071878" y="1486248"/>
                  </a:lnTo>
                  <a:lnTo>
                    <a:pt x="4081995" y="1486248"/>
                  </a:lnTo>
                  <a:lnTo>
                    <a:pt x="4087053" y="1486248"/>
                  </a:lnTo>
                  <a:lnTo>
                    <a:pt x="4092111" y="1486248"/>
                  </a:lnTo>
                  <a:lnTo>
                    <a:pt x="4102227" y="1486248"/>
                  </a:lnTo>
                  <a:lnTo>
                    <a:pt x="4104757" y="1486248"/>
                  </a:lnTo>
                  <a:lnTo>
                    <a:pt x="4109815" y="1486248"/>
                  </a:lnTo>
                  <a:lnTo>
                    <a:pt x="4114873" y="1486248"/>
                  </a:lnTo>
                  <a:lnTo>
                    <a:pt x="4130047" y="1486248"/>
                  </a:lnTo>
                  <a:lnTo>
                    <a:pt x="4130047" y="1454767"/>
                  </a:lnTo>
                  <a:lnTo>
                    <a:pt x="4130047" y="1454767"/>
                  </a:lnTo>
                  <a:lnTo>
                    <a:pt x="4140165" y="1454767"/>
                  </a:lnTo>
                  <a:lnTo>
                    <a:pt x="4150281" y="1454767"/>
                  </a:lnTo>
                  <a:lnTo>
                    <a:pt x="4155339" y="1454767"/>
                  </a:lnTo>
                  <a:lnTo>
                    <a:pt x="4160397" y="1454767"/>
                  </a:lnTo>
                  <a:lnTo>
                    <a:pt x="4167985" y="1454767"/>
                  </a:lnTo>
                  <a:lnTo>
                    <a:pt x="4173042" y="1454767"/>
                  </a:lnTo>
                  <a:lnTo>
                    <a:pt x="4193275" y="1454767"/>
                  </a:lnTo>
                  <a:lnTo>
                    <a:pt x="4208450" y="1454767"/>
                  </a:lnTo>
                  <a:lnTo>
                    <a:pt x="4213509" y="1454767"/>
                  </a:lnTo>
                  <a:lnTo>
                    <a:pt x="4218567" y="1454767"/>
                  </a:lnTo>
                  <a:lnTo>
                    <a:pt x="4223625" y="1454767"/>
                  </a:lnTo>
                  <a:lnTo>
                    <a:pt x="4231213" y="1454767"/>
                  </a:lnTo>
                  <a:lnTo>
                    <a:pt x="4236270" y="1454767"/>
                  </a:lnTo>
                  <a:lnTo>
                    <a:pt x="4241329" y="1454767"/>
                  </a:lnTo>
                  <a:lnTo>
                    <a:pt x="4294440" y="1454767"/>
                  </a:lnTo>
                  <a:lnTo>
                    <a:pt x="4299498" y="1454767"/>
                  </a:lnTo>
                  <a:lnTo>
                    <a:pt x="4299498" y="1421628"/>
                  </a:lnTo>
                  <a:lnTo>
                    <a:pt x="4304557" y="1421628"/>
                  </a:lnTo>
                  <a:lnTo>
                    <a:pt x="4362726" y="1421628"/>
                  </a:lnTo>
                  <a:lnTo>
                    <a:pt x="4362726" y="1386833"/>
                  </a:lnTo>
                  <a:lnTo>
                    <a:pt x="4372843" y="1386833"/>
                  </a:lnTo>
                  <a:lnTo>
                    <a:pt x="4382960" y="1386833"/>
                  </a:lnTo>
                  <a:lnTo>
                    <a:pt x="4388018" y="1386833"/>
                  </a:lnTo>
                  <a:lnTo>
                    <a:pt x="4393076" y="1386833"/>
                  </a:lnTo>
                  <a:lnTo>
                    <a:pt x="4436071" y="1386833"/>
                  </a:lnTo>
                  <a:lnTo>
                    <a:pt x="4441129" y="1386833"/>
                  </a:lnTo>
                  <a:lnTo>
                    <a:pt x="4441129" y="1352038"/>
                  </a:lnTo>
                  <a:lnTo>
                    <a:pt x="4441129" y="1352038"/>
                  </a:lnTo>
                  <a:lnTo>
                    <a:pt x="4451246" y="1352038"/>
                  </a:lnTo>
                  <a:lnTo>
                    <a:pt x="4461362" y="1352038"/>
                  </a:lnTo>
                  <a:lnTo>
                    <a:pt x="4471479" y="1352038"/>
                  </a:lnTo>
                  <a:lnTo>
                    <a:pt x="4474008" y="1352038"/>
                  </a:lnTo>
                  <a:lnTo>
                    <a:pt x="4479066" y="1352038"/>
                  </a:lnTo>
                  <a:lnTo>
                    <a:pt x="4479066" y="1317243"/>
                  </a:lnTo>
                  <a:lnTo>
                    <a:pt x="4489182" y="1317243"/>
                  </a:lnTo>
                  <a:lnTo>
                    <a:pt x="4499299" y="1317243"/>
                  </a:lnTo>
                  <a:lnTo>
                    <a:pt x="4519532" y="1317243"/>
                  </a:lnTo>
                  <a:lnTo>
                    <a:pt x="4529649" y="1317243"/>
                  </a:lnTo>
                  <a:lnTo>
                    <a:pt x="4542294" y="1317243"/>
                  </a:lnTo>
                  <a:lnTo>
                    <a:pt x="4547352" y="1317243"/>
                  </a:lnTo>
                  <a:lnTo>
                    <a:pt x="4557469" y="1317243"/>
                  </a:lnTo>
                  <a:lnTo>
                    <a:pt x="4557469" y="1247653"/>
                  </a:lnTo>
                  <a:lnTo>
                    <a:pt x="4562526" y="1247653"/>
                  </a:lnTo>
                  <a:lnTo>
                    <a:pt x="4562526" y="1209544"/>
                  </a:lnTo>
                  <a:lnTo>
                    <a:pt x="4567585" y="1209544"/>
                  </a:lnTo>
                  <a:lnTo>
                    <a:pt x="4567585" y="1174749"/>
                  </a:lnTo>
                  <a:lnTo>
                    <a:pt x="4567585" y="1174749"/>
                  </a:lnTo>
                  <a:lnTo>
                    <a:pt x="4577701" y="1174749"/>
                  </a:lnTo>
                  <a:lnTo>
                    <a:pt x="4582760" y="1174749"/>
                  </a:lnTo>
                  <a:lnTo>
                    <a:pt x="4587818" y="1174749"/>
                  </a:lnTo>
                  <a:lnTo>
                    <a:pt x="4592877" y="1174749"/>
                  </a:lnTo>
                  <a:lnTo>
                    <a:pt x="4592877" y="1138297"/>
                  </a:lnTo>
                  <a:lnTo>
                    <a:pt x="4595405" y="1138297"/>
                  </a:lnTo>
                  <a:lnTo>
                    <a:pt x="4610580" y="1138297"/>
                  </a:lnTo>
                  <a:lnTo>
                    <a:pt x="4615638" y="1138297"/>
                  </a:lnTo>
                  <a:lnTo>
                    <a:pt x="4615638" y="1100188"/>
                  </a:lnTo>
                  <a:lnTo>
                    <a:pt x="4625754" y="1100188"/>
                  </a:lnTo>
                  <a:lnTo>
                    <a:pt x="4630813" y="1100188"/>
                  </a:lnTo>
                  <a:lnTo>
                    <a:pt x="4635872" y="1100188"/>
                  </a:lnTo>
                  <a:lnTo>
                    <a:pt x="4653575" y="1100188"/>
                  </a:lnTo>
                  <a:lnTo>
                    <a:pt x="4658633" y="1100188"/>
                  </a:lnTo>
                  <a:lnTo>
                    <a:pt x="4668749" y="1100188"/>
                  </a:lnTo>
                  <a:lnTo>
                    <a:pt x="4678866" y="1100188"/>
                  </a:lnTo>
                  <a:lnTo>
                    <a:pt x="4688982" y="1100188"/>
                  </a:lnTo>
                  <a:lnTo>
                    <a:pt x="4731977" y="1100188"/>
                  </a:lnTo>
                  <a:lnTo>
                    <a:pt x="4737036" y="1100188"/>
                  </a:lnTo>
                  <a:lnTo>
                    <a:pt x="4737036" y="1062079"/>
                  </a:lnTo>
                  <a:lnTo>
                    <a:pt x="4737036" y="1062079"/>
                  </a:lnTo>
                  <a:lnTo>
                    <a:pt x="4742094" y="1062079"/>
                  </a:lnTo>
                  <a:lnTo>
                    <a:pt x="4747152" y="1062079"/>
                  </a:lnTo>
                  <a:lnTo>
                    <a:pt x="4752211" y="1062079"/>
                  </a:lnTo>
                  <a:lnTo>
                    <a:pt x="4772444" y="1062079"/>
                  </a:lnTo>
                  <a:lnTo>
                    <a:pt x="4785089" y="1062079"/>
                  </a:lnTo>
                  <a:lnTo>
                    <a:pt x="4805322" y="1062079"/>
                  </a:lnTo>
                  <a:lnTo>
                    <a:pt x="4830613" y="1062079"/>
                  </a:lnTo>
                  <a:lnTo>
                    <a:pt x="4835672" y="1062079"/>
                  </a:lnTo>
                  <a:lnTo>
                    <a:pt x="4843259" y="1062079"/>
                  </a:lnTo>
                  <a:lnTo>
                    <a:pt x="4848317" y="1062079"/>
                  </a:lnTo>
                  <a:lnTo>
                    <a:pt x="4853375" y="1062079"/>
                  </a:lnTo>
                  <a:lnTo>
                    <a:pt x="4853375" y="1023970"/>
                  </a:lnTo>
                  <a:lnTo>
                    <a:pt x="4888783" y="1023970"/>
                  </a:lnTo>
                  <a:lnTo>
                    <a:pt x="4893841" y="1023970"/>
                  </a:lnTo>
                  <a:lnTo>
                    <a:pt x="4901428" y="1023970"/>
                  </a:lnTo>
                  <a:lnTo>
                    <a:pt x="4911545" y="1023970"/>
                  </a:lnTo>
                  <a:lnTo>
                    <a:pt x="4921661" y="1023970"/>
                  </a:lnTo>
                  <a:lnTo>
                    <a:pt x="4921661" y="982547"/>
                  </a:lnTo>
                  <a:lnTo>
                    <a:pt x="4957069" y="982547"/>
                  </a:lnTo>
                  <a:lnTo>
                    <a:pt x="5005123" y="982547"/>
                  </a:lnTo>
                  <a:lnTo>
                    <a:pt x="5005123" y="941124"/>
                  </a:lnTo>
                  <a:lnTo>
                    <a:pt x="5015239" y="941124"/>
                  </a:lnTo>
                  <a:lnTo>
                    <a:pt x="5020297" y="941124"/>
                  </a:lnTo>
                  <a:lnTo>
                    <a:pt x="5022826" y="941124"/>
                  </a:lnTo>
                  <a:lnTo>
                    <a:pt x="5038001" y="941124"/>
                  </a:lnTo>
                  <a:lnTo>
                    <a:pt x="5043059" y="941124"/>
                  </a:lnTo>
                  <a:lnTo>
                    <a:pt x="5043059" y="899702"/>
                  </a:lnTo>
                  <a:lnTo>
                    <a:pt x="5058233" y="899702"/>
                  </a:lnTo>
                  <a:lnTo>
                    <a:pt x="5068351" y="899702"/>
                  </a:lnTo>
                  <a:lnTo>
                    <a:pt x="5068351" y="858279"/>
                  </a:lnTo>
                  <a:lnTo>
                    <a:pt x="5091112" y="858279"/>
                  </a:lnTo>
                  <a:lnTo>
                    <a:pt x="5101228" y="858279"/>
                  </a:lnTo>
                  <a:lnTo>
                    <a:pt x="5101228" y="816856"/>
                  </a:lnTo>
                  <a:lnTo>
                    <a:pt x="5111345" y="816856"/>
                  </a:lnTo>
                  <a:lnTo>
                    <a:pt x="5116403" y="816856"/>
                  </a:lnTo>
                  <a:lnTo>
                    <a:pt x="5121462" y="816856"/>
                  </a:lnTo>
                  <a:lnTo>
                    <a:pt x="5121462" y="775433"/>
                  </a:lnTo>
                  <a:lnTo>
                    <a:pt x="5121462" y="775433"/>
                  </a:lnTo>
                  <a:lnTo>
                    <a:pt x="5136636" y="775433"/>
                  </a:lnTo>
                  <a:lnTo>
                    <a:pt x="5141695" y="775433"/>
                  </a:lnTo>
                  <a:lnTo>
                    <a:pt x="5149282" y="775433"/>
                  </a:lnTo>
                  <a:lnTo>
                    <a:pt x="5159399" y="775433"/>
                  </a:lnTo>
                  <a:lnTo>
                    <a:pt x="5174573" y="775433"/>
                  </a:lnTo>
                  <a:lnTo>
                    <a:pt x="5194806" y="775433"/>
                  </a:lnTo>
                  <a:lnTo>
                    <a:pt x="5204923" y="775433"/>
                  </a:lnTo>
                  <a:lnTo>
                    <a:pt x="5217568" y="775433"/>
                  </a:lnTo>
                  <a:lnTo>
                    <a:pt x="5222626" y="775433"/>
                  </a:lnTo>
                  <a:lnTo>
                    <a:pt x="5232743" y="775433"/>
                  </a:lnTo>
                  <a:lnTo>
                    <a:pt x="5232743" y="732354"/>
                  </a:lnTo>
                  <a:lnTo>
                    <a:pt x="5252976" y="732354"/>
                  </a:lnTo>
                  <a:lnTo>
                    <a:pt x="5270679" y="732354"/>
                  </a:lnTo>
                  <a:lnTo>
                    <a:pt x="5275738" y="732354"/>
                  </a:lnTo>
                  <a:lnTo>
                    <a:pt x="5295971" y="732354"/>
                  </a:lnTo>
                  <a:lnTo>
                    <a:pt x="5311146" y="732354"/>
                  </a:lnTo>
                  <a:lnTo>
                    <a:pt x="5321262" y="732354"/>
                  </a:lnTo>
                  <a:lnTo>
                    <a:pt x="5326320" y="732354"/>
                  </a:lnTo>
                  <a:lnTo>
                    <a:pt x="5338966" y="732354"/>
                  </a:lnTo>
                  <a:lnTo>
                    <a:pt x="5338966" y="684303"/>
                  </a:lnTo>
                  <a:lnTo>
                    <a:pt x="5349082" y="684303"/>
                  </a:lnTo>
                  <a:lnTo>
                    <a:pt x="5354140" y="684303"/>
                  </a:lnTo>
                  <a:lnTo>
                    <a:pt x="5369315" y="684303"/>
                  </a:lnTo>
                  <a:lnTo>
                    <a:pt x="5374374" y="684303"/>
                  </a:lnTo>
                  <a:lnTo>
                    <a:pt x="5389548" y="684303"/>
                  </a:lnTo>
                  <a:lnTo>
                    <a:pt x="5397135" y="684303"/>
                  </a:lnTo>
                  <a:lnTo>
                    <a:pt x="5427484" y="684303"/>
                  </a:lnTo>
                  <a:lnTo>
                    <a:pt x="5432543" y="684303"/>
                  </a:lnTo>
                  <a:lnTo>
                    <a:pt x="5465422" y="684303"/>
                  </a:lnTo>
                  <a:lnTo>
                    <a:pt x="5485655" y="684303"/>
                  </a:lnTo>
                  <a:lnTo>
                    <a:pt x="5505887" y="684303"/>
                  </a:lnTo>
                  <a:lnTo>
                    <a:pt x="5543824" y="684303"/>
                  </a:lnTo>
                  <a:lnTo>
                    <a:pt x="5548883" y="684303"/>
                  </a:lnTo>
                  <a:lnTo>
                    <a:pt x="5581761" y="684303"/>
                  </a:lnTo>
                  <a:lnTo>
                    <a:pt x="5581761" y="636253"/>
                  </a:lnTo>
                  <a:lnTo>
                    <a:pt x="5607052" y="636253"/>
                  </a:lnTo>
                  <a:lnTo>
                    <a:pt x="5612110" y="636253"/>
                  </a:lnTo>
                  <a:lnTo>
                    <a:pt x="5622227" y="636253"/>
                  </a:lnTo>
                  <a:lnTo>
                    <a:pt x="5639930" y="636253"/>
                  </a:lnTo>
                  <a:lnTo>
                    <a:pt x="5655105" y="636253"/>
                  </a:lnTo>
                  <a:lnTo>
                    <a:pt x="5665222" y="636253"/>
                  </a:lnTo>
                  <a:lnTo>
                    <a:pt x="5675338" y="636253"/>
                  </a:lnTo>
                  <a:lnTo>
                    <a:pt x="5675338" y="584889"/>
                  </a:lnTo>
                  <a:lnTo>
                    <a:pt x="5680397" y="584889"/>
                  </a:lnTo>
                  <a:lnTo>
                    <a:pt x="5685455" y="584889"/>
                  </a:lnTo>
                  <a:lnTo>
                    <a:pt x="5685455" y="531868"/>
                  </a:lnTo>
                  <a:lnTo>
                    <a:pt x="5685455" y="480504"/>
                  </a:lnTo>
                  <a:lnTo>
                    <a:pt x="5690513" y="480504"/>
                  </a:lnTo>
                  <a:lnTo>
                    <a:pt x="5703158" y="480504"/>
                  </a:lnTo>
                  <a:lnTo>
                    <a:pt x="5718333" y="480504"/>
                  </a:lnTo>
                  <a:lnTo>
                    <a:pt x="5738566" y="480504"/>
                  </a:lnTo>
                  <a:lnTo>
                    <a:pt x="5743625" y="480504"/>
                  </a:lnTo>
                  <a:lnTo>
                    <a:pt x="5761328" y="480504"/>
                  </a:lnTo>
                  <a:lnTo>
                    <a:pt x="5776503" y="480504"/>
                  </a:lnTo>
                  <a:lnTo>
                    <a:pt x="5781561" y="480504"/>
                  </a:lnTo>
                  <a:lnTo>
                    <a:pt x="5786619" y="480504"/>
                  </a:lnTo>
                  <a:lnTo>
                    <a:pt x="5796736" y="480504"/>
                  </a:lnTo>
                  <a:lnTo>
                    <a:pt x="5801794" y="480504"/>
                  </a:lnTo>
                  <a:lnTo>
                    <a:pt x="5806853" y="480504"/>
                  </a:lnTo>
                  <a:lnTo>
                    <a:pt x="5816969" y="480504"/>
                  </a:lnTo>
                  <a:lnTo>
                    <a:pt x="5819498" y="480504"/>
                  </a:lnTo>
                  <a:lnTo>
                    <a:pt x="5824556" y="480504"/>
                  </a:lnTo>
                  <a:lnTo>
                    <a:pt x="5824556" y="425825"/>
                  </a:lnTo>
                  <a:lnTo>
                    <a:pt x="5859964" y="425825"/>
                  </a:lnTo>
                  <a:lnTo>
                    <a:pt x="5859964" y="369491"/>
                  </a:lnTo>
                  <a:lnTo>
                    <a:pt x="5865022" y="369491"/>
                  </a:lnTo>
                  <a:lnTo>
                    <a:pt x="5880197" y="369491"/>
                  </a:lnTo>
                  <a:lnTo>
                    <a:pt x="5892842" y="369491"/>
                  </a:lnTo>
                  <a:lnTo>
                    <a:pt x="5897901" y="369491"/>
                  </a:lnTo>
                  <a:lnTo>
                    <a:pt x="5933309" y="369491"/>
                  </a:lnTo>
                  <a:lnTo>
                    <a:pt x="5940896" y="369491"/>
                  </a:lnTo>
                  <a:lnTo>
                    <a:pt x="5951012" y="369491"/>
                  </a:lnTo>
                  <a:lnTo>
                    <a:pt x="5956070" y="369491"/>
                  </a:lnTo>
                  <a:lnTo>
                    <a:pt x="5976303" y="369491"/>
                  </a:lnTo>
                  <a:lnTo>
                    <a:pt x="5996537" y="369491"/>
                  </a:lnTo>
                  <a:lnTo>
                    <a:pt x="6009182" y="369491"/>
                  </a:lnTo>
                  <a:lnTo>
                    <a:pt x="6014240" y="369491"/>
                  </a:lnTo>
                  <a:lnTo>
                    <a:pt x="6019298" y="369491"/>
                  </a:lnTo>
                  <a:lnTo>
                    <a:pt x="6029414" y="369491"/>
                  </a:lnTo>
                  <a:lnTo>
                    <a:pt x="6034473" y="369491"/>
                  </a:lnTo>
                  <a:lnTo>
                    <a:pt x="6049648" y="369491"/>
                  </a:lnTo>
                  <a:lnTo>
                    <a:pt x="6072409" y="369491"/>
                  </a:lnTo>
                  <a:lnTo>
                    <a:pt x="6077468" y="369491"/>
                  </a:lnTo>
                  <a:lnTo>
                    <a:pt x="6107817" y="369491"/>
                  </a:lnTo>
                  <a:lnTo>
                    <a:pt x="6112876" y="369491"/>
                  </a:lnTo>
                  <a:lnTo>
                    <a:pt x="6117934" y="369491"/>
                  </a:lnTo>
                  <a:lnTo>
                    <a:pt x="6122992" y="369491"/>
                  </a:lnTo>
                  <a:lnTo>
                    <a:pt x="6135637" y="369491"/>
                  </a:lnTo>
                  <a:lnTo>
                    <a:pt x="6150812" y="369491"/>
                  </a:lnTo>
                  <a:lnTo>
                    <a:pt x="6160929" y="369491"/>
                  </a:lnTo>
                  <a:lnTo>
                    <a:pt x="6181162" y="369491"/>
                  </a:lnTo>
                  <a:lnTo>
                    <a:pt x="6188749" y="369491"/>
                  </a:lnTo>
                  <a:lnTo>
                    <a:pt x="6208982" y="369491"/>
                  </a:lnTo>
                  <a:lnTo>
                    <a:pt x="6214040" y="369491"/>
                  </a:lnTo>
                  <a:lnTo>
                    <a:pt x="6219098" y="369491"/>
                  </a:lnTo>
                  <a:lnTo>
                    <a:pt x="6224157" y="369491"/>
                  </a:lnTo>
                  <a:lnTo>
                    <a:pt x="6239332" y="369491"/>
                  </a:lnTo>
                  <a:lnTo>
                    <a:pt x="6282326" y="369491"/>
                  </a:lnTo>
                  <a:lnTo>
                    <a:pt x="6287385" y="369491"/>
                  </a:lnTo>
                  <a:lnTo>
                    <a:pt x="6292443" y="369491"/>
                  </a:lnTo>
                  <a:lnTo>
                    <a:pt x="6297501" y="369491"/>
                  </a:lnTo>
                  <a:lnTo>
                    <a:pt x="6307618" y="369491"/>
                  </a:lnTo>
                  <a:lnTo>
                    <a:pt x="6320263" y="369491"/>
                  </a:lnTo>
                  <a:lnTo>
                    <a:pt x="6330380" y="369491"/>
                  </a:lnTo>
                  <a:lnTo>
                    <a:pt x="6335438" y="369491"/>
                  </a:lnTo>
                  <a:lnTo>
                    <a:pt x="6360729" y="369491"/>
                  </a:lnTo>
                  <a:lnTo>
                    <a:pt x="6368316" y="369491"/>
                  </a:lnTo>
                  <a:lnTo>
                    <a:pt x="6368316" y="294930"/>
                  </a:lnTo>
                  <a:lnTo>
                    <a:pt x="6383491" y="294930"/>
                  </a:lnTo>
                  <a:lnTo>
                    <a:pt x="6393608" y="294930"/>
                  </a:lnTo>
                  <a:lnTo>
                    <a:pt x="6408782" y="294930"/>
                  </a:lnTo>
                  <a:lnTo>
                    <a:pt x="6423957" y="294930"/>
                  </a:lnTo>
                  <a:lnTo>
                    <a:pt x="6431544" y="294930"/>
                  </a:lnTo>
                  <a:lnTo>
                    <a:pt x="6436603" y="294930"/>
                  </a:lnTo>
                  <a:lnTo>
                    <a:pt x="6466952" y="294930"/>
                  </a:lnTo>
                  <a:lnTo>
                    <a:pt x="6472010" y="294930"/>
                  </a:lnTo>
                  <a:lnTo>
                    <a:pt x="6477068" y="294930"/>
                  </a:lnTo>
                  <a:lnTo>
                    <a:pt x="6487185" y="294930"/>
                  </a:lnTo>
                  <a:lnTo>
                    <a:pt x="6487185" y="215398"/>
                  </a:lnTo>
                  <a:lnTo>
                    <a:pt x="6492244" y="215398"/>
                  </a:lnTo>
                  <a:lnTo>
                    <a:pt x="6494772" y="215398"/>
                  </a:lnTo>
                  <a:lnTo>
                    <a:pt x="6499831" y="215398"/>
                  </a:lnTo>
                  <a:lnTo>
                    <a:pt x="6515005" y="215398"/>
                  </a:lnTo>
                  <a:lnTo>
                    <a:pt x="6520064" y="215398"/>
                  </a:lnTo>
                  <a:lnTo>
                    <a:pt x="6525121" y="215398"/>
                  </a:lnTo>
                  <a:lnTo>
                    <a:pt x="6545355" y="215398"/>
                  </a:lnTo>
                  <a:lnTo>
                    <a:pt x="6552942" y="215398"/>
                  </a:lnTo>
                  <a:lnTo>
                    <a:pt x="6558000" y="215398"/>
                  </a:lnTo>
                  <a:lnTo>
                    <a:pt x="6563059" y="215398"/>
                  </a:lnTo>
                  <a:lnTo>
                    <a:pt x="6568116" y="215398"/>
                  </a:lnTo>
                  <a:lnTo>
                    <a:pt x="6568116" y="130895"/>
                  </a:lnTo>
                  <a:lnTo>
                    <a:pt x="6588349" y="130895"/>
                  </a:lnTo>
                  <a:lnTo>
                    <a:pt x="6613641" y="130895"/>
                  </a:lnTo>
                  <a:lnTo>
                    <a:pt x="6621228" y="130895"/>
                  </a:lnTo>
                  <a:lnTo>
                    <a:pt x="6626287" y="130895"/>
                  </a:lnTo>
                  <a:lnTo>
                    <a:pt x="6631344" y="130895"/>
                  </a:lnTo>
                  <a:lnTo>
                    <a:pt x="6641461" y="130895"/>
                  </a:lnTo>
                  <a:lnTo>
                    <a:pt x="6646519" y="130895"/>
                  </a:lnTo>
                  <a:lnTo>
                    <a:pt x="6651577" y="130895"/>
                  </a:lnTo>
                  <a:lnTo>
                    <a:pt x="6661694" y="130895"/>
                  </a:lnTo>
                  <a:lnTo>
                    <a:pt x="6671811" y="130895"/>
                  </a:lnTo>
                  <a:lnTo>
                    <a:pt x="6674339" y="130895"/>
                  </a:lnTo>
                  <a:lnTo>
                    <a:pt x="6679398" y="130895"/>
                  </a:lnTo>
                  <a:lnTo>
                    <a:pt x="6689514" y="130895"/>
                  </a:lnTo>
                  <a:lnTo>
                    <a:pt x="6694572" y="130895"/>
                  </a:lnTo>
                  <a:lnTo>
                    <a:pt x="6699631" y="130895"/>
                  </a:lnTo>
                  <a:lnTo>
                    <a:pt x="6714805" y="130895"/>
                  </a:lnTo>
                  <a:lnTo>
                    <a:pt x="6724922" y="130895"/>
                  </a:lnTo>
                  <a:lnTo>
                    <a:pt x="6735039" y="130895"/>
                  </a:lnTo>
                  <a:lnTo>
                    <a:pt x="6737567" y="130895"/>
                  </a:lnTo>
                  <a:lnTo>
                    <a:pt x="6742626" y="130895"/>
                  </a:lnTo>
                  <a:lnTo>
                    <a:pt x="6752742" y="130895"/>
                  </a:lnTo>
                  <a:lnTo>
                    <a:pt x="6757800" y="130895"/>
                  </a:lnTo>
                  <a:lnTo>
                    <a:pt x="6772975" y="130895"/>
                  </a:lnTo>
                  <a:lnTo>
                    <a:pt x="6788150" y="130895"/>
                  </a:lnTo>
                  <a:lnTo>
                    <a:pt x="6793208" y="130895"/>
                  </a:lnTo>
                  <a:lnTo>
                    <a:pt x="6798267" y="130895"/>
                  </a:lnTo>
                  <a:lnTo>
                    <a:pt x="6810912" y="130895"/>
                  </a:lnTo>
                  <a:lnTo>
                    <a:pt x="6815970" y="130895"/>
                  </a:lnTo>
                  <a:lnTo>
                    <a:pt x="6821028" y="130895"/>
                  </a:lnTo>
                  <a:lnTo>
                    <a:pt x="6826087" y="130895"/>
                  </a:lnTo>
                  <a:lnTo>
                    <a:pt x="6831145" y="130895"/>
                  </a:lnTo>
                  <a:lnTo>
                    <a:pt x="6851378" y="130895"/>
                  </a:lnTo>
                  <a:lnTo>
                    <a:pt x="6851378" y="0"/>
                  </a:lnTo>
                  <a:lnTo>
                    <a:pt x="6851378" y="0"/>
                  </a:lnTo>
                  <a:lnTo>
                    <a:pt x="6856436" y="0"/>
                  </a:lnTo>
                  <a:lnTo>
                    <a:pt x="6858965" y="0"/>
                  </a:lnTo>
                  <a:lnTo>
                    <a:pt x="6889315" y="0"/>
                  </a:lnTo>
                  <a:lnTo>
                    <a:pt x="6909548" y="0"/>
                  </a:lnTo>
                  <a:lnTo>
                    <a:pt x="6942426" y="0"/>
                  </a:lnTo>
                  <a:lnTo>
                    <a:pt x="6967717" y="0"/>
                  </a:lnTo>
                  <a:lnTo>
                    <a:pt x="6980363" y="0"/>
                  </a:lnTo>
                  <a:lnTo>
                    <a:pt x="6995538" y="0"/>
                  </a:lnTo>
                  <a:lnTo>
                    <a:pt x="7005654" y="0"/>
                  </a:lnTo>
                  <a:lnTo>
                    <a:pt x="7010712" y="0"/>
                  </a:lnTo>
                  <a:lnTo>
                    <a:pt x="7015770" y="0"/>
                  </a:lnTo>
                  <a:lnTo>
                    <a:pt x="7025887" y="0"/>
                  </a:lnTo>
                  <a:lnTo>
                    <a:pt x="7030945" y="0"/>
                  </a:lnTo>
                  <a:lnTo>
                    <a:pt x="7041062" y="0"/>
                  </a:lnTo>
                  <a:lnTo>
                    <a:pt x="7043590" y="0"/>
                  </a:lnTo>
                  <a:lnTo>
                    <a:pt x="7048649" y="0"/>
                  </a:lnTo>
                  <a:lnTo>
                    <a:pt x="7053707" y="0"/>
                  </a:lnTo>
                  <a:lnTo>
                    <a:pt x="7058766" y="0"/>
                  </a:lnTo>
                  <a:lnTo>
                    <a:pt x="7063823" y="0"/>
                  </a:lnTo>
                  <a:lnTo>
                    <a:pt x="7068882" y="0"/>
                  </a:lnTo>
                  <a:lnTo>
                    <a:pt x="7104290" y="0"/>
                  </a:lnTo>
                  <a:lnTo>
                    <a:pt x="7106818" y="0"/>
                  </a:lnTo>
                  <a:lnTo>
                    <a:pt x="7111877" y="0"/>
                  </a:lnTo>
                  <a:lnTo>
                    <a:pt x="7132110" y="0"/>
                  </a:lnTo>
                  <a:lnTo>
                    <a:pt x="7162459" y="0"/>
                  </a:lnTo>
                  <a:lnTo>
                    <a:pt x="7180163" y="0"/>
                  </a:lnTo>
                  <a:lnTo>
                    <a:pt x="7185221" y="0"/>
                  </a:lnTo>
                  <a:lnTo>
                    <a:pt x="7190279" y="0"/>
                  </a:lnTo>
                  <a:lnTo>
                    <a:pt x="7200396" y="0"/>
                  </a:lnTo>
                  <a:lnTo>
                    <a:pt x="7210512" y="0"/>
                  </a:lnTo>
                  <a:lnTo>
                    <a:pt x="7220629" y="0"/>
                  </a:lnTo>
                  <a:lnTo>
                    <a:pt x="7233274" y="0"/>
                  </a:lnTo>
                  <a:lnTo>
                    <a:pt x="7238333" y="0"/>
                  </a:lnTo>
                  <a:lnTo>
                    <a:pt x="7248449" y="0"/>
                  </a:lnTo>
                  <a:lnTo>
                    <a:pt x="7283857" y="0"/>
                  </a:lnTo>
                  <a:lnTo>
                    <a:pt x="7336968" y="0"/>
                  </a:lnTo>
                  <a:lnTo>
                    <a:pt x="7354672" y="0"/>
                  </a:lnTo>
                  <a:lnTo>
                    <a:pt x="7374905" y="0"/>
                  </a:lnTo>
                  <a:lnTo>
                    <a:pt x="7400196" y="0"/>
                  </a:lnTo>
                  <a:lnTo>
                    <a:pt x="7412842" y="0"/>
                  </a:lnTo>
                  <a:lnTo>
                    <a:pt x="7428017" y="0"/>
                  </a:lnTo>
                  <a:lnTo>
                    <a:pt x="7448250" y="0"/>
                  </a:lnTo>
                  <a:lnTo>
                    <a:pt x="7468482" y="0"/>
                  </a:lnTo>
                  <a:lnTo>
                    <a:pt x="7476070" y="0"/>
                  </a:lnTo>
                  <a:lnTo>
                    <a:pt x="7486186" y="0"/>
                  </a:lnTo>
                  <a:lnTo>
                    <a:pt x="7526652" y="0"/>
                  </a:lnTo>
                  <a:lnTo>
                    <a:pt x="7531710" y="0"/>
                  </a:lnTo>
                  <a:lnTo>
                    <a:pt x="7549414" y="0"/>
                  </a:lnTo>
                  <a:lnTo>
                    <a:pt x="7554472" y="0"/>
                  </a:lnTo>
                  <a:lnTo>
                    <a:pt x="7559530" y="0"/>
                  </a:lnTo>
                  <a:lnTo>
                    <a:pt x="7602525" y="0"/>
                  </a:lnTo>
                </a:path>
              </a:pathLst>
            </a:custGeom>
            <a:ln w="38100">
              <a:solidFill>
                <a:srgbClr val="2F54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598690" y="3255705"/>
              <a:ext cx="7606030" cy="2036445"/>
            </a:xfrm>
            <a:custGeom>
              <a:avLst/>
              <a:gdLst/>
              <a:ahLst/>
              <a:cxnLst/>
              <a:rect l="l" t="t" r="r" b="b"/>
              <a:pathLst>
                <a:path w="7606030" h="2036445">
                  <a:moveTo>
                    <a:pt x="0" y="2036343"/>
                  </a:moveTo>
                  <a:lnTo>
                    <a:pt x="5060" y="2036343"/>
                  </a:lnTo>
                  <a:lnTo>
                    <a:pt x="5060" y="2001547"/>
                  </a:lnTo>
                  <a:lnTo>
                    <a:pt x="15181" y="2001547"/>
                  </a:lnTo>
                  <a:lnTo>
                    <a:pt x="15181" y="1984978"/>
                  </a:lnTo>
                  <a:lnTo>
                    <a:pt x="15181" y="1966752"/>
                  </a:lnTo>
                  <a:lnTo>
                    <a:pt x="25302" y="1966752"/>
                  </a:lnTo>
                  <a:lnTo>
                    <a:pt x="25302" y="1946869"/>
                  </a:lnTo>
                  <a:lnTo>
                    <a:pt x="136631" y="1946869"/>
                  </a:lnTo>
                  <a:lnTo>
                    <a:pt x="331457" y="1946869"/>
                  </a:lnTo>
                  <a:lnTo>
                    <a:pt x="331457" y="1931957"/>
                  </a:lnTo>
                  <a:lnTo>
                    <a:pt x="430135" y="1931957"/>
                  </a:lnTo>
                  <a:lnTo>
                    <a:pt x="432665" y="1931957"/>
                  </a:lnTo>
                  <a:lnTo>
                    <a:pt x="432665" y="1912074"/>
                  </a:lnTo>
                  <a:lnTo>
                    <a:pt x="447846" y="1912074"/>
                  </a:lnTo>
                  <a:lnTo>
                    <a:pt x="447846" y="1895505"/>
                  </a:lnTo>
                  <a:lnTo>
                    <a:pt x="609780" y="1895505"/>
                  </a:lnTo>
                  <a:lnTo>
                    <a:pt x="642672" y="1895505"/>
                  </a:lnTo>
                  <a:lnTo>
                    <a:pt x="642672" y="1877279"/>
                  </a:lnTo>
                  <a:lnTo>
                    <a:pt x="759062" y="1877279"/>
                  </a:lnTo>
                  <a:lnTo>
                    <a:pt x="759062" y="1857396"/>
                  </a:lnTo>
                  <a:lnTo>
                    <a:pt x="774243" y="1857396"/>
                  </a:lnTo>
                  <a:lnTo>
                    <a:pt x="774243" y="1842484"/>
                  </a:lnTo>
                  <a:lnTo>
                    <a:pt x="915935" y="1842484"/>
                  </a:lnTo>
                  <a:lnTo>
                    <a:pt x="969069" y="1842484"/>
                  </a:lnTo>
                  <a:lnTo>
                    <a:pt x="969069" y="1822601"/>
                  </a:lnTo>
                  <a:lnTo>
                    <a:pt x="974130" y="1822601"/>
                  </a:lnTo>
                  <a:lnTo>
                    <a:pt x="974130" y="1807689"/>
                  </a:lnTo>
                  <a:lnTo>
                    <a:pt x="979190" y="1807689"/>
                  </a:lnTo>
                  <a:lnTo>
                    <a:pt x="1042446" y="1807689"/>
                  </a:lnTo>
                  <a:lnTo>
                    <a:pt x="1042446" y="1787806"/>
                  </a:lnTo>
                  <a:lnTo>
                    <a:pt x="1050036" y="1787806"/>
                  </a:lnTo>
                  <a:lnTo>
                    <a:pt x="1095580" y="1787806"/>
                  </a:lnTo>
                  <a:lnTo>
                    <a:pt x="1181607" y="1787806"/>
                  </a:lnTo>
                  <a:lnTo>
                    <a:pt x="1181607" y="1769580"/>
                  </a:lnTo>
                  <a:lnTo>
                    <a:pt x="1186667" y="1769580"/>
                  </a:lnTo>
                  <a:lnTo>
                    <a:pt x="1186667" y="1753011"/>
                  </a:lnTo>
                  <a:lnTo>
                    <a:pt x="1308117" y="1753011"/>
                  </a:lnTo>
                  <a:lnTo>
                    <a:pt x="1308117" y="1733128"/>
                  </a:lnTo>
                  <a:lnTo>
                    <a:pt x="1470050" y="1733128"/>
                  </a:lnTo>
                  <a:lnTo>
                    <a:pt x="1470050" y="1714902"/>
                  </a:lnTo>
                  <a:lnTo>
                    <a:pt x="1556078" y="1714902"/>
                  </a:lnTo>
                  <a:lnTo>
                    <a:pt x="1556078" y="1698333"/>
                  </a:lnTo>
                  <a:lnTo>
                    <a:pt x="1599091" y="1698333"/>
                  </a:lnTo>
                  <a:lnTo>
                    <a:pt x="1604152" y="1698333"/>
                  </a:lnTo>
                  <a:lnTo>
                    <a:pt x="1667407" y="1698333"/>
                  </a:lnTo>
                  <a:lnTo>
                    <a:pt x="1667407" y="1680107"/>
                  </a:lnTo>
                  <a:lnTo>
                    <a:pt x="1682588" y="1680107"/>
                  </a:lnTo>
                  <a:lnTo>
                    <a:pt x="1682588" y="1660224"/>
                  </a:lnTo>
                  <a:lnTo>
                    <a:pt x="1692709" y="1660224"/>
                  </a:lnTo>
                  <a:lnTo>
                    <a:pt x="1735723" y="1660224"/>
                  </a:lnTo>
                  <a:lnTo>
                    <a:pt x="1755964" y="1660224"/>
                  </a:lnTo>
                  <a:lnTo>
                    <a:pt x="1788857" y="1660224"/>
                  </a:lnTo>
                  <a:lnTo>
                    <a:pt x="1814159" y="1660224"/>
                  </a:lnTo>
                  <a:lnTo>
                    <a:pt x="1814159" y="1645311"/>
                  </a:lnTo>
                  <a:lnTo>
                    <a:pt x="1834401" y="1645311"/>
                  </a:lnTo>
                  <a:lnTo>
                    <a:pt x="1841991" y="1645311"/>
                  </a:lnTo>
                  <a:lnTo>
                    <a:pt x="1841991" y="1625429"/>
                  </a:lnTo>
                  <a:lnTo>
                    <a:pt x="1872354" y="1625429"/>
                  </a:lnTo>
                  <a:lnTo>
                    <a:pt x="1887535" y="1625429"/>
                  </a:lnTo>
                  <a:lnTo>
                    <a:pt x="1915367" y="1625429"/>
                  </a:lnTo>
                  <a:lnTo>
                    <a:pt x="1920428" y="1625429"/>
                  </a:lnTo>
                  <a:lnTo>
                    <a:pt x="1925488" y="1625429"/>
                  </a:lnTo>
                  <a:lnTo>
                    <a:pt x="1935609" y="1625429"/>
                  </a:lnTo>
                  <a:lnTo>
                    <a:pt x="1940669" y="1625429"/>
                  </a:lnTo>
                  <a:lnTo>
                    <a:pt x="1945730" y="1625429"/>
                  </a:lnTo>
                  <a:lnTo>
                    <a:pt x="1955851" y="1625429"/>
                  </a:lnTo>
                  <a:lnTo>
                    <a:pt x="1960911" y="1625429"/>
                  </a:lnTo>
                  <a:lnTo>
                    <a:pt x="1968502" y="1625429"/>
                  </a:lnTo>
                  <a:lnTo>
                    <a:pt x="1973562" y="1625429"/>
                  </a:lnTo>
                  <a:lnTo>
                    <a:pt x="1978623" y="1625429"/>
                  </a:lnTo>
                  <a:lnTo>
                    <a:pt x="1983683" y="1625429"/>
                  </a:lnTo>
                  <a:lnTo>
                    <a:pt x="1988743" y="1625429"/>
                  </a:lnTo>
                  <a:lnTo>
                    <a:pt x="2003924" y="1625429"/>
                  </a:lnTo>
                  <a:lnTo>
                    <a:pt x="2008985" y="1625429"/>
                  </a:lnTo>
                  <a:lnTo>
                    <a:pt x="2014046" y="1625429"/>
                  </a:lnTo>
                  <a:lnTo>
                    <a:pt x="2019106" y="1625429"/>
                  </a:lnTo>
                  <a:lnTo>
                    <a:pt x="2021636" y="1625429"/>
                  </a:lnTo>
                  <a:lnTo>
                    <a:pt x="2026696" y="1625429"/>
                  </a:lnTo>
                  <a:lnTo>
                    <a:pt x="2031757" y="1625429"/>
                  </a:lnTo>
                  <a:lnTo>
                    <a:pt x="2036817" y="1625429"/>
                  </a:lnTo>
                  <a:lnTo>
                    <a:pt x="2041878" y="1625429"/>
                  </a:lnTo>
                  <a:lnTo>
                    <a:pt x="2046938" y="1625429"/>
                  </a:lnTo>
                  <a:lnTo>
                    <a:pt x="2051999" y="1625429"/>
                  </a:lnTo>
                  <a:lnTo>
                    <a:pt x="2057059" y="1625429"/>
                  </a:lnTo>
                  <a:lnTo>
                    <a:pt x="2057059" y="1607203"/>
                  </a:lnTo>
                  <a:lnTo>
                    <a:pt x="2062119" y="1607203"/>
                  </a:lnTo>
                  <a:lnTo>
                    <a:pt x="2067180" y="1607203"/>
                  </a:lnTo>
                  <a:lnTo>
                    <a:pt x="2072240" y="1607203"/>
                  </a:lnTo>
                  <a:lnTo>
                    <a:pt x="2077301" y="1607203"/>
                  </a:lnTo>
                  <a:lnTo>
                    <a:pt x="2082361" y="1607203"/>
                  </a:lnTo>
                  <a:lnTo>
                    <a:pt x="2084891" y="1607203"/>
                  </a:lnTo>
                  <a:lnTo>
                    <a:pt x="2089952" y="1607203"/>
                  </a:lnTo>
                  <a:lnTo>
                    <a:pt x="2095012" y="1607203"/>
                  </a:lnTo>
                  <a:lnTo>
                    <a:pt x="2100072" y="1607203"/>
                  </a:lnTo>
                  <a:lnTo>
                    <a:pt x="2105133" y="1607203"/>
                  </a:lnTo>
                  <a:lnTo>
                    <a:pt x="2110194" y="1607203"/>
                  </a:lnTo>
                  <a:lnTo>
                    <a:pt x="2115254" y="1607203"/>
                  </a:lnTo>
                  <a:lnTo>
                    <a:pt x="2115254" y="1584006"/>
                  </a:lnTo>
                  <a:lnTo>
                    <a:pt x="2120314" y="1584006"/>
                  </a:lnTo>
                  <a:lnTo>
                    <a:pt x="2130435" y="1584006"/>
                  </a:lnTo>
                  <a:lnTo>
                    <a:pt x="2135496" y="1584006"/>
                  </a:lnTo>
                  <a:lnTo>
                    <a:pt x="2140556" y="1584006"/>
                  </a:lnTo>
                  <a:lnTo>
                    <a:pt x="2148147" y="1584006"/>
                  </a:lnTo>
                  <a:lnTo>
                    <a:pt x="2153207" y="1584006"/>
                  </a:lnTo>
                  <a:lnTo>
                    <a:pt x="2158267" y="1584006"/>
                  </a:lnTo>
                  <a:lnTo>
                    <a:pt x="2168388" y="1584006"/>
                  </a:lnTo>
                  <a:lnTo>
                    <a:pt x="2173449" y="1584006"/>
                  </a:lnTo>
                  <a:lnTo>
                    <a:pt x="2178509" y="1584006"/>
                  </a:lnTo>
                  <a:lnTo>
                    <a:pt x="2183569" y="1584006"/>
                  </a:lnTo>
                  <a:lnTo>
                    <a:pt x="2188630" y="1584006"/>
                  </a:lnTo>
                  <a:lnTo>
                    <a:pt x="2198751" y="1584006"/>
                  </a:lnTo>
                  <a:lnTo>
                    <a:pt x="2198751" y="1562466"/>
                  </a:lnTo>
                  <a:lnTo>
                    <a:pt x="2203811" y="1562466"/>
                  </a:lnTo>
                  <a:lnTo>
                    <a:pt x="2206341" y="1562466"/>
                  </a:lnTo>
                  <a:lnTo>
                    <a:pt x="2206341" y="1539269"/>
                  </a:lnTo>
                  <a:lnTo>
                    <a:pt x="2206341" y="1539269"/>
                  </a:lnTo>
                  <a:lnTo>
                    <a:pt x="2226583" y="1539269"/>
                  </a:lnTo>
                  <a:lnTo>
                    <a:pt x="2246825" y="1539269"/>
                  </a:lnTo>
                  <a:lnTo>
                    <a:pt x="2251885" y="1539269"/>
                  </a:lnTo>
                  <a:lnTo>
                    <a:pt x="2256945" y="1539269"/>
                  </a:lnTo>
                  <a:lnTo>
                    <a:pt x="2256945" y="1517729"/>
                  </a:lnTo>
                  <a:lnTo>
                    <a:pt x="2267066" y="1517729"/>
                  </a:lnTo>
                  <a:lnTo>
                    <a:pt x="2269597" y="1517729"/>
                  </a:lnTo>
                  <a:lnTo>
                    <a:pt x="2279717" y="1517729"/>
                  </a:lnTo>
                  <a:lnTo>
                    <a:pt x="2284778" y="1517729"/>
                  </a:lnTo>
                  <a:lnTo>
                    <a:pt x="2305020" y="1517729"/>
                  </a:lnTo>
                  <a:lnTo>
                    <a:pt x="2320201" y="1517729"/>
                  </a:lnTo>
                  <a:lnTo>
                    <a:pt x="2325261" y="1517729"/>
                  </a:lnTo>
                  <a:lnTo>
                    <a:pt x="2325261" y="1494533"/>
                  </a:lnTo>
                  <a:lnTo>
                    <a:pt x="2332852" y="1494533"/>
                  </a:lnTo>
                  <a:lnTo>
                    <a:pt x="2348033" y="1494533"/>
                  </a:lnTo>
                  <a:lnTo>
                    <a:pt x="2348033" y="1472993"/>
                  </a:lnTo>
                  <a:lnTo>
                    <a:pt x="2353093" y="1472993"/>
                  </a:lnTo>
                  <a:lnTo>
                    <a:pt x="2396107" y="1472993"/>
                  </a:lnTo>
                  <a:lnTo>
                    <a:pt x="2401167" y="1472993"/>
                  </a:lnTo>
                  <a:lnTo>
                    <a:pt x="2401167" y="1449796"/>
                  </a:lnTo>
                  <a:lnTo>
                    <a:pt x="2469483" y="1449796"/>
                  </a:lnTo>
                  <a:lnTo>
                    <a:pt x="2479604" y="1449796"/>
                  </a:lnTo>
                  <a:lnTo>
                    <a:pt x="2479604" y="1428257"/>
                  </a:lnTo>
                  <a:lnTo>
                    <a:pt x="2479604" y="1406716"/>
                  </a:lnTo>
                  <a:lnTo>
                    <a:pt x="2489725" y="1406716"/>
                  </a:lnTo>
                  <a:lnTo>
                    <a:pt x="2499845" y="1406716"/>
                  </a:lnTo>
                  <a:lnTo>
                    <a:pt x="2504906" y="1406716"/>
                  </a:lnTo>
                  <a:lnTo>
                    <a:pt x="2522617" y="1406716"/>
                  </a:lnTo>
                  <a:lnTo>
                    <a:pt x="2522617" y="1380206"/>
                  </a:lnTo>
                  <a:lnTo>
                    <a:pt x="2532738" y="1380206"/>
                  </a:lnTo>
                  <a:lnTo>
                    <a:pt x="2537798" y="1380206"/>
                  </a:lnTo>
                  <a:lnTo>
                    <a:pt x="2573222" y="1380206"/>
                  </a:lnTo>
                  <a:lnTo>
                    <a:pt x="2590933" y="1380206"/>
                  </a:lnTo>
                  <a:lnTo>
                    <a:pt x="2595993" y="1380206"/>
                  </a:lnTo>
                  <a:lnTo>
                    <a:pt x="2606114" y="1380206"/>
                  </a:lnTo>
                  <a:lnTo>
                    <a:pt x="2611175" y="1380206"/>
                  </a:lnTo>
                  <a:lnTo>
                    <a:pt x="2616235" y="1380206"/>
                  </a:lnTo>
                  <a:lnTo>
                    <a:pt x="2626356" y="1380206"/>
                  </a:lnTo>
                  <a:lnTo>
                    <a:pt x="2626356" y="1358666"/>
                  </a:lnTo>
                  <a:lnTo>
                    <a:pt x="2626356" y="1358666"/>
                  </a:lnTo>
                  <a:lnTo>
                    <a:pt x="2631416" y="1358666"/>
                  </a:lnTo>
                  <a:lnTo>
                    <a:pt x="2639007" y="1358666"/>
                  </a:lnTo>
                  <a:lnTo>
                    <a:pt x="2644068" y="1358666"/>
                  </a:lnTo>
                  <a:lnTo>
                    <a:pt x="2664309" y="1358666"/>
                  </a:lnTo>
                  <a:lnTo>
                    <a:pt x="2669370" y="1358666"/>
                  </a:lnTo>
                  <a:lnTo>
                    <a:pt x="2697202" y="1358666"/>
                  </a:lnTo>
                  <a:lnTo>
                    <a:pt x="2707323" y="1358666"/>
                  </a:lnTo>
                  <a:lnTo>
                    <a:pt x="2712383" y="1358666"/>
                  </a:lnTo>
                  <a:lnTo>
                    <a:pt x="2790819" y="1358666"/>
                  </a:lnTo>
                  <a:lnTo>
                    <a:pt x="2806001" y="1358666"/>
                  </a:lnTo>
                  <a:lnTo>
                    <a:pt x="2806001" y="1332155"/>
                  </a:lnTo>
                  <a:lnTo>
                    <a:pt x="2816121" y="1332155"/>
                  </a:lnTo>
                  <a:lnTo>
                    <a:pt x="2823712" y="1332155"/>
                  </a:lnTo>
                  <a:lnTo>
                    <a:pt x="2849014" y="1332155"/>
                  </a:lnTo>
                  <a:lnTo>
                    <a:pt x="2859135" y="1332155"/>
                  </a:lnTo>
                  <a:lnTo>
                    <a:pt x="2859135" y="1310616"/>
                  </a:lnTo>
                  <a:lnTo>
                    <a:pt x="2864196" y="1310616"/>
                  </a:lnTo>
                  <a:lnTo>
                    <a:pt x="2907209" y="1310616"/>
                  </a:lnTo>
                  <a:lnTo>
                    <a:pt x="2907209" y="1285762"/>
                  </a:lnTo>
                  <a:lnTo>
                    <a:pt x="2907209" y="1285762"/>
                  </a:lnTo>
                  <a:lnTo>
                    <a:pt x="2932511" y="1285762"/>
                  </a:lnTo>
                  <a:lnTo>
                    <a:pt x="2985646" y="1285762"/>
                  </a:lnTo>
                  <a:lnTo>
                    <a:pt x="3000827" y="1285762"/>
                  </a:lnTo>
                  <a:lnTo>
                    <a:pt x="3008417" y="1285762"/>
                  </a:lnTo>
                  <a:lnTo>
                    <a:pt x="3018538" y="1285762"/>
                  </a:lnTo>
                  <a:lnTo>
                    <a:pt x="3023599" y="1285762"/>
                  </a:lnTo>
                  <a:lnTo>
                    <a:pt x="3023599" y="1262565"/>
                  </a:lnTo>
                  <a:lnTo>
                    <a:pt x="3038780" y="1262565"/>
                  </a:lnTo>
                  <a:lnTo>
                    <a:pt x="3064082" y="1262565"/>
                  </a:lnTo>
                  <a:lnTo>
                    <a:pt x="3064082" y="1237712"/>
                  </a:lnTo>
                  <a:lnTo>
                    <a:pt x="3064082" y="1237712"/>
                  </a:lnTo>
                  <a:lnTo>
                    <a:pt x="3066612" y="1237712"/>
                  </a:lnTo>
                  <a:lnTo>
                    <a:pt x="3076733" y="1237712"/>
                  </a:lnTo>
                  <a:lnTo>
                    <a:pt x="3091914" y="1237712"/>
                  </a:lnTo>
                  <a:lnTo>
                    <a:pt x="3096975" y="1237712"/>
                  </a:lnTo>
                  <a:lnTo>
                    <a:pt x="3102035" y="1237712"/>
                  </a:lnTo>
                  <a:lnTo>
                    <a:pt x="3107096" y="1237712"/>
                  </a:lnTo>
                  <a:lnTo>
                    <a:pt x="3112156" y="1237712"/>
                  </a:lnTo>
                  <a:lnTo>
                    <a:pt x="3117216" y="1237712"/>
                  </a:lnTo>
                  <a:lnTo>
                    <a:pt x="3122277" y="1237712"/>
                  </a:lnTo>
                  <a:lnTo>
                    <a:pt x="3124807" y="1237712"/>
                  </a:lnTo>
                  <a:lnTo>
                    <a:pt x="3129867" y="1237712"/>
                  </a:lnTo>
                  <a:lnTo>
                    <a:pt x="3134928" y="1237712"/>
                  </a:lnTo>
                  <a:lnTo>
                    <a:pt x="3134928" y="1211201"/>
                  </a:lnTo>
                  <a:lnTo>
                    <a:pt x="3134928" y="1211201"/>
                  </a:lnTo>
                  <a:lnTo>
                    <a:pt x="3139988" y="1211201"/>
                  </a:lnTo>
                  <a:lnTo>
                    <a:pt x="3150109" y="1211201"/>
                  </a:lnTo>
                  <a:lnTo>
                    <a:pt x="3160230" y="1211201"/>
                  </a:lnTo>
                  <a:lnTo>
                    <a:pt x="3165290" y="1211201"/>
                  </a:lnTo>
                  <a:lnTo>
                    <a:pt x="3165290" y="1186348"/>
                  </a:lnTo>
                  <a:lnTo>
                    <a:pt x="3175411" y="1186348"/>
                  </a:lnTo>
                  <a:lnTo>
                    <a:pt x="3193123" y="1186348"/>
                  </a:lnTo>
                  <a:lnTo>
                    <a:pt x="3198183" y="1186348"/>
                  </a:lnTo>
                  <a:lnTo>
                    <a:pt x="3208304" y="1186348"/>
                  </a:lnTo>
                  <a:lnTo>
                    <a:pt x="3213364" y="1186348"/>
                  </a:lnTo>
                  <a:lnTo>
                    <a:pt x="3218425" y="1186348"/>
                  </a:lnTo>
                  <a:lnTo>
                    <a:pt x="3223485" y="1186348"/>
                  </a:lnTo>
                  <a:lnTo>
                    <a:pt x="3251317" y="1186348"/>
                  </a:lnTo>
                  <a:lnTo>
                    <a:pt x="3276620" y="1186348"/>
                  </a:lnTo>
                  <a:lnTo>
                    <a:pt x="3281680" y="1186348"/>
                  </a:lnTo>
                  <a:lnTo>
                    <a:pt x="3291801" y="1186348"/>
                  </a:lnTo>
                  <a:lnTo>
                    <a:pt x="3301922" y="1186348"/>
                  </a:lnTo>
                  <a:lnTo>
                    <a:pt x="3309512" y="1186348"/>
                  </a:lnTo>
                  <a:lnTo>
                    <a:pt x="3314573" y="1186348"/>
                  </a:lnTo>
                  <a:lnTo>
                    <a:pt x="3324693" y="1186348"/>
                  </a:lnTo>
                  <a:lnTo>
                    <a:pt x="3329754" y="1186348"/>
                  </a:lnTo>
                  <a:lnTo>
                    <a:pt x="3344935" y="1186348"/>
                  </a:lnTo>
                  <a:lnTo>
                    <a:pt x="3393009" y="1186348"/>
                  </a:lnTo>
                  <a:lnTo>
                    <a:pt x="3393009" y="1161494"/>
                  </a:lnTo>
                  <a:lnTo>
                    <a:pt x="3446143" y="1161494"/>
                  </a:lnTo>
                  <a:lnTo>
                    <a:pt x="3461325" y="1161494"/>
                  </a:lnTo>
                  <a:lnTo>
                    <a:pt x="3471446" y="1161494"/>
                  </a:lnTo>
                  <a:lnTo>
                    <a:pt x="3519520" y="1161494"/>
                  </a:lnTo>
                  <a:lnTo>
                    <a:pt x="3544822" y="1161494"/>
                  </a:lnTo>
                  <a:lnTo>
                    <a:pt x="3554943" y="1161494"/>
                  </a:lnTo>
                  <a:lnTo>
                    <a:pt x="3577714" y="1161494"/>
                  </a:lnTo>
                  <a:lnTo>
                    <a:pt x="3582775" y="1161494"/>
                  </a:lnTo>
                  <a:lnTo>
                    <a:pt x="3592896" y="1161494"/>
                  </a:lnTo>
                  <a:lnTo>
                    <a:pt x="3603016" y="1161494"/>
                  </a:lnTo>
                  <a:lnTo>
                    <a:pt x="3613137" y="1161494"/>
                  </a:lnTo>
                  <a:lnTo>
                    <a:pt x="3620728" y="1161494"/>
                  </a:lnTo>
                  <a:lnTo>
                    <a:pt x="3625788" y="1161494"/>
                  </a:lnTo>
                  <a:lnTo>
                    <a:pt x="3630849" y="1161494"/>
                  </a:lnTo>
                  <a:lnTo>
                    <a:pt x="3635909" y="1161494"/>
                  </a:lnTo>
                  <a:lnTo>
                    <a:pt x="3640970" y="1161494"/>
                  </a:lnTo>
                  <a:lnTo>
                    <a:pt x="3646030" y="1161494"/>
                  </a:lnTo>
                  <a:lnTo>
                    <a:pt x="3651090" y="1161494"/>
                  </a:lnTo>
                  <a:lnTo>
                    <a:pt x="3661211" y="1161494"/>
                  </a:lnTo>
                  <a:lnTo>
                    <a:pt x="3666272" y="1161494"/>
                  </a:lnTo>
                  <a:lnTo>
                    <a:pt x="3671332" y="1161494"/>
                  </a:lnTo>
                  <a:lnTo>
                    <a:pt x="3676393" y="1161494"/>
                  </a:lnTo>
                  <a:lnTo>
                    <a:pt x="3678923" y="1161494"/>
                  </a:lnTo>
                  <a:lnTo>
                    <a:pt x="3694104" y="1161494"/>
                  </a:lnTo>
                  <a:lnTo>
                    <a:pt x="3704225" y="1161494"/>
                  </a:lnTo>
                  <a:lnTo>
                    <a:pt x="3704225" y="1131670"/>
                  </a:lnTo>
                  <a:lnTo>
                    <a:pt x="3709285" y="1131670"/>
                  </a:lnTo>
                  <a:lnTo>
                    <a:pt x="3714346" y="1131670"/>
                  </a:lnTo>
                  <a:lnTo>
                    <a:pt x="3719406" y="1131670"/>
                  </a:lnTo>
                  <a:lnTo>
                    <a:pt x="3734587" y="1131670"/>
                  </a:lnTo>
                  <a:lnTo>
                    <a:pt x="3742178" y="1131670"/>
                  </a:lnTo>
                  <a:lnTo>
                    <a:pt x="3747238" y="1131670"/>
                  </a:lnTo>
                  <a:lnTo>
                    <a:pt x="3747238" y="1103502"/>
                  </a:lnTo>
                  <a:lnTo>
                    <a:pt x="3752299" y="1103502"/>
                  </a:lnTo>
                  <a:lnTo>
                    <a:pt x="3777601" y="1103502"/>
                  </a:lnTo>
                  <a:lnTo>
                    <a:pt x="3787722" y="1103502"/>
                  </a:lnTo>
                  <a:lnTo>
                    <a:pt x="3792782" y="1103502"/>
                  </a:lnTo>
                  <a:lnTo>
                    <a:pt x="3805433" y="1103502"/>
                  </a:lnTo>
                  <a:lnTo>
                    <a:pt x="3815554" y="1103502"/>
                  </a:lnTo>
                  <a:lnTo>
                    <a:pt x="3835796" y="1103502"/>
                  </a:lnTo>
                  <a:lnTo>
                    <a:pt x="3845916" y="1103502"/>
                  </a:lnTo>
                  <a:lnTo>
                    <a:pt x="3868688" y="1103502"/>
                  </a:lnTo>
                  <a:lnTo>
                    <a:pt x="3868688" y="1072020"/>
                  </a:lnTo>
                  <a:lnTo>
                    <a:pt x="3868688" y="1072020"/>
                  </a:lnTo>
                  <a:lnTo>
                    <a:pt x="3888930" y="1072020"/>
                  </a:lnTo>
                  <a:lnTo>
                    <a:pt x="3919293" y="1072020"/>
                  </a:lnTo>
                  <a:lnTo>
                    <a:pt x="3926883" y="1072020"/>
                  </a:lnTo>
                  <a:lnTo>
                    <a:pt x="3931943" y="1072020"/>
                  </a:lnTo>
                  <a:lnTo>
                    <a:pt x="3985078" y="1072020"/>
                  </a:lnTo>
                  <a:lnTo>
                    <a:pt x="3995199" y="1072020"/>
                  </a:lnTo>
                  <a:lnTo>
                    <a:pt x="4000259" y="1072020"/>
                  </a:lnTo>
                  <a:lnTo>
                    <a:pt x="4000259" y="1043853"/>
                  </a:lnTo>
                  <a:lnTo>
                    <a:pt x="4000259" y="1043853"/>
                  </a:lnTo>
                  <a:lnTo>
                    <a:pt x="4010380" y="1043853"/>
                  </a:lnTo>
                  <a:lnTo>
                    <a:pt x="4025562" y="1043853"/>
                  </a:lnTo>
                  <a:lnTo>
                    <a:pt x="4043273" y="1043853"/>
                  </a:lnTo>
                  <a:lnTo>
                    <a:pt x="4048333" y="1043853"/>
                  </a:lnTo>
                  <a:lnTo>
                    <a:pt x="4053393" y="1043853"/>
                  </a:lnTo>
                  <a:lnTo>
                    <a:pt x="4058454" y="1043853"/>
                  </a:lnTo>
                  <a:lnTo>
                    <a:pt x="4068574" y="1043853"/>
                  </a:lnTo>
                  <a:lnTo>
                    <a:pt x="4088817" y="1043853"/>
                  </a:lnTo>
                  <a:lnTo>
                    <a:pt x="4098938" y="1043853"/>
                  </a:lnTo>
                  <a:lnTo>
                    <a:pt x="4103998" y="1043853"/>
                  </a:lnTo>
                  <a:lnTo>
                    <a:pt x="4103998" y="1010715"/>
                  </a:lnTo>
                  <a:lnTo>
                    <a:pt x="4103998" y="1010715"/>
                  </a:lnTo>
                  <a:lnTo>
                    <a:pt x="4106528" y="1010715"/>
                  </a:lnTo>
                  <a:lnTo>
                    <a:pt x="4111588" y="1010715"/>
                  </a:lnTo>
                  <a:lnTo>
                    <a:pt x="4121709" y="1010715"/>
                  </a:lnTo>
                  <a:lnTo>
                    <a:pt x="4121709" y="979234"/>
                  </a:lnTo>
                  <a:lnTo>
                    <a:pt x="4121709" y="979234"/>
                  </a:lnTo>
                  <a:lnTo>
                    <a:pt x="4131830" y="979234"/>
                  </a:lnTo>
                  <a:lnTo>
                    <a:pt x="4136890" y="979234"/>
                  </a:lnTo>
                  <a:lnTo>
                    <a:pt x="4141951" y="979234"/>
                  </a:lnTo>
                  <a:lnTo>
                    <a:pt x="4147011" y="979234"/>
                  </a:lnTo>
                  <a:lnTo>
                    <a:pt x="4152072" y="979234"/>
                  </a:lnTo>
                  <a:lnTo>
                    <a:pt x="4157132" y="979234"/>
                  </a:lnTo>
                  <a:lnTo>
                    <a:pt x="4162193" y="979234"/>
                  </a:lnTo>
                  <a:lnTo>
                    <a:pt x="4169783" y="979234"/>
                  </a:lnTo>
                  <a:lnTo>
                    <a:pt x="4174844" y="979234"/>
                  </a:lnTo>
                  <a:lnTo>
                    <a:pt x="4179904" y="979234"/>
                  </a:lnTo>
                  <a:lnTo>
                    <a:pt x="4184964" y="979234"/>
                  </a:lnTo>
                  <a:lnTo>
                    <a:pt x="4200145" y="979234"/>
                  </a:lnTo>
                  <a:lnTo>
                    <a:pt x="4210267" y="979234"/>
                  </a:lnTo>
                  <a:lnTo>
                    <a:pt x="4225448" y="979234"/>
                  </a:lnTo>
                  <a:lnTo>
                    <a:pt x="4227978" y="979234"/>
                  </a:lnTo>
                  <a:lnTo>
                    <a:pt x="4248219" y="979234"/>
                  </a:lnTo>
                  <a:lnTo>
                    <a:pt x="4258340" y="979234"/>
                  </a:lnTo>
                  <a:lnTo>
                    <a:pt x="4278582" y="979234"/>
                  </a:lnTo>
                  <a:lnTo>
                    <a:pt x="4283643" y="979234"/>
                  </a:lnTo>
                  <a:lnTo>
                    <a:pt x="4288703" y="979234"/>
                  </a:lnTo>
                  <a:lnTo>
                    <a:pt x="4296294" y="979234"/>
                  </a:lnTo>
                  <a:lnTo>
                    <a:pt x="4301354" y="979234"/>
                  </a:lnTo>
                  <a:lnTo>
                    <a:pt x="4306414" y="979234"/>
                  </a:lnTo>
                  <a:lnTo>
                    <a:pt x="4316535" y="979234"/>
                  </a:lnTo>
                  <a:lnTo>
                    <a:pt x="4321595" y="979234"/>
                  </a:lnTo>
                  <a:lnTo>
                    <a:pt x="4326656" y="979234"/>
                  </a:lnTo>
                  <a:lnTo>
                    <a:pt x="4331716" y="979234"/>
                  </a:lnTo>
                  <a:lnTo>
                    <a:pt x="4336777" y="979234"/>
                  </a:lnTo>
                  <a:lnTo>
                    <a:pt x="4341838" y="979234"/>
                  </a:lnTo>
                  <a:lnTo>
                    <a:pt x="4349428" y="979234"/>
                  </a:lnTo>
                  <a:lnTo>
                    <a:pt x="4354489" y="979234"/>
                  </a:lnTo>
                  <a:lnTo>
                    <a:pt x="4384851" y="979234"/>
                  </a:lnTo>
                  <a:lnTo>
                    <a:pt x="4394972" y="979234"/>
                  </a:lnTo>
                  <a:lnTo>
                    <a:pt x="4400032" y="979234"/>
                  </a:lnTo>
                  <a:lnTo>
                    <a:pt x="4410153" y="979234"/>
                  </a:lnTo>
                  <a:lnTo>
                    <a:pt x="4412683" y="979234"/>
                  </a:lnTo>
                  <a:lnTo>
                    <a:pt x="4432925" y="979234"/>
                  </a:lnTo>
                  <a:lnTo>
                    <a:pt x="4453166" y="979234"/>
                  </a:lnTo>
                  <a:lnTo>
                    <a:pt x="4458227" y="979234"/>
                  </a:lnTo>
                  <a:lnTo>
                    <a:pt x="4473408" y="979234"/>
                  </a:lnTo>
                  <a:lnTo>
                    <a:pt x="4473408" y="944438"/>
                  </a:lnTo>
                  <a:lnTo>
                    <a:pt x="4475939" y="944438"/>
                  </a:lnTo>
                  <a:lnTo>
                    <a:pt x="4491120" y="944438"/>
                  </a:lnTo>
                  <a:lnTo>
                    <a:pt x="4521482" y="944438"/>
                  </a:lnTo>
                  <a:lnTo>
                    <a:pt x="4534133" y="944438"/>
                  </a:lnTo>
                  <a:lnTo>
                    <a:pt x="4549314" y="944438"/>
                  </a:lnTo>
                  <a:lnTo>
                    <a:pt x="4559435" y="944438"/>
                  </a:lnTo>
                  <a:lnTo>
                    <a:pt x="4569556" y="944438"/>
                  </a:lnTo>
                  <a:lnTo>
                    <a:pt x="4579677" y="944438"/>
                  </a:lnTo>
                  <a:lnTo>
                    <a:pt x="4589798" y="944438"/>
                  </a:lnTo>
                  <a:lnTo>
                    <a:pt x="4602449" y="944438"/>
                  </a:lnTo>
                  <a:lnTo>
                    <a:pt x="4617630" y="944438"/>
                  </a:lnTo>
                  <a:lnTo>
                    <a:pt x="4622690" y="944438"/>
                  </a:lnTo>
                  <a:lnTo>
                    <a:pt x="4627751" y="944438"/>
                  </a:lnTo>
                  <a:lnTo>
                    <a:pt x="4637871" y="944438"/>
                  </a:lnTo>
                  <a:lnTo>
                    <a:pt x="4642932" y="944438"/>
                  </a:lnTo>
                  <a:lnTo>
                    <a:pt x="4647993" y="944438"/>
                  </a:lnTo>
                  <a:lnTo>
                    <a:pt x="4653053" y="944438"/>
                  </a:lnTo>
                  <a:lnTo>
                    <a:pt x="4655584" y="944438"/>
                  </a:lnTo>
                  <a:lnTo>
                    <a:pt x="4660644" y="944438"/>
                  </a:lnTo>
                  <a:lnTo>
                    <a:pt x="4711248" y="944438"/>
                  </a:lnTo>
                  <a:lnTo>
                    <a:pt x="4716309" y="944438"/>
                  </a:lnTo>
                  <a:lnTo>
                    <a:pt x="4723899" y="944438"/>
                  </a:lnTo>
                  <a:lnTo>
                    <a:pt x="4723899" y="903016"/>
                  </a:lnTo>
                  <a:lnTo>
                    <a:pt x="4723899" y="903016"/>
                  </a:lnTo>
                  <a:lnTo>
                    <a:pt x="4754261" y="903016"/>
                  </a:lnTo>
                  <a:lnTo>
                    <a:pt x="4769442" y="903016"/>
                  </a:lnTo>
                  <a:lnTo>
                    <a:pt x="4774503" y="903016"/>
                  </a:lnTo>
                  <a:lnTo>
                    <a:pt x="4779564" y="903016"/>
                  </a:lnTo>
                  <a:lnTo>
                    <a:pt x="4802335" y="903016"/>
                  </a:lnTo>
                  <a:lnTo>
                    <a:pt x="4822577" y="903016"/>
                  </a:lnTo>
                  <a:lnTo>
                    <a:pt x="4837758" y="903016"/>
                  </a:lnTo>
                  <a:lnTo>
                    <a:pt x="4845349" y="903016"/>
                  </a:lnTo>
                  <a:lnTo>
                    <a:pt x="4850409" y="903016"/>
                  </a:lnTo>
                  <a:lnTo>
                    <a:pt x="4860530" y="903016"/>
                  </a:lnTo>
                  <a:lnTo>
                    <a:pt x="4860530" y="864907"/>
                  </a:lnTo>
                  <a:lnTo>
                    <a:pt x="4865590" y="864907"/>
                  </a:lnTo>
                  <a:lnTo>
                    <a:pt x="4890892" y="864907"/>
                  </a:lnTo>
                  <a:lnTo>
                    <a:pt x="4895953" y="864907"/>
                  </a:lnTo>
                  <a:lnTo>
                    <a:pt x="4903544" y="864907"/>
                  </a:lnTo>
                  <a:lnTo>
                    <a:pt x="4903544" y="823484"/>
                  </a:lnTo>
                  <a:lnTo>
                    <a:pt x="4908604" y="823484"/>
                  </a:lnTo>
                  <a:lnTo>
                    <a:pt x="4923785" y="823484"/>
                  </a:lnTo>
                  <a:lnTo>
                    <a:pt x="4938966" y="823484"/>
                  </a:lnTo>
                  <a:lnTo>
                    <a:pt x="4959208" y="823484"/>
                  </a:lnTo>
                  <a:lnTo>
                    <a:pt x="4966799" y="823484"/>
                  </a:lnTo>
                  <a:lnTo>
                    <a:pt x="5007282" y="823484"/>
                  </a:lnTo>
                  <a:lnTo>
                    <a:pt x="5007282" y="782061"/>
                  </a:lnTo>
                  <a:lnTo>
                    <a:pt x="5022463" y="782061"/>
                  </a:lnTo>
                  <a:lnTo>
                    <a:pt x="5024994" y="782061"/>
                  </a:lnTo>
                  <a:lnTo>
                    <a:pt x="5040175" y="782061"/>
                  </a:lnTo>
                  <a:lnTo>
                    <a:pt x="5045235" y="782061"/>
                  </a:lnTo>
                  <a:lnTo>
                    <a:pt x="5060416" y="782061"/>
                  </a:lnTo>
                  <a:lnTo>
                    <a:pt x="5085719" y="782061"/>
                  </a:lnTo>
                  <a:lnTo>
                    <a:pt x="5093310" y="782061"/>
                  </a:lnTo>
                  <a:lnTo>
                    <a:pt x="5108491" y="782061"/>
                  </a:lnTo>
                  <a:lnTo>
                    <a:pt x="5123672" y="782061"/>
                  </a:lnTo>
                  <a:lnTo>
                    <a:pt x="5133792" y="782061"/>
                  </a:lnTo>
                  <a:lnTo>
                    <a:pt x="5138853" y="782061"/>
                  </a:lnTo>
                  <a:lnTo>
                    <a:pt x="5143913" y="782061"/>
                  </a:lnTo>
                  <a:lnTo>
                    <a:pt x="5146444" y="782061"/>
                  </a:lnTo>
                  <a:lnTo>
                    <a:pt x="5156565" y="782061"/>
                  </a:lnTo>
                  <a:lnTo>
                    <a:pt x="5161625" y="782061"/>
                  </a:lnTo>
                  <a:lnTo>
                    <a:pt x="5166686" y="782061"/>
                  </a:lnTo>
                  <a:lnTo>
                    <a:pt x="5176806" y="782061"/>
                  </a:lnTo>
                  <a:lnTo>
                    <a:pt x="5181867" y="782061"/>
                  </a:lnTo>
                  <a:lnTo>
                    <a:pt x="5191987" y="782061"/>
                  </a:lnTo>
                  <a:lnTo>
                    <a:pt x="5197048" y="782061"/>
                  </a:lnTo>
                  <a:lnTo>
                    <a:pt x="5207168" y="782061"/>
                  </a:lnTo>
                  <a:lnTo>
                    <a:pt x="5214759" y="782061"/>
                  </a:lnTo>
                  <a:lnTo>
                    <a:pt x="5219820" y="782061"/>
                  </a:lnTo>
                  <a:lnTo>
                    <a:pt x="5235001" y="782061"/>
                  </a:lnTo>
                  <a:lnTo>
                    <a:pt x="5245122" y="782061"/>
                  </a:lnTo>
                  <a:lnTo>
                    <a:pt x="5255242" y="782061"/>
                  </a:lnTo>
                  <a:lnTo>
                    <a:pt x="5265363" y="782061"/>
                  </a:lnTo>
                  <a:lnTo>
                    <a:pt x="5272954" y="782061"/>
                  </a:lnTo>
                  <a:lnTo>
                    <a:pt x="5278015" y="782061"/>
                  </a:lnTo>
                  <a:lnTo>
                    <a:pt x="5331149" y="782061"/>
                  </a:lnTo>
                  <a:lnTo>
                    <a:pt x="5336209" y="782061"/>
                  </a:lnTo>
                  <a:lnTo>
                    <a:pt x="5346330" y="782061"/>
                  </a:lnTo>
                  <a:lnTo>
                    <a:pt x="5346330" y="730697"/>
                  </a:lnTo>
                  <a:lnTo>
                    <a:pt x="5351391" y="730697"/>
                  </a:lnTo>
                  <a:lnTo>
                    <a:pt x="5366572" y="730697"/>
                  </a:lnTo>
                  <a:lnTo>
                    <a:pt x="5371632" y="730697"/>
                  </a:lnTo>
                  <a:lnTo>
                    <a:pt x="5394404" y="730697"/>
                  </a:lnTo>
                  <a:lnTo>
                    <a:pt x="5445008" y="730697"/>
                  </a:lnTo>
                  <a:lnTo>
                    <a:pt x="5482962" y="730697"/>
                  </a:lnTo>
                  <a:lnTo>
                    <a:pt x="5503203" y="730697"/>
                  </a:lnTo>
                  <a:lnTo>
                    <a:pt x="5508263" y="730697"/>
                  </a:lnTo>
                  <a:lnTo>
                    <a:pt x="5513324" y="730697"/>
                  </a:lnTo>
                  <a:lnTo>
                    <a:pt x="5546217" y="730697"/>
                  </a:lnTo>
                  <a:lnTo>
                    <a:pt x="5551277" y="730697"/>
                  </a:lnTo>
                  <a:lnTo>
                    <a:pt x="5571518" y="730697"/>
                  </a:lnTo>
                  <a:lnTo>
                    <a:pt x="5584170" y="730697"/>
                  </a:lnTo>
                  <a:lnTo>
                    <a:pt x="5589230" y="730697"/>
                  </a:lnTo>
                  <a:lnTo>
                    <a:pt x="5609472" y="730697"/>
                  </a:lnTo>
                  <a:lnTo>
                    <a:pt x="5619593" y="730697"/>
                  </a:lnTo>
                  <a:lnTo>
                    <a:pt x="5624653" y="730697"/>
                  </a:lnTo>
                  <a:lnTo>
                    <a:pt x="5629713" y="730697"/>
                  </a:lnTo>
                  <a:lnTo>
                    <a:pt x="5637304" y="730697"/>
                  </a:lnTo>
                  <a:lnTo>
                    <a:pt x="5642364" y="730697"/>
                  </a:lnTo>
                  <a:lnTo>
                    <a:pt x="5652485" y="730697"/>
                  </a:lnTo>
                  <a:lnTo>
                    <a:pt x="5657546" y="730697"/>
                  </a:lnTo>
                  <a:lnTo>
                    <a:pt x="5657546" y="674362"/>
                  </a:lnTo>
                  <a:lnTo>
                    <a:pt x="5667667" y="674362"/>
                  </a:lnTo>
                  <a:lnTo>
                    <a:pt x="5667667" y="616370"/>
                  </a:lnTo>
                  <a:lnTo>
                    <a:pt x="5677787" y="616370"/>
                  </a:lnTo>
                  <a:lnTo>
                    <a:pt x="5682848" y="616370"/>
                  </a:lnTo>
                  <a:lnTo>
                    <a:pt x="5687908" y="616370"/>
                  </a:lnTo>
                  <a:lnTo>
                    <a:pt x="5692968" y="616370"/>
                  </a:lnTo>
                  <a:lnTo>
                    <a:pt x="5700559" y="616370"/>
                  </a:lnTo>
                  <a:lnTo>
                    <a:pt x="5715741" y="616370"/>
                  </a:lnTo>
                  <a:lnTo>
                    <a:pt x="5720801" y="616370"/>
                  </a:lnTo>
                  <a:lnTo>
                    <a:pt x="5725862" y="616370"/>
                  </a:lnTo>
                  <a:lnTo>
                    <a:pt x="5730922" y="616370"/>
                  </a:lnTo>
                  <a:lnTo>
                    <a:pt x="5741043" y="616370"/>
                  </a:lnTo>
                  <a:lnTo>
                    <a:pt x="5751163" y="616370"/>
                  </a:lnTo>
                  <a:lnTo>
                    <a:pt x="5758754" y="616370"/>
                  </a:lnTo>
                  <a:lnTo>
                    <a:pt x="5763814" y="616370"/>
                  </a:lnTo>
                  <a:lnTo>
                    <a:pt x="5778996" y="616370"/>
                  </a:lnTo>
                  <a:lnTo>
                    <a:pt x="5784057" y="616370"/>
                  </a:lnTo>
                  <a:lnTo>
                    <a:pt x="5789117" y="616370"/>
                  </a:lnTo>
                  <a:lnTo>
                    <a:pt x="5794177" y="616370"/>
                  </a:lnTo>
                  <a:lnTo>
                    <a:pt x="5842251" y="616370"/>
                  </a:lnTo>
                  <a:lnTo>
                    <a:pt x="5857432" y="616370"/>
                  </a:lnTo>
                  <a:lnTo>
                    <a:pt x="5930808" y="616370"/>
                  </a:lnTo>
                  <a:lnTo>
                    <a:pt x="5968762" y="616370"/>
                  </a:lnTo>
                  <a:lnTo>
                    <a:pt x="5973822" y="616370"/>
                  </a:lnTo>
                  <a:lnTo>
                    <a:pt x="5999124" y="616370"/>
                  </a:lnTo>
                  <a:lnTo>
                    <a:pt x="6016835" y="616370"/>
                  </a:lnTo>
                  <a:lnTo>
                    <a:pt x="6021895" y="616370"/>
                  </a:lnTo>
                  <a:lnTo>
                    <a:pt x="6057319" y="616370"/>
                  </a:lnTo>
                  <a:lnTo>
                    <a:pt x="6062379" y="616370"/>
                  </a:lnTo>
                  <a:lnTo>
                    <a:pt x="6064909" y="616370"/>
                  </a:lnTo>
                  <a:lnTo>
                    <a:pt x="6075030" y="616370"/>
                  </a:lnTo>
                  <a:lnTo>
                    <a:pt x="6075030" y="550094"/>
                  </a:lnTo>
                  <a:lnTo>
                    <a:pt x="6080090" y="550094"/>
                  </a:lnTo>
                  <a:lnTo>
                    <a:pt x="6110453" y="550094"/>
                  </a:lnTo>
                  <a:lnTo>
                    <a:pt x="6115514" y="550094"/>
                  </a:lnTo>
                  <a:lnTo>
                    <a:pt x="6120574" y="550094"/>
                  </a:lnTo>
                  <a:lnTo>
                    <a:pt x="6120574" y="480504"/>
                  </a:lnTo>
                  <a:lnTo>
                    <a:pt x="6120574" y="480504"/>
                  </a:lnTo>
                  <a:lnTo>
                    <a:pt x="6138285" y="480504"/>
                  </a:lnTo>
                  <a:lnTo>
                    <a:pt x="6158527" y="480504"/>
                  </a:lnTo>
                  <a:lnTo>
                    <a:pt x="6178769" y="480504"/>
                  </a:lnTo>
                  <a:lnTo>
                    <a:pt x="6183829" y="480504"/>
                  </a:lnTo>
                  <a:lnTo>
                    <a:pt x="6188889" y="480504"/>
                  </a:lnTo>
                  <a:lnTo>
                    <a:pt x="6196480" y="480504"/>
                  </a:lnTo>
                  <a:lnTo>
                    <a:pt x="6206601" y="480504"/>
                  </a:lnTo>
                  <a:lnTo>
                    <a:pt x="6242024" y="480504"/>
                  </a:lnTo>
                  <a:lnTo>
                    <a:pt x="6247084" y="480504"/>
                  </a:lnTo>
                  <a:lnTo>
                    <a:pt x="6254675" y="480504"/>
                  </a:lnTo>
                  <a:lnTo>
                    <a:pt x="6285038" y="480504"/>
                  </a:lnTo>
                  <a:lnTo>
                    <a:pt x="6290098" y="480504"/>
                  </a:lnTo>
                  <a:lnTo>
                    <a:pt x="6317930" y="480504"/>
                  </a:lnTo>
                  <a:lnTo>
                    <a:pt x="6333111" y="480504"/>
                  </a:lnTo>
                  <a:lnTo>
                    <a:pt x="6343232" y="480504"/>
                  </a:lnTo>
                  <a:lnTo>
                    <a:pt x="6358414" y="480504"/>
                  </a:lnTo>
                  <a:lnTo>
                    <a:pt x="6371065" y="480504"/>
                  </a:lnTo>
                  <a:lnTo>
                    <a:pt x="6391306" y="480504"/>
                  </a:lnTo>
                  <a:lnTo>
                    <a:pt x="6396366" y="480504"/>
                  </a:lnTo>
                  <a:lnTo>
                    <a:pt x="6406488" y="480504"/>
                  </a:lnTo>
                  <a:lnTo>
                    <a:pt x="6406488" y="397658"/>
                  </a:lnTo>
                  <a:lnTo>
                    <a:pt x="6416609" y="397658"/>
                  </a:lnTo>
                  <a:lnTo>
                    <a:pt x="6416609" y="318126"/>
                  </a:lnTo>
                  <a:lnTo>
                    <a:pt x="6421669" y="318126"/>
                  </a:lnTo>
                  <a:lnTo>
                    <a:pt x="6431790" y="318126"/>
                  </a:lnTo>
                  <a:lnTo>
                    <a:pt x="6431790" y="235281"/>
                  </a:lnTo>
                  <a:lnTo>
                    <a:pt x="6439380" y="235281"/>
                  </a:lnTo>
                  <a:lnTo>
                    <a:pt x="6459621" y="235281"/>
                  </a:lnTo>
                  <a:lnTo>
                    <a:pt x="6474803" y="235281"/>
                  </a:lnTo>
                  <a:lnTo>
                    <a:pt x="6484924" y="235281"/>
                  </a:lnTo>
                  <a:lnTo>
                    <a:pt x="6502635" y="235281"/>
                  </a:lnTo>
                  <a:lnTo>
                    <a:pt x="6512756" y="235281"/>
                  </a:lnTo>
                  <a:lnTo>
                    <a:pt x="6517816" y="235281"/>
                  </a:lnTo>
                  <a:lnTo>
                    <a:pt x="6532998" y="235281"/>
                  </a:lnTo>
                  <a:lnTo>
                    <a:pt x="6538059" y="235281"/>
                  </a:lnTo>
                  <a:lnTo>
                    <a:pt x="6555770" y="235281"/>
                  </a:lnTo>
                  <a:lnTo>
                    <a:pt x="6565891" y="235281"/>
                  </a:lnTo>
                  <a:lnTo>
                    <a:pt x="6586132" y="235281"/>
                  </a:lnTo>
                  <a:lnTo>
                    <a:pt x="6591193" y="235281"/>
                  </a:lnTo>
                  <a:lnTo>
                    <a:pt x="6596253" y="235281"/>
                  </a:lnTo>
                  <a:lnTo>
                    <a:pt x="6601314" y="235281"/>
                  </a:lnTo>
                  <a:lnTo>
                    <a:pt x="6619025" y="235281"/>
                  </a:lnTo>
                  <a:lnTo>
                    <a:pt x="6619025" y="139180"/>
                  </a:lnTo>
                  <a:lnTo>
                    <a:pt x="6634206" y="139180"/>
                  </a:lnTo>
                  <a:lnTo>
                    <a:pt x="6649387" y="139180"/>
                  </a:lnTo>
                  <a:lnTo>
                    <a:pt x="6654448" y="139180"/>
                  </a:lnTo>
                  <a:lnTo>
                    <a:pt x="6669629" y="139180"/>
                  </a:lnTo>
                  <a:lnTo>
                    <a:pt x="6677220" y="139180"/>
                  </a:lnTo>
                  <a:lnTo>
                    <a:pt x="6697461" y="139180"/>
                  </a:lnTo>
                  <a:lnTo>
                    <a:pt x="6702522" y="139180"/>
                  </a:lnTo>
                  <a:lnTo>
                    <a:pt x="6717703" y="139180"/>
                  </a:lnTo>
                  <a:lnTo>
                    <a:pt x="6722764" y="139180"/>
                  </a:lnTo>
                  <a:lnTo>
                    <a:pt x="6732885" y="139180"/>
                  </a:lnTo>
                  <a:lnTo>
                    <a:pt x="6737945" y="139180"/>
                  </a:lnTo>
                  <a:lnTo>
                    <a:pt x="6740475" y="139180"/>
                  </a:lnTo>
                  <a:lnTo>
                    <a:pt x="6745535" y="139180"/>
                  </a:lnTo>
                  <a:lnTo>
                    <a:pt x="6760716" y="139180"/>
                  </a:lnTo>
                  <a:lnTo>
                    <a:pt x="6765777" y="139180"/>
                  </a:lnTo>
                  <a:lnTo>
                    <a:pt x="6770837" y="139180"/>
                  </a:lnTo>
                  <a:lnTo>
                    <a:pt x="6786019" y="139180"/>
                  </a:lnTo>
                  <a:lnTo>
                    <a:pt x="6791079" y="139180"/>
                  </a:lnTo>
                  <a:lnTo>
                    <a:pt x="6796140" y="139180"/>
                  </a:lnTo>
                  <a:lnTo>
                    <a:pt x="6808791" y="139180"/>
                  </a:lnTo>
                  <a:lnTo>
                    <a:pt x="6818911" y="139180"/>
                  </a:lnTo>
                  <a:lnTo>
                    <a:pt x="6839153" y="139180"/>
                  </a:lnTo>
                  <a:lnTo>
                    <a:pt x="6854335" y="139180"/>
                  </a:lnTo>
                  <a:lnTo>
                    <a:pt x="6859395" y="139180"/>
                  </a:lnTo>
                  <a:lnTo>
                    <a:pt x="6882167" y="139180"/>
                  </a:lnTo>
                  <a:lnTo>
                    <a:pt x="6892287" y="139180"/>
                  </a:lnTo>
                  <a:lnTo>
                    <a:pt x="6907469" y="139180"/>
                  </a:lnTo>
                  <a:lnTo>
                    <a:pt x="6912530" y="139180"/>
                  </a:lnTo>
                  <a:lnTo>
                    <a:pt x="6925180" y="139180"/>
                  </a:lnTo>
                  <a:lnTo>
                    <a:pt x="6930241" y="139180"/>
                  </a:lnTo>
                  <a:lnTo>
                    <a:pt x="6935301" y="139180"/>
                  </a:lnTo>
                  <a:lnTo>
                    <a:pt x="6940361" y="139180"/>
                  </a:lnTo>
                  <a:lnTo>
                    <a:pt x="6940361" y="0"/>
                  </a:lnTo>
                  <a:lnTo>
                    <a:pt x="6945422" y="0"/>
                  </a:lnTo>
                  <a:lnTo>
                    <a:pt x="6950482" y="0"/>
                  </a:lnTo>
                  <a:lnTo>
                    <a:pt x="6965663" y="0"/>
                  </a:lnTo>
                  <a:lnTo>
                    <a:pt x="6970724" y="0"/>
                  </a:lnTo>
                  <a:lnTo>
                    <a:pt x="6983375" y="0"/>
                  </a:lnTo>
                  <a:lnTo>
                    <a:pt x="6988436" y="0"/>
                  </a:lnTo>
                  <a:lnTo>
                    <a:pt x="7033979" y="0"/>
                  </a:lnTo>
                  <a:lnTo>
                    <a:pt x="7039040" y="0"/>
                  </a:lnTo>
                  <a:lnTo>
                    <a:pt x="7046630" y="0"/>
                  </a:lnTo>
                  <a:lnTo>
                    <a:pt x="7092174" y="0"/>
                  </a:lnTo>
                  <a:lnTo>
                    <a:pt x="7109886" y="0"/>
                  </a:lnTo>
                  <a:lnTo>
                    <a:pt x="7120006" y="0"/>
                  </a:lnTo>
                  <a:lnTo>
                    <a:pt x="7135187" y="0"/>
                  </a:lnTo>
                  <a:lnTo>
                    <a:pt x="7145308" y="0"/>
                  </a:lnTo>
                  <a:lnTo>
                    <a:pt x="7155429" y="0"/>
                  </a:lnTo>
                  <a:lnTo>
                    <a:pt x="7165550" y="0"/>
                  </a:lnTo>
                  <a:lnTo>
                    <a:pt x="7168081" y="0"/>
                  </a:lnTo>
                  <a:lnTo>
                    <a:pt x="7183262" y="0"/>
                  </a:lnTo>
                  <a:lnTo>
                    <a:pt x="7188322" y="0"/>
                  </a:lnTo>
                  <a:lnTo>
                    <a:pt x="7213624" y="0"/>
                  </a:lnTo>
                  <a:lnTo>
                    <a:pt x="7218684" y="0"/>
                  </a:lnTo>
                  <a:lnTo>
                    <a:pt x="7223745" y="0"/>
                  </a:lnTo>
                  <a:lnTo>
                    <a:pt x="7231336" y="0"/>
                  </a:lnTo>
                  <a:lnTo>
                    <a:pt x="7241456" y="0"/>
                  </a:lnTo>
                  <a:lnTo>
                    <a:pt x="7246517" y="0"/>
                  </a:lnTo>
                  <a:lnTo>
                    <a:pt x="7251577" y="0"/>
                  </a:lnTo>
                  <a:lnTo>
                    <a:pt x="7256637" y="0"/>
                  </a:lnTo>
                  <a:lnTo>
                    <a:pt x="7266758" y="0"/>
                  </a:lnTo>
                  <a:lnTo>
                    <a:pt x="7281940" y="0"/>
                  </a:lnTo>
                  <a:lnTo>
                    <a:pt x="7299651" y="0"/>
                  </a:lnTo>
                  <a:lnTo>
                    <a:pt x="7319893" y="0"/>
                  </a:lnTo>
                  <a:lnTo>
                    <a:pt x="7324953" y="0"/>
                  </a:lnTo>
                  <a:lnTo>
                    <a:pt x="7330013" y="0"/>
                  </a:lnTo>
                  <a:lnTo>
                    <a:pt x="7335074" y="0"/>
                  </a:lnTo>
                  <a:lnTo>
                    <a:pt x="7340134" y="0"/>
                  </a:lnTo>
                  <a:lnTo>
                    <a:pt x="7345195" y="0"/>
                  </a:lnTo>
                  <a:lnTo>
                    <a:pt x="7352786" y="0"/>
                  </a:lnTo>
                  <a:lnTo>
                    <a:pt x="7378088" y="0"/>
                  </a:lnTo>
                  <a:lnTo>
                    <a:pt x="7388208" y="0"/>
                  </a:lnTo>
                  <a:lnTo>
                    <a:pt x="7436282" y="0"/>
                  </a:lnTo>
                  <a:lnTo>
                    <a:pt x="7441343" y="0"/>
                  </a:lnTo>
                  <a:lnTo>
                    <a:pt x="7451463" y="0"/>
                  </a:lnTo>
                  <a:lnTo>
                    <a:pt x="7456524" y="0"/>
                  </a:lnTo>
                  <a:lnTo>
                    <a:pt x="7461584" y="0"/>
                  </a:lnTo>
                  <a:lnTo>
                    <a:pt x="7479296" y="0"/>
                  </a:lnTo>
                  <a:lnTo>
                    <a:pt x="7499538" y="0"/>
                  </a:lnTo>
                  <a:lnTo>
                    <a:pt x="7509658" y="0"/>
                  </a:lnTo>
                  <a:lnTo>
                    <a:pt x="7519779" y="0"/>
                  </a:lnTo>
                  <a:lnTo>
                    <a:pt x="7547612" y="0"/>
                  </a:lnTo>
                  <a:lnTo>
                    <a:pt x="7552672" y="0"/>
                  </a:lnTo>
                  <a:lnTo>
                    <a:pt x="7557732" y="0"/>
                  </a:lnTo>
                  <a:lnTo>
                    <a:pt x="7572913" y="0"/>
                  </a:lnTo>
                  <a:lnTo>
                    <a:pt x="7577974" y="0"/>
                  </a:lnTo>
                  <a:lnTo>
                    <a:pt x="7605807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777495" y="1248289"/>
            <a:ext cx="10914380" cy="71755"/>
            <a:chOff x="777495" y="1248289"/>
            <a:chExt cx="10914380" cy="71755"/>
          </a:xfrm>
        </p:grpSpPr>
        <p:sp>
          <p:nvSpPr>
            <p:cNvPr id="30" name="object 30" descr=""/>
            <p:cNvSpPr/>
            <p:nvPr/>
          </p:nvSpPr>
          <p:spPr>
            <a:xfrm>
              <a:off x="777495" y="1262577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9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81317" y="1313377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 h="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692753" y="147613"/>
            <a:ext cx="684847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5585">
              <a:lnSpc>
                <a:spcPct val="100000"/>
              </a:lnSpc>
              <a:spcBef>
                <a:spcPts val="100"/>
              </a:spcBef>
            </a:pPr>
            <a:r>
              <a:rPr dirty="0" sz="3200" spc="95" b="1">
                <a:solidFill>
                  <a:srgbClr val="000000"/>
                </a:solidFill>
                <a:latin typeface="Arial Narrow"/>
                <a:cs typeface="Arial Narrow"/>
              </a:rPr>
              <a:t>Patient-</a:t>
            </a:r>
            <a:r>
              <a:rPr dirty="0" sz="3200" spc="105" b="1">
                <a:solidFill>
                  <a:srgbClr val="000000"/>
                </a:solidFill>
                <a:latin typeface="Arial Narrow"/>
                <a:cs typeface="Arial Narrow"/>
              </a:rPr>
              <a:t>Oriented</a:t>
            </a:r>
            <a:r>
              <a:rPr dirty="0" sz="3200" spc="165" b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rial Narrow"/>
                <a:cs typeface="Arial Narrow"/>
              </a:rPr>
              <a:t>Composite</a:t>
            </a:r>
            <a:r>
              <a:rPr dirty="0" sz="3200" spc="170" b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Arial Narrow"/>
                <a:cs typeface="Arial Narrow"/>
              </a:rPr>
              <a:t>Outcome: </a:t>
            </a:r>
            <a:r>
              <a:rPr dirty="0" sz="3200" spc="55" b="1">
                <a:solidFill>
                  <a:srgbClr val="4472C4"/>
                </a:solidFill>
                <a:latin typeface="Arial Narrow"/>
                <a:cs typeface="Arial Narrow"/>
              </a:rPr>
              <a:t>Death</a:t>
            </a:r>
            <a:r>
              <a:rPr dirty="0" sz="3200" spc="30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spc="85" b="1">
                <a:solidFill>
                  <a:srgbClr val="4472C4"/>
                </a:solidFill>
                <a:latin typeface="Arial Narrow"/>
                <a:cs typeface="Arial Narrow"/>
              </a:rPr>
              <a:t>from</a:t>
            </a:r>
            <a:r>
              <a:rPr dirty="0" sz="3200" spc="3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4472C4"/>
                </a:solidFill>
                <a:latin typeface="Arial Narrow"/>
                <a:cs typeface="Arial Narrow"/>
              </a:rPr>
              <a:t>Any</a:t>
            </a:r>
            <a:r>
              <a:rPr dirty="0" sz="3200" spc="3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4472C4"/>
                </a:solidFill>
                <a:latin typeface="Arial Narrow"/>
                <a:cs typeface="Arial Narrow"/>
              </a:rPr>
              <a:t>cause,</a:t>
            </a:r>
            <a:r>
              <a:rPr dirty="0" sz="3200" spc="3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4472C4"/>
                </a:solidFill>
                <a:latin typeface="Arial Narrow"/>
                <a:cs typeface="Arial Narrow"/>
              </a:rPr>
              <a:t>Any</a:t>
            </a:r>
            <a:r>
              <a:rPr dirty="0" sz="3200" spc="3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spc="105" b="1">
                <a:solidFill>
                  <a:srgbClr val="4472C4"/>
                </a:solidFill>
                <a:latin typeface="Arial Narrow"/>
                <a:cs typeface="Arial Narrow"/>
              </a:rPr>
              <a:t>MI,</a:t>
            </a:r>
            <a:r>
              <a:rPr dirty="0" sz="3200" spc="3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spc="65" b="1">
                <a:solidFill>
                  <a:srgbClr val="4472C4"/>
                </a:solidFill>
                <a:latin typeface="Arial Narrow"/>
                <a:cs typeface="Arial Narrow"/>
              </a:rPr>
              <a:t>or</a:t>
            </a:r>
            <a:r>
              <a:rPr dirty="0" sz="3200" spc="3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4472C4"/>
                </a:solidFill>
                <a:latin typeface="Arial Narrow"/>
                <a:cs typeface="Arial Narrow"/>
              </a:rPr>
              <a:t>Any</a:t>
            </a:r>
            <a:r>
              <a:rPr dirty="0" sz="3200" spc="30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3200" spc="-25" b="1">
                <a:solidFill>
                  <a:srgbClr val="4472C4"/>
                </a:solidFill>
                <a:latin typeface="Arial Narrow"/>
                <a:cs typeface="Arial Narrow"/>
              </a:rPr>
              <a:t>RR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0224828" y="477177"/>
            <a:ext cx="11220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2744546" y="2101911"/>
            <a:ext cx="4214495" cy="369570"/>
          </a:xfrm>
          <a:custGeom>
            <a:avLst/>
            <a:gdLst/>
            <a:ahLst/>
            <a:cxnLst/>
            <a:rect l="l" t="t" r="r" b="b"/>
            <a:pathLst>
              <a:path w="4214495" h="369569">
                <a:moveTo>
                  <a:pt x="4214396" y="369331"/>
                </a:moveTo>
                <a:lnTo>
                  <a:pt x="0" y="369331"/>
                </a:lnTo>
                <a:lnTo>
                  <a:pt x="0" y="0"/>
                </a:lnTo>
                <a:lnTo>
                  <a:pt x="4214396" y="0"/>
                </a:lnTo>
                <a:lnTo>
                  <a:pt x="4214396" y="369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2823271" y="2120280"/>
            <a:ext cx="16376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Log-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rank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p=0.022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653777" y="1115661"/>
          <a:ext cx="11053445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6530"/>
                <a:gridCol w="2370455"/>
                <a:gridCol w="1645285"/>
                <a:gridCol w="2397125"/>
                <a:gridCol w="1847850"/>
              </a:tblGrid>
              <a:tr h="975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Endpoints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8572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24865" marR="396875" indent="-236854">
                        <a:lnSpc>
                          <a:spcPct val="105000"/>
                        </a:lnSpc>
                        <a:spcBef>
                          <a:spcPts val="180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Preventive</a:t>
                      </a:r>
                      <a:r>
                        <a:rPr dirty="0" sz="1800" spc="3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5" b="1">
                          <a:latin typeface="Arial Narrow"/>
                          <a:cs typeface="Arial Narrow"/>
                        </a:rPr>
                        <a:t>PCI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plus</a:t>
                      </a:r>
                      <a:r>
                        <a:rPr dirty="0" sz="1800" spc="8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5" b="1">
                          <a:latin typeface="Arial Narrow"/>
                          <a:cs typeface="Arial Narrow"/>
                        </a:rPr>
                        <a:t>OMT </a:t>
                      </a:r>
                      <a:r>
                        <a:rPr dirty="0" sz="1800" spc="55" b="1">
                          <a:latin typeface="Arial Narrow"/>
                          <a:cs typeface="Arial Narrow"/>
                        </a:rPr>
                        <a:t>(N=803)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13080" marR="271780" indent="-108585">
                        <a:lnSpc>
                          <a:spcPct val="120000"/>
                        </a:lnSpc>
                        <a:spcBef>
                          <a:spcPts val="1019"/>
                        </a:spcBef>
                      </a:pP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800" spc="-8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0" b="1">
                          <a:latin typeface="Arial Narrow"/>
                          <a:cs typeface="Arial Narrow"/>
                        </a:rPr>
                        <a:t>alone </a:t>
                      </a:r>
                      <a:r>
                        <a:rPr dirty="0" sz="1800" spc="55" b="1">
                          <a:latin typeface="Arial Narrow"/>
                          <a:cs typeface="Arial Narrow"/>
                        </a:rPr>
                        <a:t>(N=803)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9539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125095" indent="387350">
                        <a:lnSpc>
                          <a:spcPct val="114999"/>
                        </a:lnSpc>
                        <a:spcBef>
                          <a:spcPts val="1160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Difference</a:t>
                      </a:r>
                      <a:r>
                        <a:rPr dirty="0" sz="1800" spc="48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5" b="1">
                          <a:latin typeface="Arial Narrow"/>
                          <a:cs typeface="Arial Narrow"/>
                        </a:rPr>
                        <a:t>in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event</a:t>
                      </a:r>
                      <a:r>
                        <a:rPr dirty="0" sz="1800" spc="17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rates</a:t>
                      </a:r>
                      <a:r>
                        <a:rPr dirty="0" sz="1800" spc="17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204" b="1">
                          <a:latin typeface="Arial Narrow"/>
                          <a:cs typeface="Arial Narrow"/>
                        </a:rPr>
                        <a:t>(95%</a:t>
                      </a:r>
                      <a:r>
                        <a:rPr dirty="0" sz="1800" spc="17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30" b="1">
                          <a:latin typeface="Arial Narrow"/>
                          <a:cs typeface="Arial Narrow"/>
                        </a:rPr>
                        <a:t>CI)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47320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67995" marR="354965" indent="-139700">
                        <a:lnSpc>
                          <a:spcPct val="114999"/>
                        </a:lnSpc>
                        <a:spcBef>
                          <a:spcPts val="1160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Hazard</a:t>
                      </a:r>
                      <a:r>
                        <a:rPr dirty="0" sz="1800" spc="19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50" b="1">
                          <a:latin typeface="Arial Narrow"/>
                          <a:cs typeface="Arial Narrow"/>
                        </a:rPr>
                        <a:t>ratio </a:t>
                      </a:r>
                      <a:r>
                        <a:rPr dirty="0" sz="1800" spc="204" b="1">
                          <a:latin typeface="Arial Narrow"/>
                          <a:cs typeface="Arial Narrow"/>
                        </a:rPr>
                        <a:t>(95%</a:t>
                      </a:r>
                      <a:r>
                        <a:rPr dirty="0" sz="1800" spc="5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30" b="1">
                          <a:latin typeface="Arial Narrow"/>
                          <a:cs typeface="Arial Narrow"/>
                        </a:rPr>
                        <a:t>CI)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47320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700" spc="-40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Primary</a:t>
                      </a:r>
                      <a:r>
                        <a:rPr dirty="0" sz="1700" spc="-30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spc="-50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composite</a:t>
                      </a:r>
                      <a:r>
                        <a:rPr dirty="0" sz="1700" spc="-25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spc="-10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outcome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B="0" marT="3492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marR="1587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600" spc="65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0·54</a:t>
                      </a:r>
                      <a:r>
                        <a:rPr dirty="0" sz="1600" spc="75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7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(0·33</a:t>
                      </a:r>
                      <a:r>
                        <a:rPr dirty="0" sz="1600" spc="8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1600" spc="8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0·87)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048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 descr=""/>
          <p:cNvSpPr/>
          <p:nvPr/>
        </p:nvSpPr>
        <p:spPr>
          <a:xfrm>
            <a:off x="653770" y="2822663"/>
            <a:ext cx="10977245" cy="365760"/>
          </a:xfrm>
          <a:custGeom>
            <a:avLst/>
            <a:gdLst/>
            <a:ahLst/>
            <a:cxnLst/>
            <a:rect l="l" t="t" r="r" b="b"/>
            <a:pathLst>
              <a:path w="10977245" h="365760">
                <a:moveTo>
                  <a:pt x="10977220" y="0"/>
                </a:moveTo>
                <a:lnTo>
                  <a:pt x="10977220" y="0"/>
                </a:lnTo>
                <a:lnTo>
                  <a:pt x="0" y="0"/>
                </a:lnTo>
                <a:lnTo>
                  <a:pt x="0" y="365760"/>
                </a:lnTo>
                <a:lnTo>
                  <a:pt x="10977220" y="365760"/>
                </a:lnTo>
                <a:lnTo>
                  <a:pt x="10977220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53770" y="4285703"/>
            <a:ext cx="10977245" cy="365760"/>
          </a:xfrm>
          <a:custGeom>
            <a:avLst/>
            <a:gdLst/>
            <a:ahLst/>
            <a:cxnLst/>
            <a:rect l="l" t="t" r="r" b="b"/>
            <a:pathLst>
              <a:path w="10977245" h="365760">
                <a:moveTo>
                  <a:pt x="10977220" y="0"/>
                </a:moveTo>
                <a:lnTo>
                  <a:pt x="10977220" y="0"/>
                </a:lnTo>
                <a:lnTo>
                  <a:pt x="0" y="0"/>
                </a:lnTo>
                <a:lnTo>
                  <a:pt x="0" y="365760"/>
                </a:lnTo>
                <a:lnTo>
                  <a:pt x="10977220" y="365760"/>
                </a:lnTo>
                <a:lnTo>
                  <a:pt x="10977220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653777" y="5017217"/>
            <a:ext cx="10977245" cy="1480185"/>
            <a:chOff x="653777" y="5017217"/>
            <a:chExt cx="10977245" cy="1480185"/>
          </a:xfrm>
        </p:grpSpPr>
        <p:sp>
          <p:nvSpPr>
            <p:cNvPr id="6" name="object 6" descr=""/>
            <p:cNvSpPr/>
            <p:nvPr/>
          </p:nvSpPr>
          <p:spPr>
            <a:xfrm>
              <a:off x="653770" y="5017224"/>
              <a:ext cx="10977245" cy="1473835"/>
            </a:xfrm>
            <a:custGeom>
              <a:avLst/>
              <a:gdLst/>
              <a:ahLst/>
              <a:cxnLst/>
              <a:rect l="l" t="t" r="r" b="b"/>
              <a:pathLst>
                <a:path w="10977245" h="1473835">
                  <a:moveTo>
                    <a:pt x="10977220" y="0"/>
                  </a:moveTo>
                  <a:lnTo>
                    <a:pt x="10977220" y="0"/>
                  </a:lnTo>
                  <a:lnTo>
                    <a:pt x="0" y="0"/>
                  </a:lnTo>
                  <a:lnTo>
                    <a:pt x="0" y="365760"/>
                  </a:lnTo>
                  <a:lnTo>
                    <a:pt x="0" y="731520"/>
                  </a:lnTo>
                  <a:lnTo>
                    <a:pt x="0" y="1097280"/>
                  </a:lnTo>
                  <a:lnTo>
                    <a:pt x="0" y="1473758"/>
                  </a:lnTo>
                  <a:lnTo>
                    <a:pt x="2897403" y="1473758"/>
                  </a:lnTo>
                  <a:lnTo>
                    <a:pt x="5031397" y="1473758"/>
                  </a:lnTo>
                  <a:lnTo>
                    <a:pt x="6913448" y="1473758"/>
                  </a:lnTo>
                  <a:lnTo>
                    <a:pt x="9095905" y="1473758"/>
                  </a:lnTo>
                  <a:lnTo>
                    <a:pt x="10977220" y="1473758"/>
                  </a:lnTo>
                  <a:lnTo>
                    <a:pt x="10977220" y="1097280"/>
                  </a:lnTo>
                  <a:lnTo>
                    <a:pt x="10977220" y="731520"/>
                  </a:lnTo>
                  <a:lnTo>
                    <a:pt x="10977220" y="365760"/>
                  </a:lnTo>
                  <a:lnTo>
                    <a:pt x="10977220" y="0"/>
                  </a:lnTo>
                  <a:close/>
                </a:path>
              </a:pathLst>
            </a:custGeom>
            <a:solidFill>
              <a:srgbClr val="DADADA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53770" y="6484632"/>
              <a:ext cx="10977245" cy="12700"/>
            </a:xfrm>
            <a:custGeom>
              <a:avLst/>
              <a:gdLst/>
              <a:ahLst/>
              <a:cxnLst/>
              <a:rect l="l" t="t" r="r" b="b"/>
              <a:pathLst>
                <a:path w="10977245" h="12700">
                  <a:moveTo>
                    <a:pt x="10977232" y="0"/>
                  </a:moveTo>
                  <a:lnTo>
                    <a:pt x="10977232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0977232" y="12700"/>
                  </a:lnTo>
                  <a:lnTo>
                    <a:pt x="109772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988849" y="2479700"/>
            <a:ext cx="84899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2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35">
                <a:latin typeface="Arial Narrow"/>
                <a:cs typeface="Arial Narrow"/>
              </a:rPr>
              <a:t>years‡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67047" y="2515109"/>
            <a:ext cx="7023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3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(0·4%)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239817" y="2515109"/>
            <a:ext cx="7727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27</a:t>
            </a:r>
            <a:r>
              <a:rPr dirty="0" sz="1600" spc="-7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(3·4%)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003233" y="2515109"/>
            <a:ext cx="1310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-3·0</a:t>
            </a:r>
            <a:r>
              <a:rPr dirty="0" sz="1600" spc="5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(-4·4</a:t>
            </a:r>
            <a:r>
              <a:rPr dirty="0" sz="1600" spc="5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50">
                <a:latin typeface="Arial Narrow"/>
                <a:cs typeface="Arial Narrow"/>
              </a:rPr>
              <a:t> </a:t>
            </a:r>
            <a:r>
              <a:rPr dirty="0" sz="1600" spc="-30">
                <a:latin typeface="Arial Narrow"/>
                <a:cs typeface="Arial Narrow"/>
              </a:rPr>
              <a:t>-</a:t>
            </a:r>
            <a:r>
              <a:rPr dirty="0" sz="1600" spc="-20">
                <a:latin typeface="Arial Narrow"/>
                <a:cs typeface="Arial Narrow"/>
              </a:rPr>
              <a:t>1·8)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916349" y="2515109"/>
            <a:ext cx="15481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C00000"/>
                </a:solidFill>
                <a:latin typeface="Arial Narrow"/>
                <a:cs typeface="Arial Narrow"/>
              </a:rPr>
              <a:t>0·11</a:t>
            </a:r>
            <a:r>
              <a:rPr dirty="0" sz="1600" spc="3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spc="85" b="1">
                <a:solidFill>
                  <a:srgbClr val="C00000"/>
                </a:solidFill>
                <a:latin typeface="Arial Narrow"/>
                <a:cs typeface="Arial Narrow"/>
              </a:rPr>
              <a:t>(0·03</a:t>
            </a:r>
            <a:r>
              <a:rPr dirty="0" sz="1600" spc="3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b="1">
                <a:solidFill>
                  <a:srgbClr val="C00000"/>
                </a:solidFill>
                <a:latin typeface="Arial Narrow"/>
                <a:cs typeface="Arial Narrow"/>
              </a:rPr>
              <a:t>to</a:t>
            </a:r>
            <a:r>
              <a:rPr dirty="0" sz="1600" spc="3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spc="65" b="1">
                <a:solidFill>
                  <a:srgbClr val="C00000"/>
                </a:solidFill>
                <a:latin typeface="Arial Narrow"/>
                <a:cs typeface="Arial Narrow"/>
              </a:rPr>
              <a:t>0·36)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01549" y="2845460"/>
            <a:ext cx="7594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4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251096" y="2880869"/>
            <a:ext cx="7473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105">
                <a:latin typeface="Arial Narrow"/>
                <a:cs typeface="Arial Narrow"/>
              </a:rPr>
              <a:t>17</a:t>
            </a:r>
            <a:r>
              <a:rPr dirty="0" sz="1600" spc="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(2·8%)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252720" y="2880869"/>
            <a:ext cx="7600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37</a:t>
            </a:r>
            <a:r>
              <a:rPr dirty="0" sz="1600" spc="-7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(5·4%)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016440" y="2880869"/>
            <a:ext cx="12973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-2·6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(-</a:t>
            </a:r>
            <a:r>
              <a:rPr dirty="0" sz="1600">
                <a:latin typeface="Arial Narrow"/>
                <a:cs typeface="Arial Narrow"/>
              </a:rPr>
              <a:t>4·7</a:t>
            </a:r>
            <a:r>
              <a:rPr dirty="0" sz="1600" spc="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-</a:t>
            </a:r>
            <a:r>
              <a:rPr dirty="0" sz="1600" spc="-20">
                <a:latin typeface="Arial Narrow"/>
                <a:cs typeface="Arial Narrow"/>
              </a:rPr>
              <a:t>0·4)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88849" y="3211220"/>
            <a:ext cx="7524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114">
                <a:latin typeface="Arial Narrow"/>
                <a:cs typeface="Arial Narrow"/>
              </a:rPr>
              <a:t>7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217975" y="3246629"/>
            <a:ext cx="50488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1364" algn="l"/>
                <a:tab pos="3844290" algn="l"/>
              </a:tabLst>
            </a:pPr>
            <a:r>
              <a:rPr dirty="0" sz="1600" spc="55">
                <a:latin typeface="Arial Narrow"/>
                <a:cs typeface="Arial Narrow"/>
              </a:rPr>
              <a:t>26</a:t>
            </a:r>
            <a:r>
              <a:rPr dirty="0" sz="1600" spc="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(6·5%)</a:t>
            </a:r>
            <a:r>
              <a:rPr dirty="0" sz="1600">
                <a:latin typeface="Arial Narrow"/>
                <a:cs typeface="Arial Narrow"/>
              </a:rPr>
              <a:t>	47</a:t>
            </a:r>
            <a:r>
              <a:rPr dirty="0" sz="1600" spc="-7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(9·4%)</a:t>
            </a:r>
            <a:r>
              <a:rPr dirty="0" sz="1600">
                <a:latin typeface="Arial Narrow"/>
                <a:cs typeface="Arial Narrow"/>
              </a:rPr>
              <a:t>	-2·9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(-</a:t>
            </a:r>
            <a:r>
              <a:rPr dirty="0" sz="1600">
                <a:latin typeface="Arial Narrow"/>
                <a:cs typeface="Arial Narrow"/>
              </a:rPr>
              <a:t>7·3</a:t>
            </a:r>
            <a:r>
              <a:rPr dirty="0" sz="1600" spc="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1·5)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53777" y="3554176"/>
            <a:ext cx="10977245" cy="365760"/>
          </a:xfrm>
          <a:prstGeom prst="rect">
            <a:avLst/>
          </a:prstGeom>
          <a:solidFill>
            <a:srgbClr val="DADADA">
              <a:alpha val="19999"/>
            </a:srgbClr>
          </a:solidFill>
        </p:spPr>
        <p:txBody>
          <a:bodyPr wrap="square" lIns="0" tIns="57785" rIns="0" bIns="0" rtlCol="0" vert="horz">
            <a:spAutoFit/>
          </a:bodyPr>
          <a:lstStyle/>
          <a:p>
            <a:pPr marL="67945">
              <a:lnSpc>
                <a:spcPct val="100000"/>
              </a:lnSpc>
              <a:spcBef>
                <a:spcPts val="455"/>
              </a:spcBef>
              <a:tabLst>
                <a:tab pos="9349740" algn="l"/>
              </a:tabLst>
            </a:pPr>
            <a:r>
              <a:rPr dirty="0" sz="1700" spc="-70" i="1">
                <a:latin typeface="Arial Narrow"/>
                <a:cs typeface="Arial Narrow"/>
              </a:rPr>
              <a:t>Death</a:t>
            </a:r>
            <a:r>
              <a:rPr dirty="0" sz="1700" spc="-30" i="1">
                <a:latin typeface="Arial Narrow"/>
                <a:cs typeface="Arial Narrow"/>
              </a:rPr>
              <a:t> </a:t>
            </a:r>
            <a:r>
              <a:rPr dirty="0" sz="1700" i="1">
                <a:latin typeface="Arial Narrow"/>
                <a:cs typeface="Arial Narrow"/>
              </a:rPr>
              <a:t>from</a:t>
            </a:r>
            <a:r>
              <a:rPr dirty="0" sz="1700" spc="-65" i="1">
                <a:latin typeface="Arial Narrow"/>
                <a:cs typeface="Arial Narrow"/>
              </a:rPr>
              <a:t> </a:t>
            </a:r>
            <a:r>
              <a:rPr dirty="0" sz="1700" spc="-35" i="1">
                <a:latin typeface="Arial Narrow"/>
                <a:cs typeface="Arial Narrow"/>
              </a:rPr>
              <a:t>cardiac</a:t>
            </a:r>
            <a:r>
              <a:rPr dirty="0" sz="1700" spc="-45" i="1">
                <a:latin typeface="Arial Narrow"/>
                <a:cs typeface="Arial Narrow"/>
              </a:rPr>
              <a:t> </a:t>
            </a:r>
            <a:r>
              <a:rPr dirty="0" sz="1700" spc="-10" i="1">
                <a:latin typeface="Arial Narrow"/>
                <a:cs typeface="Arial Narrow"/>
              </a:rPr>
              <a:t>causes</a:t>
            </a:r>
            <a:r>
              <a:rPr dirty="0" sz="1700" i="1">
                <a:latin typeface="Arial Narrow"/>
                <a:cs typeface="Arial Narrow"/>
              </a:rPr>
              <a:t>	</a:t>
            </a:r>
            <a:r>
              <a:rPr dirty="0" sz="1600" spc="-10">
                <a:latin typeface="Arial Narrow"/>
                <a:cs typeface="Arial Narrow"/>
              </a:rPr>
              <a:t>0·87 (0·31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-10">
                <a:latin typeface="Arial Narrow"/>
                <a:cs typeface="Arial Narrow"/>
              </a:rPr>
              <a:t> 2·39)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88849" y="3942740"/>
            <a:ext cx="7715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2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01549" y="4308500"/>
            <a:ext cx="7594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4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278223" y="3856229"/>
            <a:ext cx="5059045" cy="75692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60"/>
              </a:spcBef>
              <a:tabLst>
                <a:tab pos="2004695" algn="l"/>
                <a:tab pos="3714115" algn="l"/>
              </a:tabLst>
            </a:pPr>
            <a:r>
              <a:rPr dirty="0" sz="1600" spc="-100">
                <a:latin typeface="Arial Narrow"/>
                <a:cs typeface="Arial Narrow"/>
              </a:rPr>
              <a:t>1</a:t>
            </a:r>
            <a:r>
              <a:rPr dirty="0" sz="1600" spc="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(0·1%)</a:t>
            </a:r>
            <a:r>
              <a:rPr dirty="0" sz="1600">
                <a:latin typeface="Arial Narrow"/>
                <a:cs typeface="Arial Narrow"/>
              </a:rPr>
              <a:t>	</a:t>
            </a:r>
            <a:r>
              <a:rPr dirty="0" sz="1600" spc="75">
                <a:latin typeface="Arial Narrow"/>
                <a:cs typeface="Arial Narrow"/>
              </a:rPr>
              <a:t>6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(0·8%)</a:t>
            </a:r>
            <a:r>
              <a:rPr dirty="0" sz="1600">
                <a:latin typeface="Arial Narrow"/>
                <a:cs typeface="Arial Narrow"/>
              </a:rPr>
              <a:t>	-0·6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(-</a:t>
            </a:r>
            <a:r>
              <a:rPr dirty="0" sz="1600">
                <a:latin typeface="Arial Narrow"/>
                <a:cs typeface="Arial Narrow"/>
              </a:rPr>
              <a:t>1·3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0·02)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960"/>
              </a:spcBef>
              <a:tabLst>
                <a:tab pos="2016760" algn="l"/>
                <a:tab pos="3783329" algn="l"/>
              </a:tabLst>
            </a:pPr>
            <a:r>
              <a:rPr dirty="0" sz="1600">
                <a:latin typeface="Arial Narrow"/>
                <a:cs typeface="Arial Narrow"/>
              </a:rPr>
              <a:t>5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(0·8%)</a:t>
            </a:r>
            <a:r>
              <a:rPr dirty="0" sz="1600">
                <a:latin typeface="Arial Narrow"/>
                <a:cs typeface="Arial Narrow"/>
              </a:rPr>
              <a:t>	</a:t>
            </a:r>
            <a:r>
              <a:rPr dirty="0" sz="1600" spc="-114">
                <a:latin typeface="Arial Narrow"/>
                <a:cs typeface="Arial Narrow"/>
              </a:rPr>
              <a:t>7</a:t>
            </a:r>
            <a:r>
              <a:rPr dirty="0" sz="1600" spc="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(0·9%)</a:t>
            </a:r>
            <a:r>
              <a:rPr dirty="0" sz="1600">
                <a:latin typeface="Arial Narrow"/>
                <a:cs typeface="Arial Narrow"/>
              </a:rPr>
              <a:t>	</a:t>
            </a:r>
            <a:r>
              <a:rPr dirty="0" sz="1600" spc="-20">
                <a:latin typeface="Arial Narrow"/>
                <a:cs typeface="Arial Narrow"/>
              </a:rPr>
              <a:t>-</a:t>
            </a:r>
            <a:r>
              <a:rPr dirty="0" sz="1600">
                <a:latin typeface="Arial Narrow"/>
                <a:cs typeface="Arial Narrow"/>
              </a:rPr>
              <a:t>0·1 </a:t>
            </a:r>
            <a:r>
              <a:rPr dirty="0" sz="1600" spc="-45">
                <a:latin typeface="Arial Narrow"/>
                <a:cs typeface="Arial Narrow"/>
              </a:rPr>
              <a:t>(-1·1</a:t>
            </a:r>
            <a:r>
              <a:rPr dirty="0" sz="1600">
                <a:latin typeface="Arial Narrow"/>
                <a:cs typeface="Arial Narrow"/>
              </a:rPr>
              <a:t> to </a:t>
            </a:r>
            <a:r>
              <a:rPr dirty="0" sz="1600" spc="-20">
                <a:latin typeface="Arial Narrow"/>
                <a:cs typeface="Arial Narrow"/>
              </a:rPr>
              <a:t>0·9)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88849" y="4674260"/>
            <a:ext cx="7524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114">
                <a:latin typeface="Arial Narrow"/>
                <a:cs typeface="Arial Narrow"/>
              </a:rPr>
              <a:t>7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288587" y="4709669"/>
            <a:ext cx="49409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9775" algn="l"/>
                <a:tab pos="3811904" algn="l"/>
              </a:tabLst>
            </a:pPr>
            <a:r>
              <a:rPr dirty="0" sz="1600" spc="-114">
                <a:latin typeface="Arial Narrow"/>
                <a:cs typeface="Arial Narrow"/>
              </a:rPr>
              <a:t>7</a:t>
            </a:r>
            <a:r>
              <a:rPr dirty="0" sz="1600" spc="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(1·4%)</a:t>
            </a:r>
            <a:r>
              <a:rPr dirty="0" sz="1600">
                <a:latin typeface="Arial Narrow"/>
                <a:cs typeface="Arial Narrow"/>
              </a:rPr>
              <a:t>	</a:t>
            </a:r>
            <a:r>
              <a:rPr dirty="0" sz="1600" spc="70">
                <a:latin typeface="Arial Narrow"/>
                <a:cs typeface="Arial Narrow"/>
              </a:rPr>
              <a:t>8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(1·3%)</a:t>
            </a:r>
            <a:r>
              <a:rPr dirty="0" sz="1600">
                <a:latin typeface="Arial Narrow"/>
                <a:cs typeface="Arial Narrow"/>
              </a:rPr>
              <a:t>	</a:t>
            </a:r>
            <a:r>
              <a:rPr dirty="0" sz="1600" spc="-40">
                <a:latin typeface="Arial Narrow"/>
                <a:cs typeface="Arial Narrow"/>
              </a:rPr>
              <a:t>0·1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(-</a:t>
            </a:r>
            <a:r>
              <a:rPr dirty="0" sz="1600">
                <a:latin typeface="Arial Narrow"/>
                <a:cs typeface="Arial Narrow"/>
              </a:rPr>
              <a:t>1·4</a:t>
            </a:r>
            <a:r>
              <a:rPr dirty="0" sz="1600" spc="-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-5">
                <a:latin typeface="Arial Narrow"/>
                <a:cs typeface="Arial Narrow"/>
              </a:rPr>
              <a:t> </a:t>
            </a:r>
            <a:r>
              <a:rPr dirty="0" sz="1600" spc="-40">
                <a:latin typeface="Arial Narrow"/>
                <a:cs typeface="Arial Narrow"/>
              </a:rPr>
              <a:t>1·5)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986149" y="5075429"/>
            <a:ext cx="14211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0·62</a:t>
            </a:r>
            <a:r>
              <a:rPr dirty="0" sz="1600" spc="8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(0·20</a:t>
            </a:r>
            <a:r>
              <a:rPr dirty="0" sz="1600" spc="8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8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1·90)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22352" y="4974322"/>
            <a:ext cx="1797685" cy="106680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95"/>
              </a:spcBef>
            </a:pPr>
            <a:r>
              <a:rPr dirty="0" sz="1700" spc="-65" i="1">
                <a:latin typeface="Arial Narrow"/>
                <a:cs typeface="Arial Narrow"/>
              </a:rPr>
              <a:t>Target-vessel</a:t>
            </a:r>
            <a:r>
              <a:rPr dirty="0" sz="1700" i="1">
                <a:latin typeface="Arial Narrow"/>
                <a:cs typeface="Arial Narrow"/>
              </a:rPr>
              <a:t> </a:t>
            </a:r>
            <a:r>
              <a:rPr dirty="0" sz="1700" spc="-20" i="1">
                <a:latin typeface="Arial Narrow"/>
                <a:cs typeface="Arial Narrow"/>
              </a:rPr>
              <a:t>related</a:t>
            </a:r>
            <a:r>
              <a:rPr dirty="0" sz="1700" i="1">
                <a:latin typeface="Arial Narrow"/>
                <a:cs typeface="Arial Narrow"/>
              </a:rPr>
              <a:t> </a:t>
            </a:r>
            <a:r>
              <a:rPr dirty="0" sz="1700" spc="-25" i="1">
                <a:latin typeface="Arial Narrow"/>
                <a:cs typeface="Arial Narrow"/>
              </a:rPr>
              <a:t>MI</a:t>
            </a:r>
            <a:endParaRPr sz="1700">
              <a:latin typeface="Arial Narrow"/>
              <a:cs typeface="Arial Narrow"/>
            </a:endParaRPr>
          </a:p>
          <a:p>
            <a:pPr marL="278765">
              <a:lnSpc>
                <a:spcPct val="100000"/>
              </a:lnSpc>
              <a:spcBef>
                <a:spcPts val="66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2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  <a:p>
            <a:pPr marL="278765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4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277106" y="5319269"/>
            <a:ext cx="695325" cy="75692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060"/>
              </a:spcBef>
            </a:pPr>
            <a:r>
              <a:rPr dirty="0" sz="1600" spc="-100">
                <a:latin typeface="Arial Narrow"/>
                <a:cs typeface="Arial Narrow"/>
              </a:rPr>
              <a:t>1</a:t>
            </a:r>
            <a:r>
              <a:rPr dirty="0" sz="1600" spc="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(0·1%)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Arial Narrow"/>
                <a:cs typeface="Arial Narrow"/>
              </a:rPr>
              <a:t>4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(0·6%)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283505" y="5319269"/>
            <a:ext cx="698500" cy="112839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60"/>
              </a:spcBef>
            </a:pPr>
            <a:r>
              <a:rPr dirty="0" sz="1600" spc="75">
                <a:latin typeface="Arial Narrow"/>
                <a:cs typeface="Arial Narrow"/>
              </a:rPr>
              <a:t>6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(0·8%)</a:t>
            </a:r>
            <a:endParaRPr sz="1600">
              <a:latin typeface="Arial Narrow"/>
              <a:cs typeface="Arial Narrow"/>
            </a:endParaRPr>
          </a:p>
          <a:p>
            <a:pPr marL="40005">
              <a:lnSpc>
                <a:spcPct val="100000"/>
              </a:lnSpc>
              <a:spcBef>
                <a:spcPts val="960"/>
              </a:spcBef>
            </a:pPr>
            <a:r>
              <a:rPr dirty="0" sz="1600" spc="-114">
                <a:latin typeface="Arial Narrow"/>
                <a:cs typeface="Arial Narrow"/>
              </a:rPr>
              <a:t>7</a:t>
            </a:r>
            <a:r>
              <a:rPr dirty="0" sz="1600" spc="5">
                <a:latin typeface="Arial Narrow"/>
                <a:cs typeface="Arial Narrow"/>
              </a:rPr>
              <a:t> </a:t>
            </a:r>
            <a:r>
              <a:rPr dirty="0" sz="1600" spc="45">
                <a:latin typeface="Arial Narrow"/>
                <a:cs typeface="Arial Narrow"/>
              </a:rPr>
              <a:t>(10%)</a:t>
            </a:r>
            <a:endParaRPr sz="1600">
              <a:latin typeface="Arial Narrow"/>
              <a:cs typeface="Arial Narrow"/>
            </a:endParaRPr>
          </a:p>
          <a:p>
            <a:pPr marL="13970">
              <a:lnSpc>
                <a:spcPct val="100000"/>
              </a:lnSpc>
              <a:spcBef>
                <a:spcPts val="1000"/>
              </a:spcBef>
            </a:pPr>
            <a:r>
              <a:rPr dirty="0" sz="1600" spc="70">
                <a:latin typeface="Arial Narrow"/>
                <a:cs typeface="Arial Narrow"/>
              </a:rPr>
              <a:t>8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(1·4%)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992666" y="5319269"/>
            <a:ext cx="1344295" cy="112839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60"/>
              </a:spcBef>
            </a:pPr>
            <a:r>
              <a:rPr dirty="0" sz="1600">
                <a:latin typeface="Arial Narrow"/>
                <a:cs typeface="Arial Narrow"/>
              </a:rPr>
              <a:t>-0·6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(-</a:t>
            </a:r>
            <a:r>
              <a:rPr dirty="0" sz="1600">
                <a:latin typeface="Arial Narrow"/>
                <a:cs typeface="Arial Narrow"/>
              </a:rPr>
              <a:t>1·3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0·02)</a:t>
            </a:r>
            <a:endParaRPr sz="1600">
              <a:latin typeface="Arial Narrow"/>
              <a:cs typeface="Arial Narrow"/>
            </a:endParaRPr>
          </a:p>
          <a:p>
            <a:pPr marL="52069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Arial Narrow"/>
                <a:cs typeface="Arial Narrow"/>
              </a:rPr>
              <a:t>-0·3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(-</a:t>
            </a:r>
            <a:r>
              <a:rPr dirty="0" sz="1600">
                <a:latin typeface="Arial Narrow"/>
                <a:cs typeface="Arial Narrow"/>
              </a:rPr>
              <a:t>1·3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0·6)</a:t>
            </a:r>
            <a:endParaRPr sz="1600">
              <a:latin typeface="Arial Narrow"/>
              <a:cs typeface="Arial Narrow"/>
            </a:endParaRPr>
          </a:p>
          <a:p>
            <a:pPr marL="84455">
              <a:lnSpc>
                <a:spcPct val="100000"/>
              </a:lnSpc>
              <a:spcBef>
                <a:spcPts val="1000"/>
              </a:spcBef>
            </a:pPr>
            <a:r>
              <a:rPr dirty="0" sz="1600">
                <a:latin typeface="Arial Narrow"/>
                <a:cs typeface="Arial Narrow"/>
              </a:rPr>
              <a:t>-0·3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(-1·7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1·1)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19802" y="6212964"/>
            <a:ext cx="49060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 Narrow"/>
                <a:cs typeface="Arial Narrow"/>
              </a:rPr>
              <a:t>Even</a:t>
            </a:r>
            <a:r>
              <a:rPr dirty="0" sz="1200" spc="-270">
                <a:latin typeface="Arial Narrow"/>
                <a:cs typeface="Arial Narrow"/>
              </a:rPr>
              <a:t>t</a:t>
            </a:r>
            <a:r>
              <a:rPr dirty="0" baseline="19097" sz="2400" spc="-337">
                <a:latin typeface="Arial Narrow"/>
                <a:cs typeface="Arial Narrow"/>
              </a:rPr>
              <a:t>A</a:t>
            </a:r>
            <a:r>
              <a:rPr dirty="0" sz="1200" spc="-200">
                <a:latin typeface="Arial Narrow"/>
                <a:cs typeface="Arial Narrow"/>
              </a:rPr>
              <a:t>r</a:t>
            </a:r>
            <a:r>
              <a:rPr dirty="0" baseline="19097" sz="2400" spc="-352">
                <a:latin typeface="Arial Narrow"/>
                <a:cs typeface="Arial Narrow"/>
              </a:rPr>
              <a:t>t</a:t>
            </a:r>
            <a:r>
              <a:rPr dirty="0" sz="1200" spc="-20">
                <a:latin typeface="Arial Narrow"/>
                <a:cs typeface="Arial Narrow"/>
              </a:rPr>
              <a:t>a</a:t>
            </a:r>
            <a:r>
              <a:rPr dirty="0" sz="1200" spc="-195">
                <a:latin typeface="Arial Narrow"/>
                <a:cs typeface="Arial Narrow"/>
              </a:rPr>
              <a:t>t</a:t>
            </a:r>
            <a:r>
              <a:rPr dirty="0" baseline="19097" sz="2400" spc="-719">
                <a:latin typeface="Arial Narrow"/>
                <a:cs typeface="Arial Narrow"/>
              </a:rPr>
              <a:t>7</a:t>
            </a:r>
            <a:r>
              <a:rPr dirty="0" sz="1200" spc="-20">
                <a:latin typeface="Arial Narrow"/>
                <a:cs typeface="Arial Narrow"/>
              </a:rPr>
              <a:t>e</a:t>
            </a:r>
            <a:r>
              <a:rPr dirty="0" sz="1200" spc="-240">
                <a:latin typeface="Arial Narrow"/>
                <a:cs typeface="Arial Narrow"/>
              </a:rPr>
              <a:t>s</a:t>
            </a:r>
            <a:r>
              <a:rPr dirty="0" baseline="19097" sz="2400" spc="-277">
                <a:latin typeface="Arial Narrow"/>
                <a:cs typeface="Arial Narrow"/>
              </a:rPr>
              <a:t>y</a:t>
            </a:r>
            <a:r>
              <a:rPr dirty="0" sz="1200" spc="-210">
                <a:latin typeface="Arial Narrow"/>
                <a:cs typeface="Arial Narrow"/>
              </a:rPr>
              <a:t>(</a:t>
            </a:r>
            <a:r>
              <a:rPr dirty="0" baseline="19097" sz="2400" spc="-810">
                <a:latin typeface="Arial Narrow"/>
                <a:cs typeface="Arial Narrow"/>
              </a:rPr>
              <a:t>e</a:t>
            </a:r>
            <a:r>
              <a:rPr dirty="0" sz="1200" spc="-515">
                <a:latin typeface="Arial Narrow"/>
                <a:cs typeface="Arial Narrow"/>
              </a:rPr>
              <a:t>%</a:t>
            </a:r>
            <a:r>
              <a:rPr dirty="0" baseline="19097" sz="2400" spc="-172">
                <a:latin typeface="Arial Narrow"/>
                <a:cs typeface="Arial Narrow"/>
              </a:rPr>
              <a:t>a</a:t>
            </a:r>
            <a:r>
              <a:rPr dirty="0" sz="1200" spc="-260">
                <a:latin typeface="Arial Narrow"/>
                <a:cs typeface="Arial Narrow"/>
              </a:rPr>
              <a:t>)</a:t>
            </a:r>
            <a:r>
              <a:rPr dirty="0" baseline="19097" sz="2400" spc="-44">
                <a:latin typeface="Arial Narrow"/>
                <a:cs typeface="Arial Narrow"/>
              </a:rPr>
              <a:t>r</a:t>
            </a:r>
            <a:r>
              <a:rPr dirty="0" sz="1200" spc="-500">
                <a:latin typeface="Arial Narrow"/>
                <a:cs typeface="Arial Narrow"/>
              </a:rPr>
              <a:t>s</a:t>
            </a:r>
            <a:r>
              <a:rPr dirty="0" baseline="19097" sz="2400" spc="-300">
                <a:latin typeface="Arial Narrow"/>
                <a:cs typeface="Arial Narrow"/>
              </a:rPr>
              <a:t>s</a:t>
            </a:r>
            <a:r>
              <a:rPr dirty="0" sz="1200" spc="-20">
                <a:latin typeface="Arial Narrow"/>
                <a:cs typeface="Arial Narrow"/>
              </a:rPr>
              <a:t>hown</a:t>
            </a:r>
            <a:r>
              <a:rPr dirty="0" sz="1200" spc="40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are</a:t>
            </a:r>
            <a:r>
              <a:rPr dirty="0" sz="1200" spc="45">
                <a:latin typeface="Arial Narrow"/>
                <a:cs typeface="Arial Narrow"/>
              </a:rPr>
              <a:t> </a:t>
            </a:r>
            <a:r>
              <a:rPr dirty="0" sz="1200" spc="-10">
                <a:latin typeface="Arial Narrow"/>
                <a:cs typeface="Arial Narrow"/>
              </a:rPr>
              <a:t>Kaplan–Meier</a:t>
            </a:r>
            <a:r>
              <a:rPr dirty="0" sz="1200" spc="40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estimates</a:t>
            </a:r>
            <a:r>
              <a:rPr dirty="0" sz="1200" spc="4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in</a:t>
            </a:r>
            <a:r>
              <a:rPr dirty="0" sz="1200" spc="4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the</a:t>
            </a:r>
            <a:r>
              <a:rPr dirty="0" sz="1200" spc="40">
                <a:latin typeface="Arial Narrow"/>
                <a:cs typeface="Arial Narrow"/>
              </a:rPr>
              <a:t> </a:t>
            </a:r>
            <a:r>
              <a:rPr dirty="0" sz="1200" spc="10">
                <a:latin typeface="Arial Narrow"/>
                <a:cs typeface="Arial Narrow"/>
              </a:rPr>
              <a:t>inten</a:t>
            </a:r>
            <a:r>
              <a:rPr dirty="0" sz="1200" spc="-35">
                <a:latin typeface="Arial Narrow"/>
                <a:cs typeface="Arial Narrow"/>
              </a:rPr>
              <a:t>t</a:t>
            </a:r>
            <a:r>
              <a:rPr dirty="0" baseline="8680" sz="2400" spc="-1012">
                <a:latin typeface="Arial Narrow"/>
                <a:cs typeface="Arial Narrow"/>
              </a:rPr>
              <a:t>5</a:t>
            </a:r>
            <a:r>
              <a:rPr dirty="0" sz="1200" spc="10">
                <a:latin typeface="Arial Narrow"/>
                <a:cs typeface="Arial Narrow"/>
              </a:rPr>
              <a:t>io</a:t>
            </a:r>
            <a:r>
              <a:rPr dirty="0" sz="1200" spc="-240">
                <a:latin typeface="Arial Narrow"/>
                <a:cs typeface="Arial Narrow"/>
              </a:rPr>
              <a:t>n</a:t>
            </a:r>
            <a:r>
              <a:rPr dirty="0" baseline="8680" sz="2400" spc="-330">
                <a:latin typeface="Arial Narrow"/>
                <a:cs typeface="Arial Narrow"/>
              </a:rPr>
              <a:t>(</a:t>
            </a:r>
            <a:r>
              <a:rPr dirty="0" sz="1200" spc="-114">
                <a:latin typeface="Arial Narrow"/>
                <a:cs typeface="Arial Narrow"/>
              </a:rPr>
              <a:t>-</a:t>
            </a:r>
            <a:r>
              <a:rPr dirty="0" baseline="8680" sz="2400" spc="-862">
                <a:latin typeface="Arial Narrow"/>
                <a:cs typeface="Arial Narrow"/>
              </a:rPr>
              <a:t>1</a:t>
            </a:r>
            <a:r>
              <a:rPr dirty="0" sz="1200" spc="-5">
                <a:latin typeface="Arial Narrow"/>
                <a:cs typeface="Arial Narrow"/>
              </a:rPr>
              <a:t>t</a:t>
            </a:r>
            <a:r>
              <a:rPr dirty="0" sz="1200" spc="-430">
                <a:latin typeface="Arial Narrow"/>
                <a:cs typeface="Arial Narrow"/>
              </a:rPr>
              <a:t>o</a:t>
            </a:r>
            <a:r>
              <a:rPr dirty="0" baseline="8680" sz="2400" spc="-7">
                <a:latin typeface="Arial Narrow"/>
                <a:cs typeface="Arial Narrow"/>
              </a:rPr>
              <a:t>·</a:t>
            </a:r>
            <a:r>
              <a:rPr dirty="0" baseline="8680" sz="2400" spc="-967">
                <a:latin typeface="Arial Narrow"/>
                <a:cs typeface="Arial Narrow"/>
              </a:rPr>
              <a:t>0</a:t>
            </a:r>
            <a:r>
              <a:rPr dirty="0" sz="1200" spc="-5">
                <a:latin typeface="Arial Narrow"/>
                <a:cs typeface="Arial Narrow"/>
              </a:rPr>
              <a:t>-</a:t>
            </a:r>
            <a:r>
              <a:rPr dirty="0" sz="1200" spc="-15">
                <a:latin typeface="Arial Narrow"/>
                <a:cs typeface="Arial Narrow"/>
              </a:rPr>
              <a:t>t</a:t>
            </a:r>
            <a:r>
              <a:rPr dirty="0" baseline="8680" sz="2400" spc="-1695">
                <a:latin typeface="Arial Narrow"/>
                <a:cs typeface="Arial Narrow"/>
              </a:rPr>
              <a:t>%</a:t>
            </a:r>
            <a:r>
              <a:rPr dirty="0" sz="1200" spc="15">
                <a:latin typeface="Arial Narrow"/>
                <a:cs typeface="Arial Narrow"/>
              </a:rPr>
              <a:t>re</a:t>
            </a:r>
            <a:r>
              <a:rPr dirty="0" sz="1200" spc="-5">
                <a:latin typeface="Arial Narrow"/>
                <a:cs typeface="Arial Narrow"/>
              </a:rPr>
              <a:t>a</a:t>
            </a:r>
            <a:r>
              <a:rPr dirty="0" baseline="8680" sz="2400" spc="-630">
                <a:latin typeface="Arial Narrow"/>
                <a:cs typeface="Arial Narrow"/>
              </a:rPr>
              <a:t>)</a:t>
            </a:r>
            <a:r>
              <a:rPr dirty="0" sz="1200" spc="15">
                <a:latin typeface="Arial Narrow"/>
                <a:cs typeface="Arial Narrow"/>
              </a:rPr>
              <a:t>t</a:t>
            </a:r>
            <a:r>
              <a:rPr dirty="0" sz="1200" spc="45">
                <a:latin typeface="Arial Narrow"/>
                <a:cs typeface="Arial Narrow"/>
              </a:rPr>
              <a:t> </a:t>
            </a:r>
            <a:r>
              <a:rPr dirty="0" sz="1200" spc="-10">
                <a:latin typeface="Arial Narrow"/>
                <a:cs typeface="Arial Narrow"/>
              </a:rPr>
              <a:t>population.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2232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Individual</a:t>
            </a:r>
            <a:r>
              <a:rPr dirty="0" sz="2800" spc="15"/>
              <a:t> </a:t>
            </a:r>
            <a:r>
              <a:rPr dirty="0" sz="2800" spc="-45"/>
              <a:t>Components</a:t>
            </a:r>
            <a:r>
              <a:rPr dirty="0" sz="2800" spc="15"/>
              <a:t> </a:t>
            </a:r>
            <a:r>
              <a:rPr dirty="0" sz="2800"/>
              <a:t>of</a:t>
            </a:r>
            <a:r>
              <a:rPr dirty="0" sz="2800" spc="15"/>
              <a:t> </a:t>
            </a:r>
            <a:r>
              <a:rPr dirty="0" sz="2800"/>
              <a:t>the</a:t>
            </a:r>
            <a:r>
              <a:rPr dirty="0" sz="2800" spc="15"/>
              <a:t> </a:t>
            </a:r>
            <a:r>
              <a:rPr dirty="0" sz="2800"/>
              <a:t>Primary</a:t>
            </a:r>
            <a:r>
              <a:rPr dirty="0" sz="2800" spc="15"/>
              <a:t> </a:t>
            </a:r>
            <a:r>
              <a:rPr dirty="0" sz="2800" spc="-25"/>
              <a:t>Composite</a:t>
            </a:r>
            <a:r>
              <a:rPr dirty="0" sz="2800" spc="15"/>
              <a:t> </a:t>
            </a:r>
            <a:r>
              <a:rPr dirty="0" sz="2800" spc="-10"/>
              <a:t>Outcome</a:t>
            </a:r>
            <a:endParaRPr sz="2800"/>
          </a:p>
        </p:txBody>
      </p:sp>
      <p:sp>
        <p:nvSpPr>
          <p:cNvPr id="32" name="object 32" descr=""/>
          <p:cNvSpPr txBox="1"/>
          <p:nvPr/>
        </p:nvSpPr>
        <p:spPr>
          <a:xfrm>
            <a:off x="10294052" y="354509"/>
            <a:ext cx="11220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400">
              <a:latin typeface="Arial Narrow"/>
              <a:cs typeface="Arial Narrow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581491" y="891413"/>
            <a:ext cx="11094085" cy="71755"/>
            <a:chOff x="581491" y="891413"/>
            <a:chExt cx="11094085" cy="71755"/>
          </a:xfrm>
        </p:grpSpPr>
        <p:sp>
          <p:nvSpPr>
            <p:cNvPr id="34" name="object 34" descr=""/>
            <p:cNvSpPr/>
            <p:nvPr/>
          </p:nvSpPr>
          <p:spPr>
            <a:xfrm>
              <a:off x="581491" y="9057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 h="0">
                  <a:moveTo>
                    <a:pt x="0" y="0"/>
                  </a:moveTo>
                  <a:lnTo>
                    <a:pt x="11089787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85376" y="9565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 h="0">
                  <a:moveTo>
                    <a:pt x="0" y="0"/>
                  </a:moveTo>
                  <a:lnTo>
                    <a:pt x="1108978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81491" y="1148868"/>
          <a:ext cx="11170285" cy="1205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4785"/>
                <a:gridCol w="1583689"/>
                <a:gridCol w="2338704"/>
                <a:gridCol w="1907539"/>
              </a:tblGrid>
              <a:tr h="828675">
                <a:tc>
                  <a:txBody>
                    <a:bodyPr/>
                    <a:lstStyle/>
                    <a:p>
                      <a:pPr marL="3476625">
                        <a:lnSpc>
                          <a:spcPts val="1875"/>
                        </a:lnSpc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Preventive</a:t>
                      </a:r>
                      <a:r>
                        <a:rPr dirty="0" sz="1800" spc="3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5" b="1">
                          <a:latin typeface="Arial Narrow"/>
                          <a:cs typeface="Arial Narrow"/>
                        </a:rPr>
                        <a:t>PCI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algn="r" marR="697865">
                        <a:lnSpc>
                          <a:spcPts val="2120"/>
                        </a:lnSpc>
                        <a:spcBef>
                          <a:spcPts val="300"/>
                        </a:spcBef>
                        <a:tabLst>
                          <a:tab pos="3606800" algn="l"/>
                        </a:tabLst>
                      </a:pP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Endpoints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	</a:t>
                      </a:r>
                      <a:r>
                        <a:rPr dirty="0" baseline="3086" sz="2700" b="1">
                          <a:latin typeface="Arial Narrow"/>
                          <a:cs typeface="Arial Narrow"/>
                        </a:rPr>
                        <a:t>plus</a:t>
                      </a:r>
                      <a:r>
                        <a:rPr dirty="0" baseline="3086" sz="2700" spc="1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baseline="3086" sz="2700" spc="-37" b="1">
                          <a:latin typeface="Arial Narrow"/>
                          <a:cs typeface="Arial Narrow"/>
                        </a:rPr>
                        <a:t>OMT</a:t>
                      </a:r>
                      <a:endParaRPr baseline="3086" sz="2700">
                        <a:latin typeface="Arial Narrow"/>
                        <a:cs typeface="Arial Narrow"/>
                      </a:endParaRPr>
                    </a:p>
                    <a:p>
                      <a:pPr algn="r" marR="748030">
                        <a:lnSpc>
                          <a:spcPts val="2120"/>
                        </a:lnSpc>
                      </a:pPr>
                      <a:r>
                        <a:rPr dirty="0" sz="1800" spc="55" b="1">
                          <a:latin typeface="Arial Narrow"/>
                          <a:cs typeface="Arial Narrow"/>
                        </a:rPr>
                        <a:t>(N=803)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18159" marR="204470" indent="-108585">
                        <a:lnSpc>
                          <a:spcPct val="120000"/>
                        </a:lnSpc>
                        <a:spcBef>
                          <a:spcPts val="445"/>
                        </a:spcBef>
                      </a:pP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800" spc="-8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0" b="1">
                          <a:latin typeface="Arial Narrow"/>
                          <a:cs typeface="Arial Narrow"/>
                        </a:rPr>
                        <a:t>alone </a:t>
                      </a:r>
                      <a:r>
                        <a:rPr dirty="0" sz="1800" spc="55" b="1">
                          <a:latin typeface="Arial Narrow"/>
                          <a:cs typeface="Arial Narrow"/>
                        </a:rPr>
                        <a:t>(N=803)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5651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12090" marR="133985" indent="387350">
                        <a:lnSpc>
                          <a:spcPct val="114999"/>
                        </a:lnSpc>
                        <a:spcBef>
                          <a:spcPts val="585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Difference</a:t>
                      </a:r>
                      <a:r>
                        <a:rPr dirty="0" sz="1800" spc="48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5" b="1">
                          <a:latin typeface="Arial Narrow"/>
                          <a:cs typeface="Arial Narrow"/>
                        </a:rPr>
                        <a:t>in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event</a:t>
                      </a:r>
                      <a:r>
                        <a:rPr dirty="0" sz="1800" spc="17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rates</a:t>
                      </a:r>
                      <a:r>
                        <a:rPr dirty="0" sz="1800" spc="17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204" b="1">
                          <a:latin typeface="Arial Narrow"/>
                          <a:cs typeface="Arial Narrow"/>
                        </a:rPr>
                        <a:t>(95%</a:t>
                      </a:r>
                      <a:r>
                        <a:rPr dirty="0" sz="1800" spc="17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30" b="1">
                          <a:latin typeface="Arial Narrow"/>
                          <a:cs typeface="Arial Narrow"/>
                        </a:rPr>
                        <a:t>CI)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7429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412750" indent="-139700">
                        <a:lnSpc>
                          <a:spcPct val="114999"/>
                        </a:lnSpc>
                        <a:spcBef>
                          <a:spcPts val="585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Hazard</a:t>
                      </a:r>
                      <a:r>
                        <a:rPr dirty="0" sz="1800" spc="19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50" b="1">
                          <a:latin typeface="Arial Narrow"/>
                          <a:cs typeface="Arial Narrow"/>
                        </a:rPr>
                        <a:t>ratio </a:t>
                      </a:r>
                      <a:r>
                        <a:rPr dirty="0" sz="1800" spc="204" b="1">
                          <a:latin typeface="Arial Narrow"/>
                          <a:cs typeface="Arial Narrow"/>
                        </a:rPr>
                        <a:t>(95%</a:t>
                      </a:r>
                      <a:r>
                        <a:rPr dirty="0" sz="1800" spc="5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30" b="1">
                          <a:latin typeface="Arial Narrow"/>
                          <a:cs typeface="Arial Narrow"/>
                        </a:rPr>
                        <a:t>CI)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7429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</a:tr>
              <a:tr h="376555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700" spc="-50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Ischemia-</a:t>
                      </a:r>
                      <a:r>
                        <a:rPr dirty="0" sz="1700" spc="-35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driven</a:t>
                      </a:r>
                      <a:r>
                        <a:rPr dirty="0" sz="1700" spc="20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spc="-35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target-</a:t>
                      </a:r>
                      <a:r>
                        <a:rPr dirty="0" sz="1700" spc="-30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vessel</a:t>
                      </a:r>
                      <a:r>
                        <a:rPr dirty="0" sz="1700" spc="20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spc="-10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revascularization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B="0" marT="63500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marR="224154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600" spc="7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0·44</a:t>
                      </a:r>
                      <a:r>
                        <a:rPr dirty="0" sz="1600" spc="8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7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(0·25</a:t>
                      </a:r>
                      <a:r>
                        <a:rPr dirty="0" sz="1600" spc="8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1600" spc="8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0·77)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200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81491" y="2732178"/>
          <a:ext cx="11170285" cy="1882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0310"/>
                <a:gridCol w="1384300"/>
                <a:gridCol w="1842769"/>
                <a:gridCol w="4116704"/>
              </a:tblGrid>
              <a:tr h="376555"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years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10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(1·7%)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20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4279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600" spc="55">
                          <a:latin typeface="Arial Narrow"/>
                          <a:cs typeface="Arial Narrow"/>
                        </a:rPr>
                        <a:t>29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(4·4%)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20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600" spc="-4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600" spc="-30">
                          <a:latin typeface="Arial Narrow"/>
                          <a:cs typeface="Arial Narrow"/>
                        </a:rPr>
                        <a:t>2·7</a:t>
                      </a:r>
                      <a:r>
                        <a:rPr dirty="0" sz="1600" spc="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(-4·6</a:t>
                      </a:r>
                      <a:r>
                        <a:rPr dirty="0" sz="1600" spc="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1600" spc="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600" spc="-20">
                          <a:latin typeface="Arial Narrow"/>
                          <a:cs typeface="Arial Narrow"/>
                        </a:rPr>
                        <a:t>0·8)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200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76555"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6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14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dirty="0" sz="16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years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600" spc="-105">
                          <a:latin typeface="Arial Narrow"/>
                          <a:cs typeface="Arial Narrow"/>
                        </a:rPr>
                        <a:t>17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(4·9%)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200"/>
                </a:tc>
                <a:tc>
                  <a:txBody>
                    <a:bodyPr/>
                    <a:lstStyle/>
                    <a:p>
                      <a:pPr algn="r" marR="4235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600" spc="50">
                          <a:latin typeface="Arial Narrow"/>
                          <a:cs typeface="Arial Narrow"/>
                        </a:rPr>
                        <a:t>38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(8·0%)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200"/>
                </a:tc>
                <a:tc>
                  <a:txBody>
                    <a:bodyPr/>
                    <a:lstStyle/>
                    <a:p>
                      <a:pPr marL="4889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3·2 </a:t>
                      </a:r>
                      <a:r>
                        <a:rPr dirty="0" sz="1600" spc="-25">
                          <a:latin typeface="Arial Narrow"/>
                          <a:cs typeface="Arial Narrow"/>
                        </a:rPr>
                        <a:t>(-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7·4 to </a:t>
                      </a:r>
                      <a:r>
                        <a:rPr dirty="0" sz="1600" spc="-20">
                          <a:latin typeface="Arial Narrow"/>
                          <a:cs typeface="Arial Narrow"/>
                        </a:rPr>
                        <a:t>1·1)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200"/>
                </a:tc>
              </a:tr>
              <a:tr h="376555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700" spc="-35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Hospitalization</a:t>
                      </a:r>
                      <a:r>
                        <a:rPr dirty="0" sz="1700" spc="-15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for</a:t>
                      </a:r>
                      <a:r>
                        <a:rPr dirty="0" sz="1700" spc="-15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spc="-45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unstable</a:t>
                      </a:r>
                      <a:r>
                        <a:rPr dirty="0" sz="1700" spc="-15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dirty="0" sz="1700" spc="-10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spc="-55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progressive</a:t>
                      </a:r>
                      <a:r>
                        <a:rPr dirty="0" sz="1700" spc="-15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spc="-35" i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angina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B="0" marT="6350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406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60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0·19</a:t>
                      </a:r>
                      <a:r>
                        <a:rPr dirty="0" sz="1600" spc="11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9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(0·06</a:t>
                      </a:r>
                      <a:r>
                        <a:rPr dirty="0" sz="1600" spc="11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1600" spc="11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60" b="1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0·54)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200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76555"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6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16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years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600" spc="-1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(0·1%)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200"/>
                </a:tc>
                <a:tc>
                  <a:txBody>
                    <a:bodyPr/>
                    <a:lstStyle/>
                    <a:p>
                      <a:pPr algn="r" marR="44830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12</a:t>
                      </a:r>
                      <a:r>
                        <a:rPr dirty="0" sz="1600" spc="-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(1·5%)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200"/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600" spc="-35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600" spc="-20">
                          <a:latin typeface="Arial Narrow"/>
                          <a:cs typeface="Arial Narrow"/>
                        </a:rPr>
                        <a:t>1·4</a:t>
                      </a:r>
                      <a:r>
                        <a:rPr dirty="0" sz="16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(-2·3</a:t>
                      </a:r>
                      <a:r>
                        <a:rPr dirty="0" sz="16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16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600" spc="-20">
                          <a:latin typeface="Arial Narrow"/>
                          <a:cs typeface="Arial Narrow"/>
                        </a:rPr>
                        <a:t>0·5)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200"/>
                </a:tc>
              </a:tr>
              <a:tr h="376555"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years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dirty="0" sz="16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(0·7%)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20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4368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16</a:t>
                      </a:r>
                      <a:r>
                        <a:rPr dirty="0" sz="16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(2·4%)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200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600" spc="-6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600" spc="-70">
                          <a:latin typeface="Arial Narrow"/>
                          <a:cs typeface="Arial Narrow"/>
                        </a:rPr>
                        <a:t>1·7</a:t>
                      </a:r>
                      <a:r>
                        <a:rPr dirty="0" sz="16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(-3·0</a:t>
                      </a:r>
                      <a:r>
                        <a:rPr dirty="0" sz="16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16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600" spc="-20">
                          <a:latin typeface="Arial Narrow"/>
                          <a:cs typeface="Arial Narrow"/>
                        </a:rPr>
                        <a:t>0·4)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6200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884988" y="2383602"/>
            <a:ext cx="7715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2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83674" y="2419010"/>
            <a:ext cx="6686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0">
                <a:latin typeface="Arial Narrow"/>
                <a:cs typeface="Arial Narrow"/>
              </a:rPr>
              <a:t>1</a:t>
            </a:r>
            <a:r>
              <a:rPr dirty="0" sz="1600" spc="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(0·1%)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46719" y="2419010"/>
            <a:ext cx="7804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19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(2·4%)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984970" y="2419010"/>
            <a:ext cx="12973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 Narrow"/>
                <a:cs typeface="Arial Narrow"/>
              </a:rPr>
              <a:t>-</a:t>
            </a:r>
            <a:r>
              <a:rPr dirty="0" sz="1600">
                <a:latin typeface="Arial Narrow"/>
                <a:cs typeface="Arial Narrow"/>
              </a:rPr>
              <a:t>2·3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(-3·4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 spc="-35">
                <a:latin typeface="Arial Narrow"/>
                <a:cs typeface="Arial Narrow"/>
              </a:rPr>
              <a:t>-</a:t>
            </a:r>
            <a:r>
              <a:rPr dirty="0" sz="1600" spc="-20">
                <a:latin typeface="Arial Narrow"/>
                <a:cs typeface="Arial Narrow"/>
              </a:rPr>
              <a:t>1·2)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4887" y="4645602"/>
            <a:ext cx="7524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114">
                <a:latin typeface="Arial Narrow"/>
                <a:cs typeface="Arial Narrow"/>
              </a:rPr>
              <a:t>7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75850" y="4681011"/>
            <a:ext cx="6838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4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(0·7%)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46719" y="4681011"/>
            <a:ext cx="7804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21</a:t>
            </a:r>
            <a:r>
              <a:rPr dirty="0" sz="1600" spc="-6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(4·9%)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962720" y="4681011"/>
            <a:ext cx="13417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-4·2</a:t>
            </a:r>
            <a:r>
              <a:rPr dirty="0" sz="1600" spc="25">
                <a:latin typeface="Arial Narrow"/>
                <a:cs typeface="Arial Narrow"/>
              </a:rPr>
              <a:t> </a:t>
            </a:r>
            <a:r>
              <a:rPr dirty="0" sz="1600" spc="-50">
                <a:latin typeface="Arial Narrow"/>
                <a:cs typeface="Arial Narrow"/>
              </a:rPr>
              <a:t>(-</a:t>
            </a:r>
            <a:r>
              <a:rPr dirty="0" sz="1600" spc="-60">
                <a:latin typeface="Arial Narrow"/>
                <a:cs typeface="Arial Narrow"/>
              </a:rPr>
              <a:t>7·17</a:t>
            </a:r>
            <a:r>
              <a:rPr dirty="0" sz="1600" spc="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25">
                <a:latin typeface="Arial Narrow"/>
                <a:cs typeface="Arial Narrow"/>
              </a:rPr>
              <a:t> </a:t>
            </a:r>
            <a:r>
              <a:rPr dirty="0" sz="1600" spc="-35">
                <a:latin typeface="Arial Narrow"/>
                <a:cs typeface="Arial Narrow"/>
              </a:rPr>
              <a:t>-</a:t>
            </a:r>
            <a:r>
              <a:rPr dirty="0" sz="1600" spc="-20">
                <a:latin typeface="Arial Narrow"/>
                <a:cs typeface="Arial Narrow"/>
              </a:rPr>
              <a:t>1·4)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96348" y="5241926"/>
            <a:ext cx="11026140" cy="0"/>
          </a:xfrm>
          <a:custGeom>
            <a:avLst/>
            <a:gdLst/>
            <a:ahLst/>
            <a:cxnLst/>
            <a:rect l="l" t="t" r="r" b="b"/>
            <a:pathLst>
              <a:path w="11026140" h="0">
                <a:moveTo>
                  <a:pt x="0" y="0"/>
                </a:moveTo>
                <a:lnTo>
                  <a:pt x="1102580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2232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Individual</a:t>
            </a:r>
            <a:r>
              <a:rPr dirty="0" sz="2800" spc="15"/>
              <a:t> </a:t>
            </a:r>
            <a:r>
              <a:rPr dirty="0" sz="2800" spc="-45"/>
              <a:t>Components</a:t>
            </a:r>
            <a:r>
              <a:rPr dirty="0" sz="2800" spc="15"/>
              <a:t> </a:t>
            </a:r>
            <a:r>
              <a:rPr dirty="0" sz="2800"/>
              <a:t>of</a:t>
            </a:r>
            <a:r>
              <a:rPr dirty="0" sz="2800" spc="15"/>
              <a:t> </a:t>
            </a:r>
            <a:r>
              <a:rPr dirty="0" sz="2800"/>
              <a:t>the</a:t>
            </a:r>
            <a:r>
              <a:rPr dirty="0" sz="2800" spc="15"/>
              <a:t> </a:t>
            </a:r>
            <a:r>
              <a:rPr dirty="0" sz="2800"/>
              <a:t>Primary</a:t>
            </a:r>
            <a:r>
              <a:rPr dirty="0" sz="2800" spc="15"/>
              <a:t> </a:t>
            </a:r>
            <a:r>
              <a:rPr dirty="0" sz="2800" spc="-25"/>
              <a:t>Composite</a:t>
            </a:r>
            <a:r>
              <a:rPr dirty="0" sz="2800" spc="15"/>
              <a:t> </a:t>
            </a:r>
            <a:r>
              <a:rPr dirty="0" sz="2800" spc="-10"/>
              <a:t>Outcome</a:t>
            </a:r>
            <a:endParaRPr sz="2800"/>
          </a:p>
        </p:txBody>
      </p:sp>
      <p:sp>
        <p:nvSpPr>
          <p:cNvPr id="14" name="object 14" descr=""/>
          <p:cNvSpPr txBox="1"/>
          <p:nvPr/>
        </p:nvSpPr>
        <p:spPr>
          <a:xfrm>
            <a:off x="10294052" y="354509"/>
            <a:ext cx="11220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400">
              <a:latin typeface="Arial Narrow"/>
              <a:cs typeface="Arial Narrow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81491" y="891413"/>
            <a:ext cx="11094085" cy="71755"/>
            <a:chOff x="581491" y="891413"/>
            <a:chExt cx="11094085" cy="71755"/>
          </a:xfrm>
        </p:grpSpPr>
        <p:sp>
          <p:nvSpPr>
            <p:cNvPr id="16" name="object 16" descr=""/>
            <p:cNvSpPr/>
            <p:nvPr/>
          </p:nvSpPr>
          <p:spPr>
            <a:xfrm>
              <a:off x="581491" y="9057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 h="0">
                  <a:moveTo>
                    <a:pt x="0" y="0"/>
                  </a:moveTo>
                  <a:lnTo>
                    <a:pt x="11089787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85376" y="9565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 h="0">
                  <a:moveTo>
                    <a:pt x="0" y="0"/>
                  </a:moveTo>
                  <a:lnTo>
                    <a:pt x="1108978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85377" y="1092756"/>
          <a:ext cx="11080115" cy="1304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3470"/>
                <a:gridCol w="2700655"/>
                <a:gridCol w="1640840"/>
                <a:gridCol w="2486659"/>
                <a:gridCol w="1811020"/>
              </a:tblGrid>
              <a:tr h="939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Endpoints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794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698500" marR="346710" indent="164465">
                        <a:lnSpc>
                          <a:spcPct val="110100"/>
                        </a:lnSpc>
                        <a:spcBef>
                          <a:spcPts val="1005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Preventive</a:t>
                      </a:r>
                      <a:r>
                        <a:rPr dirty="0" sz="1800" spc="3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5" b="1">
                          <a:latin typeface="Arial Narrow"/>
                          <a:cs typeface="Arial Narrow"/>
                        </a:rPr>
                        <a:t>PCI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plus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55" b="1">
                          <a:latin typeface="Arial Narrow"/>
                          <a:cs typeface="Arial Narrow"/>
                        </a:rPr>
                        <a:t>(N=803)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763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318135" indent="-108585">
                        <a:lnSpc>
                          <a:spcPct val="120000"/>
                        </a:lnSpc>
                        <a:spcBef>
                          <a:spcPts val="875"/>
                        </a:spcBef>
                      </a:pP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800" spc="-8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0" b="1">
                          <a:latin typeface="Arial Narrow"/>
                          <a:cs typeface="Arial Narrow"/>
                        </a:rPr>
                        <a:t>alone </a:t>
                      </a:r>
                      <a:r>
                        <a:rPr dirty="0" sz="1800" spc="55" b="1">
                          <a:latin typeface="Arial Narrow"/>
                          <a:cs typeface="Arial Narrow"/>
                        </a:rPr>
                        <a:t>(N=803)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1112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25755" marR="168275" indent="387350">
                        <a:lnSpc>
                          <a:spcPct val="114999"/>
                        </a:lnSpc>
                        <a:spcBef>
                          <a:spcPts val="1019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Difference</a:t>
                      </a:r>
                      <a:r>
                        <a:rPr dirty="0" sz="1800" spc="48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5" b="1">
                          <a:latin typeface="Arial Narrow"/>
                          <a:cs typeface="Arial Narrow"/>
                        </a:rPr>
                        <a:t>in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event</a:t>
                      </a:r>
                      <a:r>
                        <a:rPr dirty="0" sz="1800" spc="17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rates</a:t>
                      </a:r>
                      <a:r>
                        <a:rPr dirty="0" sz="1800" spc="17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204" b="1">
                          <a:latin typeface="Arial Narrow"/>
                          <a:cs typeface="Arial Narrow"/>
                        </a:rPr>
                        <a:t>(95%</a:t>
                      </a:r>
                      <a:r>
                        <a:rPr dirty="0" sz="1800" spc="17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30" b="1">
                          <a:latin typeface="Arial Narrow"/>
                          <a:cs typeface="Arial Narrow"/>
                        </a:rPr>
                        <a:t>CI)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9539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29259" marR="356870" indent="-139700">
                        <a:lnSpc>
                          <a:spcPct val="114999"/>
                        </a:lnSpc>
                        <a:spcBef>
                          <a:spcPts val="1019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Hazard</a:t>
                      </a:r>
                      <a:r>
                        <a:rPr dirty="0" sz="1800" spc="19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50" b="1">
                          <a:latin typeface="Arial Narrow"/>
                          <a:cs typeface="Arial Narrow"/>
                        </a:rPr>
                        <a:t>ratio </a:t>
                      </a:r>
                      <a:r>
                        <a:rPr dirty="0" sz="1800" spc="204" b="1">
                          <a:latin typeface="Arial Narrow"/>
                          <a:cs typeface="Arial Narrow"/>
                        </a:rPr>
                        <a:t>(95%</a:t>
                      </a:r>
                      <a:r>
                        <a:rPr dirty="0" sz="1800" spc="5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30" b="1">
                          <a:latin typeface="Arial Narrow"/>
                          <a:cs typeface="Arial Narrow"/>
                        </a:rPr>
                        <a:t>CI)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9539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700" spc="-70" i="1">
                          <a:latin typeface="Arial Narrow"/>
                          <a:cs typeface="Arial Narrow"/>
                        </a:rPr>
                        <a:t>Death</a:t>
                      </a:r>
                      <a:r>
                        <a:rPr dirty="0" sz="1700" spc="-30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i="1">
                          <a:latin typeface="Arial Narrow"/>
                          <a:cs typeface="Arial Narrow"/>
                        </a:rPr>
                        <a:t>from</a:t>
                      </a:r>
                      <a:r>
                        <a:rPr dirty="0" sz="1700" spc="-55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spc="-85" i="1">
                          <a:latin typeface="Arial Narrow"/>
                          <a:cs typeface="Arial Narrow"/>
                        </a:rPr>
                        <a:t>any</a:t>
                      </a:r>
                      <a:r>
                        <a:rPr dirty="0" sz="1700" spc="-25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spc="-10" i="1">
                          <a:latin typeface="Arial Narrow"/>
                          <a:cs typeface="Arial Narrow"/>
                        </a:rPr>
                        <a:t>cause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B="0" marT="5778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marR="243204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0·61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(0·35</a:t>
                      </a:r>
                      <a:r>
                        <a:rPr dirty="0" sz="16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16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1·06)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048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 descr=""/>
          <p:cNvSpPr/>
          <p:nvPr/>
        </p:nvSpPr>
        <p:spPr>
          <a:xfrm>
            <a:off x="585368" y="2763507"/>
            <a:ext cx="11003915" cy="365760"/>
          </a:xfrm>
          <a:custGeom>
            <a:avLst/>
            <a:gdLst/>
            <a:ahLst/>
            <a:cxnLst/>
            <a:rect l="l" t="t" r="r" b="b"/>
            <a:pathLst>
              <a:path w="11003915" h="365760">
                <a:moveTo>
                  <a:pt x="11003674" y="0"/>
                </a:moveTo>
                <a:lnTo>
                  <a:pt x="11003674" y="0"/>
                </a:lnTo>
                <a:lnTo>
                  <a:pt x="0" y="0"/>
                </a:lnTo>
                <a:lnTo>
                  <a:pt x="0" y="365760"/>
                </a:lnTo>
                <a:lnTo>
                  <a:pt x="11003674" y="365760"/>
                </a:lnTo>
                <a:lnTo>
                  <a:pt x="11003674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85368" y="3495026"/>
            <a:ext cx="11003915" cy="365760"/>
          </a:xfrm>
          <a:custGeom>
            <a:avLst/>
            <a:gdLst/>
            <a:ahLst/>
            <a:cxnLst/>
            <a:rect l="l" t="t" r="r" b="b"/>
            <a:pathLst>
              <a:path w="11003915" h="365760">
                <a:moveTo>
                  <a:pt x="11003674" y="0"/>
                </a:moveTo>
                <a:lnTo>
                  <a:pt x="9117825" y="0"/>
                </a:lnTo>
                <a:lnTo>
                  <a:pt x="6930123" y="0"/>
                </a:lnTo>
                <a:lnTo>
                  <a:pt x="4867948" y="0"/>
                </a:lnTo>
                <a:lnTo>
                  <a:pt x="0" y="0"/>
                </a:lnTo>
                <a:lnTo>
                  <a:pt x="0" y="365760"/>
                </a:lnTo>
                <a:lnTo>
                  <a:pt x="4867948" y="365760"/>
                </a:lnTo>
                <a:lnTo>
                  <a:pt x="6930123" y="365760"/>
                </a:lnTo>
                <a:lnTo>
                  <a:pt x="9117825" y="365760"/>
                </a:lnTo>
                <a:lnTo>
                  <a:pt x="11003674" y="365760"/>
                </a:lnTo>
                <a:lnTo>
                  <a:pt x="11003674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85368" y="4226547"/>
            <a:ext cx="11003915" cy="365760"/>
          </a:xfrm>
          <a:custGeom>
            <a:avLst/>
            <a:gdLst/>
            <a:ahLst/>
            <a:cxnLst/>
            <a:rect l="l" t="t" r="r" b="b"/>
            <a:pathLst>
              <a:path w="11003915" h="365760">
                <a:moveTo>
                  <a:pt x="11003674" y="0"/>
                </a:moveTo>
                <a:lnTo>
                  <a:pt x="11003674" y="0"/>
                </a:lnTo>
                <a:lnTo>
                  <a:pt x="0" y="0"/>
                </a:lnTo>
                <a:lnTo>
                  <a:pt x="0" y="365760"/>
                </a:lnTo>
                <a:lnTo>
                  <a:pt x="11003674" y="365760"/>
                </a:lnTo>
                <a:lnTo>
                  <a:pt x="11003674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585377" y="4958061"/>
            <a:ext cx="11003915" cy="1469390"/>
            <a:chOff x="585377" y="4958061"/>
            <a:chExt cx="11003915" cy="1469390"/>
          </a:xfrm>
        </p:grpSpPr>
        <p:sp>
          <p:nvSpPr>
            <p:cNvPr id="7" name="object 7" descr=""/>
            <p:cNvSpPr/>
            <p:nvPr/>
          </p:nvSpPr>
          <p:spPr>
            <a:xfrm>
              <a:off x="585368" y="4958067"/>
              <a:ext cx="11003915" cy="1463040"/>
            </a:xfrm>
            <a:custGeom>
              <a:avLst/>
              <a:gdLst/>
              <a:ahLst/>
              <a:cxnLst/>
              <a:rect l="l" t="t" r="r" b="b"/>
              <a:pathLst>
                <a:path w="11003915" h="1463039">
                  <a:moveTo>
                    <a:pt x="11003674" y="0"/>
                  </a:moveTo>
                  <a:lnTo>
                    <a:pt x="9117825" y="0"/>
                  </a:lnTo>
                  <a:lnTo>
                    <a:pt x="0" y="0"/>
                  </a:lnTo>
                  <a:lnTo>
                    <a:pt x="0" y="365760"/>
                  </a:lnTo>
                  <a:lnTo>
                    <a:pt x="0" y="731520"/>
                  </a:lnTo>
                  <a:lnTo>
                    <a:pt x="0" y="1097280"/>
                  </a:lnTo>
                  <a:lnTo>
                    <a:pt x="0" y="1463040"/>
                  </a:lnTo>
                  <a:lnTo>
                    <a:pt x="2904401" y="1463040"/>
                  </a:lnTo>
                  <a:lnTo>
                    <a:pt x="4867948" y="1463040"/>
                  </a:lnTo>
                  <a:lnTo>
                    <a:pt x="6930123" y="1463040"/>
                  </a:lnTo>
                  <a:lnTo>
                    <a:pt x="9117825" y="1463040"/>
                  </a:lnTo>
                  <a:lnTo>
                    <a:pt x="11003674" y="1463040"/>
                  </a:lnTo>
                  <a:lnTo>
                    <a:pt x="11003674" y="1097280"/>
                  </a:lnTo>
                  <a:lnTo>
                    <a:pt x="11003674" y="731520"/>
                  </a:lnTo>
                  <a:lnTo>
                    <a:pt x="11003674" y="365760"/>
                  </a:lnTo>
                  <a:lnTo>
                    <a:pt x="11003674" y="0"/>
                  </a:lnTo>
                  <a:close/>
                </a:path>
              </a:pathLst>
            </a:custGeom>
            <a:solidFill>
              <a:srgbClr val="DADADA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85368" y="6414757"/>
              <a:ext cx="11003915" cy="12700"/>
            </a:xfrm>
            <a:custGeom>
              <a:avLst/>
              <a:gdLst/>
              <a:ahLst/>
              <a:cxnLst/>
              <a:rect l="l" t="t" r="r" b="b"/>
              <a:pathLst>
                <a:path w="11003915" h="12700">
                  <a:moveTo>
                    <a:pt x="11003674" y="0"/>
                  </a:moveTo>
                  <a:lnTo>
                    <a:pt x="11003674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1003674" y="12700"/>
                  </a:lnTo>
                  <a:lnTo>
                    <a:pt x="110036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874017" y="2420544"/>
            <a:ext cx="7715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2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01652" y="2452862"/>
            <a:ext cx="7023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4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(0·5%)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01889" y="2455953"/>
            <a:ext cx="7651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10 </a:t>
            </a:r>
            <a:r>
              <a:rPr dirty="0" sz="1600" spc="-10">
                <a:latin typeface="Arial Narrow"/>
                <a:cs typeface="Arial Narrow"/>
              </a:rPr>
              <a:t>(1·3%)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993044" y="2455953"/>
            <a:ext cx="12331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-0·8</a:t>
            </a:r>
            <a:r>
              <a:rPr dirty="0" sz="1600" spc="45"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(-1·7</a:t>
            </a:r>
            <a:r>
              <a:rPr dirty="0" sz="1600" spc="5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5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0·2)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74017" y="2786304"/>
            <a:ext cx="7721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4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01652" y="2818622"/>
            <a:ext cx="7454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0">
                <a:latin typeface="Arial Narrow"/>
                <a:cs typeface="Arial Narrow"/>
              </a:rPr>
              <a:t>11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(1·8%)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104226" y="2821713"/>
            <a:ext cx="7607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5">
                <a:latin typeface="Arial Narrow"/>
                <a:cs typeface="Arial Narrow"/>
              </a:rPr>
              <a:t>17</a:t>
            </a:r>
            <a:r>
              <a:rPr dirty="0" sz="1600" spc="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(2·6%)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972724" y="2821713"/>
            <a:ext cx="12738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-0·8</a:t>
            </a:r>
            <a:r>
              <a:rPr dirty="0" sz="1600" spc="6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(-2·4</a:t>
            </a:r>
            <a:r>
              <a:rPr dirty="0" sz="1600" spc="6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65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0·8)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74017" y="3152064"/>
            <a:ext cx="7524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114">
                <a:latin typeface="Arial Narrow"/>
                <a:cs typeface="Arial Narrow"/>
              </a:rPr>
              <a:t>7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072466" y="3187473"/>
            <a:ext cx="7981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65">
                <a:latin typeface="Arial Narrow"/>
                <a:cs typeface="Arial Narrow"/>
              </a:rPr>
              <a:t>20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(5·2%)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098028" y="3187473"/>
            <a:ext cx="7727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32</a:t>
            </a:r>
            <a:r>
              <a:rPr dirty="0" sz="1600" spc="7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(7·4%)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987558" y="3187473"/>
            <a:ext cx="12439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 Narrow"/>
                <a:cs typeface="Arial Narrow"/>
              </a:rPr>
              <a:t>-</a:t>
            </a:r>
            <a:r>
              <a:rPr dirty="0" sz="1600">
                <a:latin typeface="Arial Narrow"/>
                <a:cs typeface="Arial Narrow"/>
              </a:rPr>
              <a:t>2·3</a:t>
            </a:r>
            <a:r>
              <a:rPr dirty="0" sz="1600" spc="6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(-6·0</a:t>
            </a:r>
            <a:r>
              <a:rPr dirty="0" sz="1600" spc="6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70">
                <a:latin typeface="Arial Narrow"/>
                <a:cs typeface="Arial Narrow"/>
              </a:rPr>
              <a:t> </a:t>
            </a:r>
            <a:r>
              <a:rPr dirty="0" sz="1600" spc="-40">
                <a:latin typeface="Arial Narrow"/>
                <a:cs typeface="Arial Narrow"/>
              </a:rPr>
              <a:t>1·5)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1252" y="3532980"/>
            <a:ext cx="2954020" cy="283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60" i="1">
                <a:latin typeface="Arial Narrow"/>
                <a:cs typeface="Arial Narrow"/>
              </a:rPr>
              <a:t>Non-</a:t>
            </a:r>
            <a:r>
              <a:rPr dirty="0" sz="1700" spc="-50" i="1">
                <a:latin typeface="Arial Narrow"/>
                <a:cs typeface="Arial Narrow"/>
              </a:rPr>
              <a:t>target-vessel</a:t>
            </a:r>
            <a:r>
              <a:rPr dirty="0" sz="1700" spc="30" i="1">
                <a:latin typeface="Arial Narrow"/>
                <a:cs typeface="Arial Narrow"/>
              </a:rPr>
              <a:t> </a:t>
            </a:r>
            <a:r>
              <a:rPr dirty="0" sz="1700" spc="-40" i="1">
                <a:latin typeface="Arial Narrow"/>
                <a:cs typeface="Arial Narrow"/>
              </a:rPr>
              <a:t>myocardial</a:t>
            </a:r>
            <a:r>
              <a:rPr dirty="0" sz="1700" spc="35" i="1">
                <a:latin typeface="Arial Narrow"/>
                <a:cs typeface="Arial Narrow"/>
              </a:rPr>
              <a:t> </a:t>
            </a:r>
            <a:r>
              <a:rPr dirty="0" sz="1700" spc="-10" i="1">
                <a:latin typeface="Arial Narrow"/>
                <a:cs typeface="Arial Narrow"/>
              </a:rPr>
              <a:t>infarction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945898" y="3553233"/>
            <a:ext cx="14008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0·91</a:t>
            </a:r>
            <a:r>
              <a:rPr dirty="0" sz="1600" spc="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(0·39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2·15)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73916" y="3883584"/>
            <a:ext cx="7715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2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125806" y="3918993"/>
            <a:ext cx="6915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70">
                <a:latin typeface="Arial Narrow"/>
                <a:cs typeface="Arial Narrow"/>
              </a:rPr>
              <a:t>8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(1.0%)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105954" y="3918993"/>
            <a:ext cx="7569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12</a:t>
            </a:r>
            <a:r>
              <a:rPr dirty="0" sz="1600" spc="-6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(1·5%)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032974" y="3918993"/>
            <a:ext cx="11531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0">
                <a:latin typeface="Arial Narrow"/>
                <a:cs typeface="Arial Narrow"/>
              </a:rPr>
              <a:t>0·1</a:t>
            </a:r>
            <a:r>
              <a:rPr dirty="0" sz="1600" spc="5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(-0·8</a:t>
            </a:r>
            <a:r>
              <a:rPr dirty="0" sz="1600" spc="5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55">
                <a:latin typeface="Arial Narrow"/>
                <a:cs typeface="Arial Narrow"/>
              </a:rPr>
              <a:t> </a:t>
            </a:r>
            <a:r>
              <a:rPr dirty="0" sz="1600" spc="-70">
                <a:latin typeface="Arial Narrow"/>
                <a:cs typeface="Arial Narrow"/>
              </a:rPr>
              <a:t>1·1)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73916" y="4249344"/>
            <a:ext cx="7721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4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087808" y="4284753"/>
            <a:ext cx="7677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10 </a:t>
            </a:r>
            <a:r>
              <a:rPr dirty="0" sz="1600" spc="-10">
                <a:latin typeface="Arial Narrow"/>
                <a:cs typeface="Arial Narrow"/>
              </a:rPr>
              <a:t>(1.3%)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150962" y="4284753"/>
            <a:ext cx="6673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70">
                <a:latin typeface="Arial Narrow"/>
                <a:cs typeface="Arial Narrow"/>
              </a:rPr>
              <a:t>8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(1.1%)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015599" y="4284753"/>
            <a:ext cx="11880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0·3</a:t>
            </a:r>
            <a:r>
              <a:rPr dirty="0" sz="1600" spc="6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(-0·9</a:t>
            </a:r>
            <a:r>
              <a:rPr dirty="0" sz="1600" spc="6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65"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1·4)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73916" y="4615104"/>
            <a:ext cx="7524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114">
                <a:latin typeface="Arial Narrow"/>
                <a:cs typeface="Arial Narrow"/>
              </a:rPr>
              <a:t>7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087808" y="4650513"/>
            <a:ext cx="7677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10 </a:t>
            </a:r>
            <a:r>
              <a:rPr dirty="0" sz="1600" spc="-10">
                <a:latin typeface="Arial Narrow"/>
                <a:cs typeface="Arial Narrow"/>
              </a:rPr>
              <a:t>(1.3%)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104531" y="4650513"/>
            <a:ext cx="7600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0">
                <a:latin typeface="Arial Narrow"/>
                <a:cs typeface="Arial Narrow"/>
              </a:rPr>
              <a:t>11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(2.2%)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970387" y="4650513"/>
            <a:ext cx="12782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-0·9</a:t>
            </a:r>
            <a:r>
              <a:rPr dirty="0" sz="1600" spc="7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(-2·6</a:t>
            </a:r>
            <a:r>
              <a:rPr dirty="0" sz="1600" spc="7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75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0·8)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946609" y="5016273"/>
            <a:ext cx="13995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0·88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(0·51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1·52)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41252" y="4902626"/>
            <a:ext cx="2635250" cy="144526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700" spc="-60" i="1">
                <a:latin typeface="Arial Narrow"/>
                <a:cs typeface="Arial Narrow"/>
              </a:rPr>
              <a:t>Non-</a:t>
            </a:r>
            <a:r>
              <a:rPr dirty="0" sz="1700" spc="-50" i="1">
                <a:latin typeface="Arial Narrow"/>
                <a:cs typeface="Arial Narrow"/>
              </a:rPr>
              <a:t>target-vessel</a:t>
            </a:r>
            <a:r>
              <a:rPr dirty="0" sz="1700" spc="95" i="1">
                <a:latin typeface="Arial Narrow"/>
                <a:cs typeface="Arial Narrow"/>
              </a:rPr>
              <a:t> </a:t>
            </a:r>
            <a:r>
              <a:rPr dirty="0" sz="1700" spc="-35" i="1">
                <a:latin typeface="Arial Narrow"/>
                <a:cs typeface="Arial Narrow"/>
              </a:rPr>
              <a:t>revascularization</a:t>
            </a:r>
            <a:endParaRPr sz="1700">
              <a:latin typeface="Arial Narrow"/>
              <a:cs typeface="Arial Narrow"/>
            </a:endParaRPr>
          </a:p>
          <a:p>
            <a:pPr marL="198755">
              <a:lnSpc>
                <a:spcPct val="100000"/>
              </a:lnSpc>
              <a:spcBef>
                <a:spcPts val="71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2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  <a:p>
            <a:pPr marL="198755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4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  <a:p>
            <a:pPr marL="198755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114">
                <a:latin typeface="Arial Narrow"/>
                <a:cs typeface="Arial Narrow"/>
              </a:rPr>
              <a:t>7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001652" y="5263204"/>
            <a:ext cx="851535" cy="1116965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100965">
              <a:lnSpc>
                <a:spcPct val="100000"/>
              </a:lnSpc>
              <a:spcBef>
                <a:spcPts val="1035"/>
              </a:spcBef>
            </a:pPr>
            <a:r>
              <a:rPr dirty="0" sz="1600">
                <a:latin typeface="Arial Narrow"/>
                <a:cs typeface="Arial Narrow"/>
              </a:rPr>
              <a:t>13</a:t>
            </a:r>
            <a:r>
              <a:rPr dirty="0" sz="1600" spc="-6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(1·6%)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600">
                <a:latin typeface="Arial Narrow"/>
                <a:cs typeface="Arial Narrow"/>
              </a:rPr>
              <a:t>22</a:t>
            </a:r>
            <a:r>
              <a:rPr dirty="0" sz="1600" spc="7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(3·1%)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Arial Narrow"/>
                <a:cs typeface="Arial Narrow"/>
              </a:rPr>
              <a:t>24</a:t>
            </a:r>
            <a:r>
              <a:rPr dirty="0" sz="1600" spc="8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(4·8%)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096098" y="5260113"/>
            <a:ext cx="777240" cy="112268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060"/>
              </a:spcBef>
            </a:pPr>
            <a:r>
              <a:rPr dirty="0" sz="1600">
                <a:latin typeface="Arial Narrow"/>
                <a:cs typeface="Arial Narrow"/>
              </a:rPr>
              <a:t>13</a:t>
            </a:r>
            <a:r>
              <a:rPr dirty="0" sz="1600" spc="-6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(1·7%)</a:t>
            </a:r>
            <a:endParaRPr sz="1600">
              <a:latin typeface="Arial Narrow"/>
              <a:cs typeface="Arial Narrow"/>
            </a:endParaRPr>
          </a:p>
          <a:p>
            <a:pPr marL="2032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Arial Narrow"/>
                <a:cs typeface="Arial Narrow"/>
              </a:rPr>
              <a:t>19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(2·7%)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Arial Narrow"/>
                <a:cs typeface="Arial Narrow"/>
              </a:rPr>
              <a:t>27</a:t>
            </a:r>
            <a:r>
              <a:rPr dirty="0" sz="1600" spc="-7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(5·6%)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952811" y="5260113"/>
            <a:ext cx="1313180" cy="112268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60"/>
              </a:spcBef>
            </a:pPr>
            <a:r>
              <a:rPr dirty="0" sz="1600" spc="-10">
                <a:latin typeface="Arial Narrow"/>
                <a:cs typeface="Arial Narrow"/>
              </a:rPr>
              <a:t>-</a:t>
            </a:r>
            <a:r>
              <a:rPr dirty="0" sz="1600">
                <a:latin typeface="Arial Narrow"/>
                <a:cs typeface="Arial Narrow"/>
              </a:rPr>
              <a:t>2·2</a:t>
            </a:r>
            <a:r>
              <a:rPr dirty="0" sz="1600" spc="-5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(-</a:t>
            </a:r>
            <a:r>
              <a:rPr dirty="0" sz="1600">
                <a:latin typeface="Arial Narrow"/>
                <a:cs typeface="Arial Narrow"/>
              </a:rPr>
              <a:t>4·1</a:t>
            </a:r>
            <a:r>
              <a:rPr dirty="0" sz="1600" spc="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 -</a:t>
            </a:r>
            <a:r>
              <a:rPr dirty="0" sz="1600" spc="-20">
                <a:latin typeface="Arial Narrow"/>
                <a:cs typeface="Arial Narrow"/>
              </a:rPr>
              <a:t>0·2)</a:t>
            </a:r>
            <a:endParaRPr sz="1600">
              <a:latin typeface="Arial Narrow"/>
              <a:cs typeface="Arial Narrow"/>
            </a:endParaRPr>
          </a:p>
          <a:p>
            <a:pPr marL="68580">
              <a:lnSpc>
                <a:spcPct val="100000"/>
              </a:lnSpc>
              <a:spcBef>
                <a:spcPts val="960"/>
              </a:spcBef>
            </a:pPr>
            <a:r>
              <a:rPr dirty="0" sz="1600" spc="-30">
                <a:latin typeface="Arial Narrow"/>
                <a:cs typeface="Arial Narrow"/>
              </a:rPr>
              <a:t>-</a:t>
            </a:r>
            <a:r>
              <a:rPr dirty="0" sz="1600" spc="-10">
                <a:latin typeface="Arial Narrow"/>
                <a:cs typeface="Arial Narrow"/>
              </a:rPr>
              <a:t>1·8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(-</a:t>
            </a:r>
            <a:r>
              <a:rPr dirty="0" sz="1600">
                <a:latin typeface="Arial Narrow"/>
                <a:cs typeface="Arial Narrow"/>
              </a:rPr>
              <a:t>4·7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1·2)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Arial Narrow"/>
                <a:cs typeface="Arial Narrow"/>
              </a:rPr>
              <a:t>-4·9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(-10·8</a:t>
            </a:r>
            <a:r>
              <a:rPr dirty="0" sz="1600" spc="4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45">
                <a:latin typeface="Arial Narrow"/>
                <a:cs typeface="Arial Narrow"/>
              </a:rPr>
              <a:t> </a:t>
            </a:r>
            <a:r>
              <a:rPr dirty="0" sz="1600" spc="-70">
                <a:latin typeface="Arial Narrow"/>
                <a:cs typeface="Arial Narrow"/>
              </a:rPr>
              <a:t>1·1)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206115">
              <a:lnSpc>
                <a:spcPct val="100000"/>
              </a:lnSpc>
              <a:spcBef>
                <a:spcPts val="100"/>
              </a:spcBef>
            </a:pPr>
            <a:r>
              <a:rPr dirty="0" sz="3200" spc="-65"/>
              <a:t>Secondary</a:t>
            </a:r>
            <a:r>
              <a:rPr dirty="0" sz="3200" spc="-90"/>
              <a:t> </a:t>
            </a:r>
            <a:r>
              <a:rPr dirty="0" sz="3200" spc="-35"/>
              <a:t>Endpoint</a:t>
            </a:r>
            <a:r>
              <a:rPr dirty="0" sz="3200" spc="-90"/>
              <a:t> </a:t>
            </a:r>
            <a:r>
              <a:rPr dirty="0" sz="3200" spc="-40"/>
              <a:t>Outcomes</a:t>
            </a:r>
            <a:endParaRPr sz="3200"/>
          </a:p>
        </p:txBody>
      </p:sp>
      <p:sp>
        <p:nvSpPr>
          <p:cNvPr id="41" name="object 41" descr=""/>
          <p:cNvSpPr txBox="1"/>
          <p:nvPr/>
        </p:nvSpPr>
        <p:spPr>
          <a:xfrm>
            <a:off x="10276915" y="312244"/>
            <a:ext cx="11220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400">
              <a:latin typeface="Arial Narrow"/>
              <a:cs typeface="Arial Narrow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581491" y="891413"/>
            <a:ext cx="11094085" cy="71755"/>
            <a:chOff x="581491" y="891413"/>
            <a:chExt cx="11094085" cy="71755"/>
          </a:xfrm>
        </p:grpSpPr>
        <p:sp>
          <p:nvSpPr>
            <p:cNvPr id="43" name="object 43" descr=""/>
            <p:cNvSpPr/>
            <p:nvPr/>
          </p:nvSpPr>
          <p:spPr>
            <a:xfrm>
              <a:off x="581491" y="9057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 h="0">
                  <a:moveTo>
                    <a:pt x="0" y="0"/>
                  </a:moveTo>
                  <a:lnTo>
                    <a:pt x="11089787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85376" y="9565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 h="0">
                  <a:moveTo>
                    <a:pt x="0" y="0"/>
                  </a:moveTo>
                  <a:lnTo>
                    <a:pt x="1108978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85377" y="1094114"/>
          <a:ext cx="11087100" cy="1291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8470"/>
                <a:gridCol w="2016125"/>
                <a:gridCol w="1695450"/>
                <a:gridCol w="2396489"/>
                <a:gridCol w="1903729"/>
              </a:tblGrid>
              <a:tr h="925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Endpoints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0960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95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Preventive</a:t>
                      </a:r>
                      <a:r>
                        <a:rPr dirty="0" sz="1800" spc="3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5" b="1">
                          <a:latin typeface="Arial Narrow"/>
                          <a:cs typeface="Arial Narrow"/>
                        </a:rPr>
                        <a:t>PCI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algn="ctr" marL="467359" marR="6953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plus</a:t>
                      </a:r>
                      <a:r>
                        <a:rPr dirty="0" sz="1800" spc="8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70" b="1">
                          <a:latin typeface="Arial Narrow"/>
                          <a:cs typeface="Arial Narrow"/>
                        </a:rPr>
                        <a:t>OMT </a:t>
                      </a:r>
                      <a:r>
                        <a:rPr dirty="0" sz="1800" spc="55" b="1">
                          <a:latin typeface="Arial Narrow"/>
                          <a:cs typeface="Arial Narrow"/>
                        </a:rPr>
                        <a:t>(N=803)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06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15620" marR="318770" indent="-108585">
                        <a:lnSpc>
                          <a:spcPct val="120000"/>
                        </a:lnSpc>
                        <a:spcBef>
                          <a:spcPts val="825"/>
                        </a:spcBef>
                      </a:pP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800" spc="-8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0" b="1">
                          <a:latin typeface="Arial Narrow"/>
                          <a:cs typeface="Arial Narrow"/>
                        </a:rPr>
                        <a:t>alone </a:t>
                      </a:r>
                      <a:r>
                        <a:rPr dirty="0" sz="1800" spc="55" b="1">
                          <a:latin typeface="Arial Narrow"/>
                          <a:cs typeface="Arial Narrow"/>
                        </a:rPr>
                        <a:t>(N=803)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0477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26390" marR="77470" indent="387350">
                        <a:lnSpc>
                          <a:spcPct val="114999"/>
                        </a:lnSpc>
                        <a:spcBef>
                          <a:spcPts val="965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Difference</a:t>
                      </a:r>
                      <a:r>
                        <a:rPr dirty="0" sz="1800" spc="48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5" b="1">
                          <a:latin typeface="Arial Narrow"/>
                          <a:cs typeface="Arial Narrow"/>
                        </a:rPr>
                        <a:t>in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event</a:t>
                      </a:r>
                      <a:r>
                        <a:rPr dirty="0" sz="1800" spc="17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rates</a:t>
                      </a:r>
                      <a:r>
                        <a:rPr dirty="0" sz="1800" spc="17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204" b="1">
                          <a:latin typeface="Arial Narrow"/>
                          <a:cs typeface="Arial Narrow"/>
                        </a:rPr>
                        <a:t>(95%</a:t>
                      </a:r>
                      <a:r>
                        <a:rPr dirty="0" sz="1800" spc="17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30" b="1">
                          <a:latin typeface="Arial Narrow"/>
                          <a:cs typeface="Arial Narrow"/>
                        </a:rPr>
                        <a:t>CI)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255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21334" marR="357505" indent="-139700">
                        <a:lnSpc>
                          <a:spcPct val="114999"/>
                        </a:lnSpc>
                        <a:spcBef>
                          <a:spcPts val="965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Hazard</a:t>
                      </a:r>
                      <a:r>
                        <a:rPr dirty="0" sz="1800" spc="19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50" b="1">
                          <a:latin typeface="Arial Narrow"/>
                          <a:cs typeface="Arial Narrow"/>
                        </a:rPr>
                        <a:t>ratio </a:t>
                      </a:r>
                      <a:r>
                        <a:rPr dirty="0" sz="1800" spc="204" b="1">
                          <a:latin typeface="Arial Narrow"/>
                          <a:cs typeface="Arial Narrow"/>
                        </a:rPr>
                        <a:t>(95%</a:t>
                      </a:r>
                      <a:r>
                        <a:rPr dirty="0" sz="1800" spc="5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30" b="1">
                          <a:latin typeface="Arial Narrow"/>
                          <a:cs typeface="Arial Narrow"/>
                        </a:rPr>
                        <a:t>CI)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2555"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700" spc="-20" i="1">
                          <a:latin typeface="Arial Narrow"/>
                          <a:cs typeface="Arial Narrow"/>
                        </a:rPr>
                        <a:t>Definite</a:t>
                      </a:r>
                      <a:r>
                        <a:rPr dirty="0" sz="1700" spc="-55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spc="-10" i="1">
                          <a:latin typeface="Arial Narrow"/>
                          <a:cs typeface="Arial Narrow"/>
                        </a:rPr>
                        <a:t>stent</a:t>
                      </a:r>
                      <a:r>
                        <a:rPr dirty="0" sz="1700" spc="-55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i="1"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dirty="0" sz="1700" spc="-55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spc="-30" i="1">
                          <a:latin typeface="Arial Narrow"/>
                          <a:cs typeface="Arial Narrow"/>
                        </a:rPr>
                        <a:t>scaffold</a:t>
                      </a:r>
                      <a:r>
                        <a:rPr dirty="0" sz="1700" spc="-55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700" spc="-10" i="1">
                          <a:latin typeface="Arial Narrow"/>
                          <a:cs typeface="Arial Narrow"/>
                        </a:rPr>
                        <a:t>thrombosis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B="0" marT="5778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marR="42989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0·66</a:t>
                      </a:r>
                      <a:r>
                        <a:rPr dirty="0" sz="16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40">
                          <a:latin typeface="Arial Narrow"/>
                          <a:cs typeface="Arial Narrow"/>
                        </a:rPr>
                        <a:t>(0·11</a:t>
                      </a:r>
                      <a:r>
                        <a:rPr dirty="0" sz="16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1600" spc="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3·95)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0485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 descr=""/>
          <p:cNvSpPr/>
          <p:nvPr/>
        </p:nvSpPr>
        <p:spPr>
          <a:xfrm>
            <a:off x="585368" y="2751594"/>
            <a:ext cx="11010900" cy="365760"/>
          </a:xfrm>
          <a:custGeom>
            <a:avLst/>
            <a:gdLst/>
            <a:ahLst/>
            <a:cxnLst/>
            <a:rect l="l" t="t" r="r" b="b"/>
            <a:pathLst>
              <a:path w="11010900" h="365760">
                <a:moveTo>
                  <a:pt x="11010278" y="0"/>
                </a:moveTo>
                <a:lnTo>
                  <a:pt x="11010278" y="0"/>
                </a:lnTo>
                <a:lnTo>
                  <a:pt x="0" y="0"/>
                </a:lnTo>
                <a:lnTo>
                  <a:pt x="0" y="365760"/>
                </a:lnTo>
                <a:lnTo>
                  <a:pt x="11010278" y="365760"/>
                </a:lnTo>
                <a:lnTo>
                  <a:pt x="11010278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85368" y="3483114"/>
            <a:ext cx="11010900" cy="365760"/>
          </a:xfrm>
          <a:custGeom>
            <a:avLst/>
            <a:gdLst/>
            <a:ahLst/>
            <a:cxnLst/>
            <a:rect l="l" t="t" r="r" b="b"/>
            <a:pathLst>
              <a:path w="11010900" h="365760">
                <a:moveTo>
                  <a:pt x="11010278" y="0"/>
                </a:moveTo>
                <a:lnTo>
                  <a:pt x="9123299" y="0"/>
                </a:lnTo>
                <a:lnTo>
                  <a:pt x="6934276" y="0"/>
                </a:lnTo>
                <a:lnTo>
                  <a:pt x="4870856" y="0"/>
                </a:lnTo>
                <a:lnTo>
                  <a:pt x="0" y="0"/>
                </a:lnTo>
                <a:lnTo>
                  <a:pt x="0" y="365760"/>
                </a:lnTo>
                <a:lnTo>
                  <a:pt x="4870856" y="365760"/>
                </a:lnTo>
                <a:lnTo>
                  <a:pt x="6934276" y="365760"/>
                </a:lnTo>
                <a:lnTo>
                  <a:pt x="9123299" y="365760"/>
                </a:lnTo>
                <a:lnTo>
                  <a:pt x="11010278" y="365760"/>
                </a:lnTo>
                <a:lnTo>
                  <a:pt x="11010278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85368" y="4214634"/>
            <a:ext cx="11010900" cy="365760"/>
          </a:xfrm>
          <a:custGeom>
            <a:avLst/>
            <a:gdLst/>
            <a:ahLst/>
            <a:cxnLst/>
            <a:rect l="l" t="t" r="r" b="b"/>
            <a:pathLst>
              <a:path w="11010900" h="365760">
                <a:moveTo>
                  <a:pt x="11010278" y="0"/>
                </a:moveTo>
                <a:lnTo>
                  <a:pt x="11010278" y="0"/>
                </a:lnTo>
                <a:lnTo>
                  <a:pt x="0" y="0"/>
                </a:lnTo>
                <a:lnTo>
                  <a:pt x="0" y="365760"/>
                </a:lnTo>
                <a:lnTo>
                  <a:pt x="11010278" y="365760"/>
                </a:lnTo>
                <a:lnTo>
                  <a:pt x="11010278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585377" y="4946144"/>
            <a:ext cx="11010900" cy="1530350"/>
            <a:chOff x="585377" y="4946144"/>
            <a:chExt cx="11010900" cy="1530350"/>
          </a:xfrm>
        </p:grpSpPr>
        <p:sp>
          <p:nvSpPr>
            <p:cNvPr id="7" name="object 7" descr=""/>
            <p:cNvSpPr/>
            <p:nvPr/>
          </p:nvSpPr>
          <p:spPr>
            <a:xfrm>
              <a:off x="585368" y="4946154"/>
              <a:ext cx="11010900" cy="1524000"/>
            </a:xfrm>
            <a:custGeom>
              <a:avLst/>
              <a:gdLst/>
              <a:ahLst/>
              <a:cxnLst/>
              <a:rect l="l" t="t" r="r" b="b"/>
              <a:pathLst>
                <a:path w="11010900" h="1524000">
                  <a:moveTo>
                    <a:pt x="11010278" y="0"/>
                  </a:moveTo>
                  <a:lnTo>
                    <a:pt x="9123299" y="0"/>
                  </a:lnTo>
                  <a:lnTo>
                    <a:pt x="0" y="0"/>
                  </a:lnTo>
                  <a:lnTo>
                    <a:pt x="0" y="365760"/>
                  </a:lnTo>
                  <a:lnTo>
                    <a:pt x="0" y="731520"/>
                  </a:lnTo>
                  <a:lnTo>
                    <a:pt x="0" y="1097280"/>
                  </a:lnTo>
                  <a:lnTo>
                    <a:pt x="0" y="1523403"/>
                  </a:lnTo>
                  <a:lnTo>
                    <a:pt x="2906128" y="1523403"/>
                  </a:lnTo>
                  <a:lnTo>
                    <a:pt x="4870856" y="1523403"/>
                  </a:lnTo>
                  <a:lnTo>
                    <a:pt x="6934276" y="1523403"/>
                  </a:lnTo>
                  <a:lnTo>
                    <a:pt x="9123299" y="1523403"/>
                  </a:lnTo>
                  <a:lnTo>
                    <a:pt x="11010278" y="1523403"/>
                  </a:lnTo>
                  <a:lnTo>
                    <a:pt x="11010278" y="1097280"/>
                  </a:lnTo>
                  <a:lnTo>
                    <a:pt x="11010278" y="731520"/>
                  </a:lnTo>
                  <a:lnTo>
                    <a:pt x="11010278" y="365760"/>
                  </a:lnTo>
                  <a:lnTo>
                    <a:pt x="11010278" y="0"/>
                  </a:lnTo>
                  <a:close/>
                </a:path>
              </a:pathLst>
            </a:custGeom>
            <a:solidFill>
              <a:srgbClr val="DADADA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85368" y="6463207"/>
              <a:ext cx="11010900" cy="12700"/>
            </a:xfrm>
            <a:custGeom>
              <a:avLst/>
              <a:gdLst/>
              <a:ahLst/>
              <a:cxnLst/>
              <a:rect l="l" t="t" r="r" b="b"/>
              <a:pathLst>
                <a:path w="11010900" h="12700">
                  <a:moveTo>
                    <a:pt x="11010278" y="0"/>
                  </a:moveTo>
                  <a:lnTo>
                    <a:pt x="11010278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1010278" y="12700"/>
                  </a:lnTo>
                  <a:lnTo>
                    <a:pt x="110102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874017" y="2408628"/>
            <a:ext cx="7715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2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03964" y="2440945"/>
            <a:ext cx="6705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0">
                <a:latin typeface="Arial Narrow"/>
                <a:cs typeface="Arial Narrow"/>
              </a:rPr>
              <a:t>1</a:t>
            </a:r>
            <a:r>
              <a:rPr dirty="0" sz="1600" spc="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(0.1%)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36809" y="2444037"/>
            <a:ext cx="7023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3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(0·4%)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687064" y="2440945"/>
            <a:ext cx="12757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-0·3</a:t>
            </a:r>
            <a:r>
              <a:rPr dirty="0" sz="1600" spc="7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(-0·8</a:t>
            </a:r>
            <a:r>
              <a:rPr dirty="0" sz="1600" spc="8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75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0·3)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74017" y="2774388"/>
            <a:ext cx="7721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4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03964" y="2806705"/>
            <a:ext cx="7016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2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(0·3%)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136809" y="2809797"/>
            <a:ext cx="7023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3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(0·4%)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044085" y="2809797"/>
            <a:ext cx="11404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0·2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(-1·1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40">
                <a:latin typeface="Arial Narrow"/>
                <a:cs typeface="Arial Narrow"/>
              </a:rPr>
              <a:t>1·5)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74017" y="3140148"/>
            <a:ext cx="7524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114">
                <a:latin typeface="Arial Narrow"/>
                <a:cs typeface="Arial Narrow"/>
              </a:rPr>
              <a:t>7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122023" y="3175556"/>
            <a:ext cx="7042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2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45">
                <a:latin typeface="Arial Narrow"/>
                <a:cs typeface="Arial Narrow"/>
              </a:rPr>
              <a:t>(0.3%)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136809" y="3175556"/>
            <a:ext cx="7023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3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(0·4%)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994402" y="3175556"/>
            <a:ext cx="12395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-0·4</a:t>
            </a:r>
            <a:r>
              <a:rPr dirty="0" sz="1600" spc="5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(-2·3</a:t>
            </a:r>
            <a:r>
              <a:rPr dirty="0" sz="1600" spc="6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55"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1·5)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1252" y="3529293"/>
            <a:ext cx="508634" cy="283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35" i="1">
                <a:latin typeface="Arial Narrow"/>
                <a:cs typeface="Arial Narrow"/>
              </a:rPr>
              <a:t>Stroke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764551" y="3541317"/>
            <a:ext cx="14401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0·99</a:t>
            </a:r>
            <a:r>
              <a:rPr dirty="0" sz="1600" spc="7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(0·43</a:t>
            </a:r>
            <a:r>
              <a:rPr dirty="0" sz="1600" spc="7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7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2·29)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73916" y="3871668"/>
            <a:ext cx="7715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2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003964" y="3903985"/>
            <a:ext cx="7061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5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(0·6%)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131322" y="3907077"/>
            <a:ext cx="7137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75">
                <a:latin typeface="Arial Narrow"/>
                <a:cs typeface="Arial Narrow"/>
              </a:rPr>
              <a:t>6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50">
                <a:latin typeface="Arial Narrow"/>
                <a:cs typeface="Arial Narrow"/>
              </a:rPr>
              <a:t>(0.8%)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004359" y="3907077"/>
            <a:ext cx="12198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 Narrow"/>
                <a:cs typeface="Arial Narrow"/>
              </a:rPr>
              <a:t>-</a:t>
            </a:r>
            <a:r>
              <a:rPr dirty="0" sz="1600">
                <a:latin typeface="Arial Narrow"/>
                <a:cs typeface="Arial Narrow"/>
              </a:rPr>
              <a:t>0·1</a:t>
            </a:r>
            <a:r>
              <a:rPr dirty="0" sz="1600" spc="-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(-</a:t>
            </a:r>
            <a:r>
              <a:rPr dirty="0" sz="1600">
                <a:latin typeface="Arial Narrow"/>
                <a:cs typeface="Arial Narrow"/>
              </a:rPr>
              <a:t>1·0</a:t>
            </a:r>
            <a:r>
              <a:rPr dirty="0" sz="1600" spc="-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 </a:t>
            </a:r>
            <a:r>
              <a:rPr dirty="0" sz="1600" spc="-30">
                <a:latin typeface="Arial Narrow"/>
                <a:cs typeface="Arial Narrow"/>
              </a:rPr>
              <a:t>0·7)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73916" y="4237428"/>
            <a:ext cx="7721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4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090222" y="4272837"/>
            <a:ext cx="7677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10 </a:t>
            </a:r>
            <a:r>
              <a:rPr dirty="0" sz="1600" spc="-10">
                <a:latin typeface="Arial Narrow"/>
                <a:cs typeface="Arial Narrow"/>
              </a:rPr>
              <a:t>(1.5%)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145953" y="4272837"/>
            <a:ext cx="6845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70">
                <a:latin typeface="Arial Narrow"/>
                <a:cs typeface="Arial Narrow"/>
              </a:rPr>
              <a:t>9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(1.3%)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020412" y="4272837"/>
            <a:ext cx="11880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0·3</a:t>
            </a:r>
            <a:r>
              <a:rPr dirty="0" sz="1600" spc="6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(-0·9</a:t>
            </a:r>
            <a:r>
              <a:rPr dirty="0" sz="1600" spc="6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65"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1·4)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73916" y="4603188"/>
            <a:ext cx="7524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114">
                <a:latin typeface="Arial Narrow"/>
                <a:cs typeface="Arial Narrow"/>
              </a:rPr>
              <a:t>7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100179" y="4638597"/>
            <a:ext cx="7473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0">
                <a:latin typeface="Arial Narrow"/>
                <a:cs typeface="Arial Narrow"/>
              </a:rPr>
              <a:t>11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(1.8%)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108056" y="4638597"/>
            <a:ext cx="7600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0">
                <a:latin typeface="Arial Narrow"/>
                <a:cs typeface="Arial Narrow"/>
              </a:rPr>
              <a:t>11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(2.2%)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975200" y="4638597"/>
            <a:ext cx="12782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-0·9</a:t>
            </a:r>
            <a:r>
              <a:rPr dirty="0" sz="1600" spc="7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(-2·6</a:t>
            </a:r>
            <a:r>
              <a:rPr dirty="0" sz="1600" spc="7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75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0·8)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764551" y="5004356"/>
            <a:ext cx="140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Narrow"/>
                <a:cs typeface="Arial Narrow"/>
              </a:rPr>
              <a:t>0·90</a:t>
            </a:r>
            <a:r>
              <a:rPr dirty="0" sz="1600" spc="9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(0·38</a:t>
            </a:r>
            <a:r>
              <a:rPr dirty="0" sz="1600" spc="9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90">
                <a:latin typeface="Arial Narrow"/>
                <a:cs typeface="Arial Narrow"/>
              </a:rPr>
              <a:t> </a:t>
            </a:r>
            <a:r>
              <a:rPr dirty="0" sz="1600" spc="-50">
                <a:latin typeface="Arial Narrow"/>
                <a:cs typeface="Arial Narrow"/>
              </a:rPr>
              <a:t>2·11)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41252" y="4903249"/>
            <a:ext cx="1766570" cy="146240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700" spc="-55" i="1">
                <a:latin typeface="Arial Narrow"/>
                <a:cs typeface="Arial Narrow"/>
              </a:rPr>
              <a:t>Bleeding</a:t>
            </a:r>
            <a:r>
              <a:rPr dirty="0" sz="1700" spc="-15" i="1">
                <a:latin typeface="Arial Narrow"/>
                <a:cs typeface="Arial Narrow"/>
              </a:rPr>
              <a:t> </a:t>
            </a:r>
            <a:r>
              <a:rPr dirty="0" sz="1700" spc="-65" i="1">
                <a:latin typeface="Arial Narrow"/>
                <a:cs typeface="Arial Narrow"/>
              </a:rPr>
              <a:t>events</a:t>
            </a:r>
            <a:r>
              <a:rPr dirty="0" sz="1700" spc="-10" i="1">
                <a:latin typeface="Arial Narrow"/>
                <a:cs typeface="Arial Narrow"/>
              </a:rPr>
              <a:t> </a:t>
            </a:r>
            <a:r>
              <a:rPr dirty="0" sz="1700" spc="-25" i="1">
                <a:latin typeface="Arial Narrow"/>
                <a:cs typeface="Arial Narrow"/>
              </a:rPr>
              <a:t>(Major)</a:t>
            </a:r>
            <a:endParaRPr sz="1700">
              <a:latin typeface="Arial Narrow"/>
              <a:cs typeface="Arial Narrow"/>
            </a:endParaRPr>
          </a:p>
          <a:p>
            <a:pPr marL="198755">
              <a:lnSpc>
                <a:spcPct val="100000"/>
              </a:lnSpc>
              <a:spcBef>
                <a:spcPts val="66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2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  <a:p>
            <a:pPr marL="198755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4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  <a:p>
            <a:pPr marL="198755">
              <a:lnSpc>
                <a:spcPct val="100000"/>
              </a:lnSpc>
              <a:spcBef>
                <a:spcPts val="1200"/>
              </a:spcBef>
            </a:pPr>
            <a:r>
              <a:rPr dirty="0" sz="1600">
                <a:latin typeface="Arial Narrow"/>
                <a:cs typeface="Arial Narrow"/>
              </a:rPr>
              <a:t>At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114">
                <a:latin typeface="Arial Narrow"/>
                <a:cs typeface="Arial Narrow"/>
              </a:rPr>
              <a:t>7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years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003964" y="5251289"/>
            <a:ext cx="822960" cy="1146810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128905">
              <a:lnSpc>
                <a:spcPct val="100000"/>
              </a:lnSpc>
              <a:spcBef>
                <a:spcPts val="1035"/>
              </a:spcBef>
            </a:pPr>
            <a:r>
              <a:rPr dirty="0" sz="1600">
                <a:latin typeface="Arial Narrow"/>
                <a:cs typeface="Arial Narrow"/>
              </a:rPr>
              <a:t>5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(0·6%)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600" spc="70">
                <a:latin typeface="Arial Narrow"/>
                <a:cs typeface="Arial Narrow"/>
              </a:rPr>
              <a:t>8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(1·4%)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600">
                <a:latin typeface="Arial Narrow"/>
                <a:cs typeface="Arial Narrow"/>
              </a:rPr>
              <a:t>10 </a:t>
            </a:r>
            <a:r>
              <a:rPr dirty="0" sz="1600" spc="-10">
                <a:latin typeface="Arial Narrow"/>
                <a:cs typeface="Arial Narrow"/>
              </a:rPr>
              <a:t>(1.9%)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131018" y="5248197"/>
            <a:ext cx="714375" cy="115316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60"/>
              </a:spcBef>
            </a:pPr>
            <a:r>
              <a:rPr dirty="0" sz="1600">
                <a:latin typeface="Arial Narrow"/>
                <a:cs typeface="Arial Narrow"/>
              </a:rPr>
              <a:t>4</a:t>
            </a:r>
            <a:r>
              <a:rPr dirty="0" sz="1600" spc="40">
                <a:latin typeface="Arial Narrow"/>
                <a:cs typeface="Arial Narrow"/>
              </a:rPr>
              <a:t> </a:t>
            </a:r>
            <a:r>
              <a:rPr dirty="0" sz="1600" spc="45">
                <a:latin typeface="Arial Narrow"/>
                <a:cs typeface="Arial Narrow"/>
              </a:rPr>
              <a:t>(0.5%)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75">
                <a:latin typeface="Arial Narrow"/>
                <a:cs typeface="Arial Narrow"/>
              </a:rPr>
              <a:t>6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50">
                <a:latin typeface="Arial Narrow"/>
                <a:cs typeface="Arial Narrow"/>
              </a:rPr>
              <a:t>(0.9%)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600" spc="75">
                <a:latin typeface="Arial Narrow"/>
                <a:cs typeface="Arial Narrow"/>
              </a:rPr>
              <a:t>6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50">
                <a:latin typeface="Arial Narrow"/>
                <a:cs typeface="Arial Narrow"/>
              </a:rPr>
              <a:t>(0.9%)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963110" y="5248197"/>
            <a:ext cx="1302385" cy="115316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600">
                <a:latin typeface="Arial Narrow"/>
                <a:cs typeface="Arial Narrow"/>
              </a:rPr>
              <a:t>-0·8</a:t>
            </a:r>
            <a:r>
              <a:rPr dirty="0" sz="1600" spc="25">
                <a:latin typeface="Arial Narrow"/>
                <a:cs typeface="Arial Narrow"/>
              </a:rPr>
              <a:t> </a:t>
            </a:r>
            <a:r>
              <a:rPr dirty="0" sz="1600" spc="-40">
                <a:latin typeface="Arial Narrow"/>
                <a:cs typeface="Arial Narrow"/>
              </a:rPr>
              <a:t>(-</a:t>
            </a:r>
            <a:r>
              <a:rPr dirty="0" sz="1600">
                <a:latin typeface="Arial Narrow"/>
                <a:cs typeface="Arial Narrow"/>
              </a:rPr>
              <a:t>1·</a:t>
            </a:r>
            <a:r>
              <a:rPr dirty="0" sz="1600" spc="25">
                <a:latin typeface="Arial Narrow"/>
                <a:cs typeface="Arial Narrow"/>
              </a:rPr>
              <a:t> </a:t>
            </a:r>
            <a:r>
              <a:rPr dirty="0" sz="1600" spc="70">
                <a:latin typeface="Arial Narrow"/>
                <a:cs typeface="Arial Narrow"/>
              </a:rPr>
              <a:t>8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25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0·2)</a:t>
            </a:r>
            <a:endParaRPr sz="1600">
              <a:latin typeface="Arial Narrow"/>
              <a:cs typeface="Arial Narrow"/>
            </a:endParaRPr>
          </a:p>
          <a:p>
            <a:pPr marL="90805" marR="29209" indent="-53975">
              <a:lnSpc>
                <a:spcPts val="3120"/>
              </a:lnSpc>
            </a:pPr>
            <a:r>
              <a:rPr dirty="0" sz="1600">
                <a:latin typeface="Arial Narrow"/>
                <a:cs typeface="Arial Narrow"/>
              </a:rPr>
              <a:t>-0·3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(-</a:t>
            </a:r>
            <a:r>
              <a:rPr dirty="0" sz="1600">
                <a:latin typeface="Arial Narrow"/>
                <a:cs typeface="Arial Narrow"/>
              </a:rPr>
              <a:t>1·4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0·9) </a:t>
            </a:r>
            <a:r>
              <a:rPr dirty="0" sz="1600">
                <a:latin typeface="Arial Narrow"/>
                <a:cs typeface="Arial Narrow"/>
              </a:rPr>
              <a:t>0·4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(-1·1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to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1·8)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206115">
              <a:lnSpc>
                <a:spcPct val="100000"/>
              </a:lnSpc>
              <a:spcBef>
                <a:spcPts val="100"/>
              </a:spcBef>
            </a:pPr>
            <a:r>
              <a:rPr dirty="0" sz="3200" spc="-65"/>
              <a:t>Secondary</a:t>
            </a:r>
            <a:r>
              <a:rPr dirty="0" sz="3200" spc="-90"/>
              <a:t> </a:t>
            </a:r>
            <a:r>
              <a:rPr dirty="0" sz="3200" spc="-35"/>
              <a:t>Endpoint</a:t>
            </a:r>
            <a:r>
              <a:rPr dirty="0" sz="3200" spc="-90"/>
              <a:t> </a:t>
            </a:r>
            <a:r>
              <a:rPr dirty="0" sz="3200" spc="-40"/>
              <a:t>Outcomes</a:t>
            </a:r>
            <a:endParaRPr sz="3200"/>
          </a:p>
        </p:txBody>
      </p:sp>
      <p:sp>
        <p:nvSpPr>
          <p:cNvPr id="41" name="object 41" descr=""/>
          <p:cNvSpPr txBox="1"/>
          <p:nvPr/>
        </p:nvSpPr>
        <p:spPr>
          <a:xfrm>
            <a:off x="10276915" y="312244"/>
            <a:ext cx="11220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400">
              <a:latin typeface="Arial Narrow"/>
              <a:cs typeface="Arial Narrow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581491" y="891413"/>
            <a:ext cx="11094085" cy="71755"/>
            <a:chOff x="581491" y="891413"/>
            <a:chExt cx="11094085" cy="71755"/>
          </a:xfrm>
        </p:grpSpPr>
        <p:sp>
          <p:nvSpPr>
            <p:cNvPr id="43" name="object 43" descr=""/>
            <p:cNvSpPr/>
            <p:nvPr/>
          </p:nvSpPr>
          <p:spPr>
            <a:xfrm>
              <a:off x="581491" y="9057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 h="0">
                  <a:moveTo>
                    <a:pt x="0" y="0"/>
                  </a:moveTo>
                  <a:lnTo>
                    <a:pt x="11089787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85376" y="9565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 h="0">
                  <a:moveTo>
                    <a:pt x="0" y="0"/>
                  </a:moveTo>
                  <a:lnTo>
                    <a:pt x="1108978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9357" y="132860"/>
            <a:ext cx="6157577" cy="663546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0541" y="1003737"/>
            <a:ext cx="3319779" cy="1991360"/>
          </a:xfrm>
          <a:prstGeom prst="rect">
            <a:avLst/>
          </a:prstGeom>
        </p:spPr>
        <p:txBody>
          <a:bodyPr wrap="square" lIns="0" tIns="210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dirty="0" sz="3000" spc="-40">
                <a:solidFill>
                  <a:srgbClr val="2F5496"/>
                </a:solidFill>
                <a:latin typeface="Arial Narrow"/>
                <a:cs typeface="Arial Narrow"/>
              </a:rPr>
              <a:t>Subgroup</a:t>
            </a:r>
            <a:r>
              <a:rPr dirty="0" sz="3000" spc="-110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3000" spc="-10">
                <a:solidFill>
                  <a:srgbClr val="2F5496"/>
                </a:solidFill>
                <a:latin typeface="Arial Narrow"/>
                <a:cs typeface="Arial Narrow"/>
              </a:rPr>
              <a:t>Analyses</a:t>
            </a:r>
            <a:endParaRPr sz="3000">
              <a:latin typeface="Arial Narrow"/>
              <a:cs typeface="Arial Narrow"/>
            </a:endParaRPr>
          </a:p>
          <a:p>
            <a:pPr marL="12700" marR="5080">
              <a:lnSpc>
                <a:spcPct val="143300"/>
              </a:lnSpc>
            </a:pPr>
            <a:r>
              <a:rPr dirty="0" sz="3000">
                <a:solidFill>
                  <a:srgbClr val="2F5496"/>
                </a:solidFill>
                <a:latin typeface="Arial Narrow"/>
                <a:cs typeface="Arial Narrow"/>
              </a:rPr>
              <a:t>of</a:t>
            </a:r>
            <a:r>
              <a:rPr dirty="0" sz="3000" spc="60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2F5496"/>
                </a:solidFill>
                <a:latin typeface="Arial Narrow"/>
                <a:cs typeface="Arial Narrow"/>
              </a:rPr>
              <a:t>the</a:t>
            </a:r>
            <a:r>
              <a:rPr dirty="0" sz="3000" spc="60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2F5496"/>
                </a:solidFill>
                <a:latin typeface="Arial Narrow"/>
                <a:cs typeface="Arial Narrow"/>
              </a:rPr>
              <a:t>Primary</a:t>
            </a:r>
            <a:r>
              <a:rPr dirty="0" sz="3000" spc="60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3000" spc="-45">
                <a:solidFill>
                  <a:srgbClr val="2F5496"/>
                </a:solidFill>
                <a:latin typeface="Arial Narrow"/>
                <a:cs typeface="Arial Narrow"/>
              </a:rPr>
              <a:t>Outcome </a:t>
            </a:r>
            <a:r>
              <a:rPr dirty="0" sz="3000" spc="70">
                <a:solidFill>
                  <a:srgbClr val="2F5496"/>
                </a:solidFill>
                <a:latin typeface="Arial Narrow"/>
                <a:cs typeface="Arial Narrow"/>
              </a:rPr>
              <a:t>at</a:t>
            </a:r>
            <a:r>
              <a:rPr dirty="0" sz="3000" spc="60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2F5496"/>
                </a:solidFill>
                <a:latin typeface="Arial Narrow"/>
                <a:cs typeface="Arial Narrow"/>
              </a:rPr>
              <a:t>2-year</a:t>
            </a:r>
            <a:r>
              <a:rPr dirty="0" sz="3000" spc="60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3000" spc="-30">
                <a:solidFill>
                  <a:srgbClr val="2F5496"/>
                </a:solidFill>
                <a:latin typeface="Arial Narrow"/>
                <a:cs typeface="Arial Narrow"/>
              </a:rPr>
              <a:t>Follow-</a:t>
            </a:r>
            <a:r>
              <a:rPr dirty="0" sz="3000" spc="-25">
                <a:solidFill>
                  <a:srgbClr val="2F5496"/>
                </a:solidFill>
                <a:latin typeface="Arial Narrow"/>
                <a:cs typeface="Arial Narrow"/>
              </a:rPr>
              <a:t>up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0542" y="383977"/>
            <a:ext cx="11220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0432" y="159494"/>
            <a:ext cx="6132041" cy="664374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0541" y="880347"/>
            <a:ext cx="3319779" cy="1991360"/>
          </a:xfrm>
          <a:prstGeom prst="rect">
            <a:avLst/>
          </a:prstGeom>
        </p:spPr>
        <p:txBody>
          <a:bodyPr wrap="square" lIns="0" tIns="210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dirty="0" sz="3000" spc="-40">
                <a:solidFill>
                  <a:srgbClr val="2F5496"/>
                </a:solidFill>
                <a:latin typeface="Arial Narrow"/>
                <a:cs typeface="Arial Narrow"/>
              </a:rPr>
              <a:t>Subgroup</a:t>
            </a:r>
            <a:r>
              <a:rPr dirty="0" sz="3000" spc="-110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3000" spc="-10">
                <a:solidFill>
                  <a:srgbClr val="2F5496"/>
                </a:solidFill>
                <a:latin typeface="Arial Narrow"/>
                <a:cs typeface="Arial Narrow"/>
              </a:rPr>
              <a:t>Analyses</a:t>
            </a:r>
            <a:endParaRPr sz="3000">
              <a:latin typeface="Arial Narrow"/>
              <a:cs typeface="Arial Narrow"/>
            </a:endParaRPr>
          </a:p>
          <a:p>
            <a:pPr marL="12700" marR="5080">
              <a:lnSpc>
                <a:spcPct val="143300"/>
              </a:lnSpc>
            </a:pPr>
            <a:r>
              <a:rPr dirty="0" sz="3000">
                <a:solidFill>
                  <a:srgbClr val="2F5496"/>
                </a:solidFill>
                <a:latin typeface="Arial Narrow"/>
                <a:cs typeface="Arial Narrow"/>
              </a:rPr>
              <a:t>of</a:t>
            </a:r>
            <a:r>
              <a:rPr dirty="0" sz="3000" spc="60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2F5496"/>
                </a:solidFill>
                <a:latin typeface="Arial Narrow"/>
                <a:cs typeface="Arial Narrow"/>
              </a:rPr>
              <a:t>the</a:t>
            </a:r>
            <a:r>
              <a:rPr dirty="0" sz="3000" spc="60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2F5496"/>
                </a:solidFill>
                <a:latin typeface="Arial Narrow"/>
                <a:cs typeface="Arial Narrow"/>
              </a:rPr>
              <a:t>Primary</a:t>
            </a:r>
            <a:r>
              <a:rPr dirty="0" sz="3000" spc="60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3000" spc="-45">
                <a:solidFill>
                  <a:srgbClr val="2F5496"/>
                </a:solidFill>
                <a:latin typeface="Arial Narrow"/>
                <a:cs typeface="Arial Narrow"/>
              </a:rPr>
              <a:t>Outcome </a:t>
            </a:r>
            <a:r>
              <a:rPr dirty="0" sz="3000" spc="70">
                <a:solidFill>
                  <a:srgbClr val="2F5496"/>
                </a:solidFill>
                <a:latin typeface="Arial Narrow"/>
                <a:cs typeface="Arial Narrow"/>
              </a:rPr>
              <a:t>at</a:t>
            </a:r>
            <a:r>
              <a:rPr dirty="0" sz="3000" spc="-40">
                <a:solidFill>
                  <a:srgbClr val="2F5496"/>
                </a:solidFill>
                <a:latin typeface="Arial Narrow"/>
                <a:cs typeface="Arial Narrow"/>
              </a:rPr>
              <a:t> 7-</a:t>
            </a:r>
            <a:r>
              <a:rPr dirty="0" sz="3000">
                <a:solidFill>
                  <a:srgbClr val="2F5496"/>
                </a:solidFill>
                <a:latin typeface="Arial Narrow"/>
                <a:cs typeface="Arial Narrow"/>
              </a:rPr>
              <a:t>year</a:t>
            </a:r>
            <a:r>
              <a:rPr dirty="0" sz="3000" spc="-35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3000" spc="-30">
                <a:solidFill>
                  <a:srgbClr val="2F5496"/>
                </a:solidFill>
                <a:latin typeface="Arial Narrow"/>
                <a:cs typeface="Arial Narrow"/>
              </a:rPr>
              <a:t>Follow-</a:t>
            </a:r>
            <a:r>
              <a:rPr dirty="0" sz="3000" spc="-25">
                <a:solidFill>
                  <a:srgbClr val="2F5496"/>
                </a:solidFill>
                <a:latin typeface="Arial Narrow"/>
                <a:cs typeface="Arial Narrow"/>
              </a:rPr>
              <a:t>up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0542" y="383977"/>
            <a:ext cx="11220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801640" y="6142307"/>
            <a:ext cx="57645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FFFFFF"/>
                </a:solidFill>
                <a:latin typeface="Arial Narrow"/>
                <a:cs typeface="Arial Narrow"/>
              </a:rPr>
              <a:t>Stone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Arial Narrow"/>
                <a:cs typeface="Arial Narrow"/>
              </a:rPr>
              <a:t>GW</a:t>
            </a:r>
            <a:r>
              <a:rPr dirty="0" sz="12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et al.</a:t>
            </a:r>
            <a:r>
              <a:rPr dirty="0" sz="12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2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45">
                <a:solidFill>
                  <a:srgbClr val="FFFFFF"/>
                </a:solidFill>
                <a:latin typeface="Arial Narrow"/>
                <a:cs typeface="Arial Narrow"/>
              </a:rPr>
              <a:t>Engl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35">
                <a:solidFill>
                  <a:srgbClr val="FFFFFF"/>
                </a:solidFill>
                <a:latin typeface="Arial Narrow"/>
                <a:cs typeface="Arial Narrow"/>
              </a:rPr>
              <a:t>J</a:t>
            </a:r>
            <a:r>
              <a:rPr dirty="0" sz="12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Narrow"/>
                <a:cs typeface="Arial Narrow"/>
              </a:rPr>
              <a:t>Med</a:t>
            </a:r>
            <a:r>
              <a:rPr dirty="0" sz="12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Narrow"/>
                <a:cs typeface="Arial Narrow"/>
              </a:rPr>
              <a:t>2011;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 364:</a:t>
            </a:r>
            <a:r>
              <a:rPr dirty="0" sz="12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226–35.</a:t>
            </a:r>
            <a:r>
              <a:rPr dirty="0" sz="12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Narrow"/>
                <a:cs typeface="Arial Narrow"/>
              </a:rPr>
              <a:t>Erlinge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2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et al.</a:t>
            </a:r>
            <a:r>
              <a:rPr dirty="0" sz="12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Narrow"/>
                <a:cs typeface="Arial Narrow"/>
              </a:rPr>
              <a:t>Lancet</a:t>
            </a:r>
            <a:r>
              <a:rPr dirty="0" sz="12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2021; 397:</a:t>
            </a:r>
            <a:r>
              <a:rPr dirty="0" sz="12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Narrow"/>
                <a:cs typeface="Arial Narrow"/>
              </a:rPr>
              <a:t>985–95.</a:t>
            </a:r>
            <a:endParaRPr sz="12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20">
                <a:solidFill>
                  <a:srgbClr val="FFFFFF"/>
                </a:solidFill>
                <a:latin typeface="Arial Narrow"/>
                <a:cs typeface="Arial Narrow"/>
              </a:rPr>
              <a:t>Stone</a:t>
            </a:r>
            <a:r>
              <a:rPr dirty="0" sz="12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Arial Narrow"/>
                <a:cs typeface="Arial Narrow"/>
              </a:rPr>
              <a:t>GW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al.</a:t>
            </a:r>
            <a:r>
              <a:rPr dirty="0" sz="12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35">
                <a:solidFill>
                  <a:srgbClr val="FFFFFF"/>
                </a:solidFill>
                <a:latin typeface="Arial Narrow"/>
                <a:cs typeface="Arial Narrow"/>
              </a:rPr>
              <a:t>J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Arial Narrow"/>
                <a:cs typeface="Arial Narrow"/>
              </a:rPr>
              <a:t>Am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Coll</a:t>
            </a:r>
            <a:r>
              <a:rPr dirty="0" sz="12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Cardiol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2020;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Narrow"/>
                <a:cs typeface="Arial Narrow"/>
              </a:rPr>
              <a:t>76: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2289–301.</a:t>
            </a:r>
            <a:r>
              <a:rPr dirty="0" sz="12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Arial Narrow"/>
                <a:cs typeface="Arial Narrow"/>
              </a:rPr>
              <a:t>Gaba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0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dirty="0" sz="12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al.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Nat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Arial Narrow"/>
                <a:cs typeface="Arial Narrow"/>
              </a:rPr>
              <a:t>Rev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Cardiol</a:t>
            </a:r>
            <a:r>
              <a:rPr dirty="0" sz="12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2023;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20: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Narrow"/>
                <a:cs typeface="Arial Narrow"/>
              </a:rPr>
              <a:t>181–96. Kedhi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-185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 et al. </a:t>
            </a:r>
            <a:r>
              <a:rPr dirty="0" sz="1200" spc="-40">
                <a:solidFill>
                  <a:srgbClr val="FFFFFF"/>
                </a:solidFill>
                <a:latin typeface="Arial Narrow"/>
                <a:cs typeface="Arial Narrow"/>
              </a:rPr>
              <a:t>Eur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 Heart </a:t>
            </a:r>
            <a:r>
              <a:rPr dirty="0" sz="1200" spc="-135">
                <a:solidFill>
                  <a:srgbClr val="FFFFFF"/>
                </a:solidFill>
                <a:latin typeface="Arial Narrow"/>
                <a:cs typeface="Arial Narrow"/>
              </a:rPr>
              <a:t>J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 2021; 42: 4671–79.</a:t>
            </a:r>
            <a:r>
              <a:rPr dirty="0" sz="1200" spc="27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Mol </a:t>
            </a:r>
            <a:r>
              <a:rPr dirty="0" sz="1200" spc="-125">
                <a:solidFill>
                  <a:srgbClr val="FFFFFF"/>
                </a:solidFill>
                <a:latin typeface="Arial Narrow"/>
                <a:cs typeface="Arial Narrow"/>
              </a:rPr>
              <a:t>JQ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 et al. </a:t>
            </a:r>
            <a:r>
              <a:rPr dirty="0" sz="1200" spc="-85">
                <a:solidFill>
                  <a:srgbClr val="FFFFFF"/>
                </a:solidFill>
                <a:latin typeface="Arial Narrow"/>
                <a:cs typeface="Arial Narrow"/>
              </a:rPr>
              <a:t>JAMA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 Cardiol 2023; 8: </a:t>
            </a:r>
            <a:r>
              <a:rPr dirty="0" sz="1200" spc="-10">
                <a:solidFill>
                  <a:srgbClr val="FFFFFF"/>
                </a:solidFill>
                <a:latin typeface="Arial Narrow"/>
                <a:cs typeface="Arial Narrow"/>
              </a:rPr>
              <a:t>1013–21.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42325" y="1281352"/>
            <a:ext cx="10337165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0700" marR="9271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520700" algn="l"/>
              </a:tabLst>
            </a:pP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Intracoronary</a:t>
            </a:r>
            <a:r>
              <a:rPr dirty="0" sz="2800" spc="-7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imaging</a:t>
            </a:r>
            <a:r>
              <a:rPr dirty="0" sz="2800" spc="-6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defined</a:t>
            </a:r>
            <a:r>
              <a:rPr dirty="0" sz="2800" spc="-6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vulnerable</a:t>
            </a:r>
            <a:r>
              <a:rPr dirty="0" sz="2800" spc="-6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 Narrow"/>
                <a:cs typeface="Arial Narrow"/>
              </a:rPr>
              <a:t>plaque</a:t>
            </a:r>
            <a:r>
              <a:rPr dirty="0" sz="2800" spc="-6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60">
                <a:solidFill>
                  <a:srgbClr val="C00000"/>
                </a:solidFill>
                <a:latin typeface="Arial Narrow"/>
                <a:cs typeface="Arial Narrow"/>
              </a:rPr>
              <a:t>(VP)</a:t>
            </a:r>
            <a:r>
              <a:rPr dirty="0" sz="2800" spc="-6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40">
                <a:latin typeface="Arial Narrow"/>
                <a:cs typeface="Arial Narrow"/>
              </a:rPr>
              <a:t>has</a:t>
            </a:r>
            <a:r>
              <a:rPr dirty="0" sz="2800" spc="-6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more</a:t>
            </a:r>
            <a:r>
              <a:rPr dirty="0" sz="2800" spc="-6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tendency</a:t>
            </a:r>
            <a:r>
              <a:rPr dirty="0" sz="2800" spc="-65">
                <a:latin typeface="Arial Narrow"/>
                <a:cs typeface="Arial Narrow"/>
              </a:rPr>
              <a:t> </a:t>
            </a:r>
            <a:r>
              <a:rPr dirty="0" sz="2800" spc="40">
                <a:latin typeface="Arial Narrow"/>
                <a:cs typeface="Arial Narrow"/>
              </a:rPr>
              <a:t>to </a:t>
            </a:r>
            <a:r>
              <a:rPr dirty="0" sz="2800" spc="-10">
                <a:latin typeface="Arial Narrow"/>
                <a:cs typeface="Arial Narrow"/>
              </a:rPr>
              <a:t>increase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major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 spc="-45">
                <a:latin typeface="Arial Narrow"/>
                <a:cs typeface="Arial Narrow"/>
              </a:rPr>
              <a:t>adverse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cardiac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events.</a:t>
            </a:r>
            <a:r>
              <a:rPr dirty="0" baseline="25525" sz="2775" spc="-15">
                <a:latin typeface="Arial Narrow"/>
                <a:cs typeface="Arial Narrow"/>
              </a:rPr>
              <a:t>4</a:t>
            </a:r>
            <a:endParaRPr baseline="25525" sz="2775">
              <a:latin typeface="Arial Narrow"/>
              <a:cs typeface="Arial Narrow"/>
            </a:endParaRPr>
          </a:p>
          <a:p>
            <a:pPr marL="520700" marR="68580" indent="-457200">
              <a:lnSpc>
                <a:spcPct val="100000"/>
              </a:lnSpc>
              <a:spcBef>
                <a:spcPts val="2215"/>
              </a:spcBef>
              <a:buChar char="•"/>
              <a:tabLst>
                <a:tab pos="520700" algn="l"/>
              </a:tabLst>
            </a:pPr>
            <a:r>
              <a:rPr dirty="0" sz="2800">
                <a:latin typeface="Arial Narrow"/>
                <a:cs typeface="Arial Narrow"/>
              </a:rPr>
              <a:t>Optimal</a:t>
            </a:r>
            <a:r>
              <a:rPr dirty="0" sz="2800" spc="1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medical</a:t>
            </a:r>
            <a:r>
              <a:rPr dirty="0" sz="2800" spc="1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therapy</a:t>
            </a:r>
            <a:r>
              <a:rPr dirty="0" sz="2800" spc="15">
                <a:latin typeface="Arial Narrow"/>
                <a:cs typeface="Arial Narrow"/>
              </a:rPr>
              <a:t> </a:t>
            </a:r>
            <a:r>
              <a:rPr dirty="0" sz="2800" spc="-110">
                <a:latin typeface="Arial Narrow"/>
                <a:cs typeface="Arial Narrow"/>
              </a:rPr>
              <a:t>(OMT)</a:t>
            </a:r>
            <a:r>
              <a:rPr dirty="0" sz="2800" spc="1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is</a:t>
            </a:r>
            <a:r>
              <a:rPr dirty="0" sz="2800" spc="1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the</a:t>
            </a:r>
            <a:r>
              <a:rPr dirty="0" sz="2800" spc="1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standard</a:t>
            </a:r>
            <a:r>
              <a:rPr dirty="0" sz="2800" spc="15">
                <a:latin typeface="Arial Narrow"/>
                <a:cs typeface="Arial Narrow"/>
              </a:rPr>
              <a:t> </a:t>
            </a:r>
            <a:r>
              <a:rPr dirty="0" sz="2800" spc="-25">
                <a:latin typeface="Arial Narrow"/>
                <a:cs typeface="Arial Narrow"/>
              </a:rPr>
              <a:t>approach</a:t>
            </a:r>
            <a:r>
              <a:rPr dirty="0" sz="2800" spc="15">
                <a:latin typeface="Arial Narrow"/>
                <a:cs typeface="Arial Narrow"/>
              </a:rPr>
              <a:t> </a:t>
            </a:r>
            <a:r>
              <a:rPr dirty="0" sz="2800" spc="65">
                <a:latin typeface="Arial Narrow"/>
                <a:cs typeface="Arial Narrow"/>
              </a:rPr>
              <a:t>to</a:t>
            </a:r>
            <a:r>
              <a:rPr dirty="0" sz="2800" spc="1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stabilise</a:t>
            </a:r>
            <a:r>
              <a:rPr dirty="0" sz="2800" spc="1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plaque vulnerability.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Font typeface="Arial Narrow"/>
              <a:buChar char="•"/>
            </a:pPr>
            <a:endParaRPr sz="2800">
              <a:latin typeface="Arial Narrow"/>
              <a:cs typeface="Arial Narrow"/>
            </a:endParaRPr>
          </a:p>
          <a:p>
            <a:pPr marL="520700" marR="668655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520700" algn="l"/>
              </a:tabLst>
            </a:pPr>
            <a:r>
              <a:rPr dirty="0" sz="2800" spc="-120">
                <a:latin typeface="Arial Narrow"/>
                <a:cs typeface="Arial Narrow"/>
              </a:rPr>
              <a:t>The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safety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 spc="-20">
                <a:latin typeface="Arial Narrow"/>
                <a:cs typeface="Arial Narrow"/>
              </a:rPr>
              <a:t>and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effectiveness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of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focal</a:t>
            </a:r>
            <a:r>
              <a:rPr dirty="0" sz="2800" spc="-3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preventive</a:t>
            </a:r>
            <a:r>
              <a:rPr dirty="0" sz="2800" spc="-3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Arial Narrow"/>
                <a:cs typeface="Arial Narrow"/>
              </a:rPr>
              <a:t>percutaneous</a:t>
            </a:r>
            <a:r>
              <a:rPr dirty="0" sz="2800" spc="-3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 Narrow"/>
                <a:cs typeface="Arial Narrow"/>
              </a:rPr>
              <a:t>coronary </a:t>
            </a: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intervention</a:t>
            </a:r>
            <a:r>
              <a:rPr dirty="0" sz="2800" spc="5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50">
                <a:solidFill>
                  <a:srgbClr val="C00000"/>
                </a:solidFill>
                <a:latin typeface="Arial Narrow"/>
                <a:cs typeface="Arial Narrow"/>
              </a:rPr>
              <a:t>(PCI)</a:t>
            </a:r>
            <a:r>
              <a:rPr dirty="0" sz="2800" spc="5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of</a:t>
            </a:r>
            <a:r>
              <a:rPr dirty="0" sz="2800" spc="5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non-flow</a:t>
            </a:r>
            <a:r>
              <a:rPr dirty="0" sz="2800" spc="60">
                <a:latin typeface="Arial Narrow"/>
                <a:cs typeface="Arial Narrow"/>
              </a:rPr>
              <a:t> </a:t>
            </a:r>
            <a:r>
              <a:rPr dirty="0" sz="2800" spc="70">
                <a:latin typeface="Arial Narrow"/>
                <a:cs typeface="Arial Narrow"/>
              </a:rPr>
              <a:t>limiting</a:t>
            </a:r>
            <a:r>
              <a:rPr dirty="0" sz="2800" spc="55">
                <a:latin typeface="Arial Narrow"/>
                <a:cs typeface="Arial Narrow"/>
              </a:rPr>
              <a:t> </a:t>
            </a:r>
            <a:r>
              <a:rPr dirty="0" sz="2800" spc="-170">
                <a:latin typeface="Arial Narrow"/>
                <a:cs typeface="Arial Narrow"/>
              </a:rPr>
              <a:t>VP</a:t>
            </a:r>
            <a:r>
              <a:rPr dirty="0" sz="2800" spc="5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are</a:t>
            </a:r>
            <a:r>
              <a:rPr dirty="0" sz="2800" spc="5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unknown.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48627" y="332826"/>
            <a:ext cx="19881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Background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876300" y="1006158"/>
            <a:ext cx="10367010" cy="71755"/>
            <a:chOff x="876300" y="1006158"/>
            <a:chExt cx="10367010" cy="71755"/>
          </a:xfrm>
        </p:grpSpPr>
        <p:sp>
          <p:nvSpPr>
            <p:cNvPr id="7" name="object 7" descr=""/>
            <p:cNvSpPr/>
            <p:nvPr/>
          </p:nvSpPr>
          <p:spPr>
            <a:xfrm>
              <a:off x="876300" y="1020446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79930" y="1071247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387376" y="1186030"/>
            <a:ext cx="9878060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marR="46355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</a:tabLst>
            </a:pPr>
            <a:r>
              <a:rPr dirty="0" sz="2400" spc="-105">
                <a:latin typeface="Arial Narrow"/>
                <a:cs typeface="Arial Narrow"/>
              </a:rPr>
              <a:t>The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study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40">
                <a:latin typeface="Arial Narrow"/>
                <a:cs typeface="Arial Narrow"/>
              </a:rPr>
              <a:t>was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 spc="-40">
                <a:latin typeface="Arial Narrow"/>
                <a:cs typeface="Arial Narrow"/>
              </a:rPr>
              <a:t>open-</a:t>
            </a:r>
            <a:r>
              <a:rPr dirty="0" sz="2400" spc="-10">
                <a:latin typeface="Arial Narrow"/>
                <a:cs typeface="Arial Narrow"/>
              </a:rPr>
              <a:t>label,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introducing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risks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placebo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effects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and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ascertainment bias.</a:t>
            </a:r>
            <a:endParaRPr sz="2400">
              <a:latin typeface="Arial Narrow"/>
              <a:cs typeface="Arial Narrow"/>
            </a:endParaRPr>
          </a:p>
          <a:p>
            <a:pPr marL="469265" marR="5080" indent="-457200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dirty="0" sz="2400" spc="-105">
                <a:latin typeface="Arial Narrow"/>
                <a:cs typeface="Arial Narrow"/>
              </a:rPr>
              <a:t>The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 spc="-40">
                <a:latin typeface="Arial Narrow"/>
                <a:cs typeface="Arial Narrow"/>
              </a:rPr>
              <a:t>observed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rates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primary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outcome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were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substantially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lower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than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expected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in </a:t>
            </a:r>
            <a:r>
              <a:rPr dirty="0" sz="2400">
                <a:latin typeface="Arial Narrow"/>
                <a:cs typeface="Arial Narrow"/>
              </a:rPr>
              <a:t>both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groups.</a:t>
            </a:r>
            <a:endParaRPr sz="2400">
              <a:latin typeface="Arial Narrow"/>
              <a:cs typeface="Arial Narrow"/>
            </a:endParaRPr>
          </a:p>
          <a:p>
            <a:pPr marL="469265" marR="123825" indent="-457200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dirty="0" sz="2400" spc="-105">
                <a:latin typeface="Arial Narrow"/>
                <a:cs typeface="Arial Narrow"/>
              </a:rPr>
              <a:t>The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selection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imaging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modality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to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 spc="-90">
                <a:latin typeface="Arial Narrow"/>
                <a:cs typeface="Arial Narrow"/>
              </a:rPr>
              <a:t>assess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plaque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vulnerability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 spc="-40">
                <a:latin typeface="Arial Narrow"/>
                <a:cs typeface="Arial Narrow"/>
              </a:rPr>
              <a:t>was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 spc="85">
                <a:latin typeface="Arial Narrow"/>
                <a:cs typeface="Arial Narrow"/>
              </a:rPr>
              <a:t>left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to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operator discretion.</a:t>
            </a:r>
            <a:endParaRPr sz="2400">
              <a:latin typeface="Arial Narrow"/>
              <a:cs typeface="Arial Narrow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dirty="0" sz="2400" spc="240">
                <a:latin typeface="Arial Narrow"/>
                <a:cs typeface="Arial Narrow"/>
              </a:rPr>
              <a:t>9%</a:t>
            </a:r>
            <a:r>
              <a:rPr dirty="0" sz="2400" spc="-5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</a:t>
            </a:r>
            <a:r>
              <a:rPr dirty="0" sz="2400" spc="-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-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preventive</a:t>
            </a:r>
            <a:r>
              <a:rPr dirty="0" sz="2400" spc="-25">
                <a:latin typeface="Arial Narrow"/>
                <a:cs typeface="Arial Narrow"/>
              </a:rPr>
              <a:t> </a:t>
            </a:r>
            <a:r>
              <a:rPr dirty="0" sz="2400" spc="-100">
                <a:latin typeface="Arial Narrow"/>
                <a:cs typeface="Arial Narrow"/>
              </a:rPr>
              <a:t>PCI</a:t>
            </a:r>
            <a:r>
              <a:rPr dirty="0" sz="2400" spc="-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group</a:t>
            </a:r>
            <a:r>
              <a:rPr dirty="0" sz="2400" spc="-30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and</a:t>
            </a:r>
            <a:r>
              <a:rPr dirty="0" sz="2400" spc="-25">
                <a:latin typeface="Arial Narrow"/>
                <a:cs typeface="Arial Narrow"/>
              </a:rPr>
              <a:t> </a:t>
            </a:r>
            <a:r>
              <a:rPr dirty="0" sz="2400" spc="110">
                <a:latin typeface="Arial Narrow"/>
                <a:cs typeface="Arial Narrow"/>
              </a:rPr>
              <a:t>1%</a:t>
            </a:r>
            <a:r>
              <a:rPr dirty="0" sz="2400" spc="-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</a:t>
            </a:r>
            <a:r>
              <a:rPr dirty="0" sz="2400" spc="-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-25">
                <a:latin typeface="Arial Narrow"/>
                <a:cs typeface="Arial Narrow"/>
              </a:rPr>
              <a:t> </a:t>
            </a:r>
            <a:r>
              <a:rPr dirty="0" sz="2400" spc="-180">
                <a:latin typeface="Arial Narrow"/>
                <a:cs typeface="Arial Narrow"/>
              </a:rPr>
              <a:t>OMT</a:t>
            </a:r>
            <a:r>
              <a:rPr dirty="0" sz="2400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alone</a:t>
            </a:r>
            <a:r>
              <a:rPr dirty="0" sz="2400" spc="-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group</a:t>
            </a:r>
            <a:r>
              <a:rPr dirty="0" sz="2400" spc="-30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crossed </a:t>
            </a:r>
            <a:r>
              <a:rPr dirty="0" sz="2400" spc="-10">
                <a:latin typeface="Arial Narrow"/>
                <a:cs typeface="Arial Narrow"/>
              </a:rPr>
              <a:t>over.</a:t>
            </a:r>
            <a:endParaRPr sz="2400">
              <a:latin typeface="Arial Narrow"/>
              <a:cs typeface="Arial Narrow"/>
            </a:endParaRPr>
          </a:p>
          <a:p>
            <a:pPr marL="469265" marR="189230" indent="-457200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dirty="0" sz="2400" spc="-105">
                <a:latin typeface="Arial Narrow"/>
                <a:cs typeface="Arial Narrow"/>
              </a:rPr>
              <a:t>The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study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did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not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collect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data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to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 spc="-30">
                <a:latin typeface="Arial Narrow"/>
                <a:cs typeface="Arial Narrow"/>
              </a:rPr>
              <a:t>examine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cost-effectiveness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preventive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PCI </a:t>
            </a:r>
            <a:r>
              <a:rPr dirty="0" sz="2400" spc="-10">
                <a:latin typeface="Arial Narrow"/>
                <a:cs typeface="Arial Narrow"/>
              </a:rPr>
              <a:t>strategy.</a:t>
            </a:r>
            <a:endParaRPr sz="2400">
              <a:latin typeface="Arial Narrow"/>
              <a:cs typeface="Arial Narrow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dirty="0" sz="2400" spc="-180">
                <a:latin typeface="Arial Narrow"/>
                <a:cs typeface="Arial Narrow"/>
              </a:rPr>
              <a:t>DAPT</a:t>
            </a:r>
            <a:r>
              <a:rPr dirty="0" sz="2400">
                <a:latin typeface="Arial Narrow"/>
                <a:cs typeface="Arial Narrow"/>
              </a:rPr>
              <a:t> </a:t>
            </a:r>
            <a:r>
              <a:rPr dirty="0" sz="2400" spc="-60">
                <a:latin typeface="Arial Narrow"/>
                <a:cs typeface="Arial Narrow"/>
              </a:rPr>
              <a:t>use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 spc="-40">
                <a:latin typeface="Arial Narrow"/>
                <a:cs typeface="Arial Narrow"/>
              </a:rPr>
              <a:t>was</a:t>
            </a:r>
            <a:r>
              <a:rPr dirty="0" sz="2400" spc="-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greater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</a:t>
            </a:r>
            <a:r>
              <a:rPr dirty="0" sz="2400" spc="-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-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preventive</a:t>
            </a:r>
            <a:r>
              <a:rPr dirty="0" sz="2400" spc="-10">
                <a:latin typeface="Arial Narrow"/>
                <a:cs typeface="Arial Narrow"/>
              </a:rPr>
              <a:t> </a:t>
            </a:r>
            <a:r>
              <a:rPr dirty="0" sz="2400" spc="-100">
                <a:latin typeface="Arial Narrow"/>
                <a:cs typeface="Arial Narrow"/>
              </a:rPr>
              <a:t>PCI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group.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272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Study</a:t>
            </a:r>
            <a:r>
              <a:rPr dirty="0" spc="-180"/>
              <a:t> </a:t>
            </a:r>
            <a:r>
              <a:rPr dirty="0" spc="-10"/>
              <a:t>Limitations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581491" y="891413"/>
            <a:ext cx="11094085" cy="71755"/>
            <a:chOff x="581491" y="891413"/>
            <a:chExt cx="11094085" cy="71755"/>
          </a:xfrm>
        </p:grpSpPr>
        <p:sp>
          <p:nvSpPr>
            <p:cNvPr id="6" name="object 6" descr=""/>
            <p:cNvSpPr/>
            <p:nvPr/>
          </p:nvSpPr>
          <p:spPr>
            <a:xfrm>
              <a:off x="581491" y="9057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 h="0">
                  <a:moveTo>
                    <a:pt x="0" y="0"/>
                  </a:moveTo>
                  <a:lnTo>
                    <a:pt x="11089787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85376" y="9565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 h="0">
                  <a:moveTo>
                    <a:pt x="0" y="0"/>
                  </a:moveTo>
                  <a:lnTo>
                    <a:pt x="1108978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954211" y="317021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93123" y="1316478"/>
            <a:ext cx="10361930" cy="395732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469900" marR="5080" indent="-457200">
              <a:lnSpc>
                <a:spcPts val="2590"/>
              </a:lnSpc>
              <a:spcBef>
                <a:spcPts val="425"/>
              </a:spcBef>
              <a:buChar char="•"/>
              <a:tabLst>
                <a:tab pos="469900" algn="l"/>
              </a:tabLst>
            </a:pPr>
            <a:r>
              <a:rPr dirty="0" sz="2400" spc="-105">
                <a:latin typeface="Arial Narrow"/>
                <a:cs typeface="Arial Narrow"/>
              </a:rPr>
              <a:t>The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 spc="-220">
                <a:latin typeface="Arial Narrow"/>
                <a:cs typeface="Arial Narrow"/>
              </a:rPr>
              <a:t>PREVENT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85">
                <a:latin typeface="Arial Narrow"/>
                <a:cs typeface="Arial Narrow"/>
              </a:rPr>
              <a:t>trial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is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85">
                <a:latin typeface="Arial Narrow"/>
                <a:cs typeface="Arial Narrow"/>
              </a:rPr>
              <a:t>first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large-</a:t>
            </a:r>
            <a:r>
              <a:rPr dirty="0" sz="2400">
                <a:latin typeface="Arial Narrow"/>
                <a:cs typeface="Arial Narrow"/>
              </a:rPr>
              <a:t>scale,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randomized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controlled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study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comparing </a:t>
            </a:r>
            <a:r>
              <a:rPr dirty="0" sz="2400">
                <a:latin typeface="Arial Narrow"/>
                <a:cs typeface="Arial Narrow"/>
              </a:rPr>
              <a:t>preventive</a:t>
            </a:r>
            <a:r>
              <a:rPr dirty="0" sz="2400" spc="65">
                <a:latin typeface="Arial Narrow"/>
                <a:cs typeface="Arial Narrow"/>
              </a:rPr>
              <a:t> </a:t>
            </a:r>
            <a:r>
              <a:rPr dirty="0" sz="2400" spc="-100">
                <a:latin typeface="Arial Narrow"/>
                <a:cs typeface="Arial Narrow"/>
              </a:rPr>
              <a:t>PCI</a:t>
            </a:r>
            <a:r>
              <a:rPr dirty="0" sz="2400" spc="7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plus</a:t>
            </a:r>
            <a:r>
              <a:rPr dirty="0" sz="2400" spc="70">
                <a:latin typeface="Arial Narrow"/>
                <a:cs typeface="Arial Narrow"/>
              </a:rPr>
              <a:t> </a:t>
            </a:r>
            <a:r>
              <a:rPr dirty="0" sz="2400" spc="-180">
                <a:latin typeface="Arial Narrow"/>
                <a:cs typeface="Arial Narrow"/>
              </a:rPr>
              <a:t>OMT</a:t>
            </a:r>
            <a:r>
              <a:rPr dirty="0" sz="2400" spc="70">
                <a:latin typeface="Arial Narrow"/>
                <a:cs typeface="Arial Narrow"/>
              </a:rPr>
              <a:t> </a:t>
            </a:r>
            <a:r>
              <a:rPr dirty="0" sz="2400" spc="-35">
                <a:latin typeface="Arial Narrow"/>
                <a:cs typeface="Arial Narrow"/>
              </a:rPr>
              <a:t>versus</a:t>
            </a:r>
            <a:r>
              <a:rPr dirty="0" sz="2400" spc="65">
                <a:latin typeface="Arial Narrow"/>
                <a:cs typeface="Arial Narrow"/>
              </a:rPr>
              <a:t> </a:t>
            </a:r>
            <a:r>
              <a:rPr dirty="0" sz="2400" spc="-180">
                <a:latin typeface="Arial Narrow"/>
                <a:cs typeface="Arial Narrow"/>
              </a:rPr>
              <a:t>OMT</a:t>
            </a:r>
            <a:r>
              <a:rPr dirty="0" sz="2400" spc="70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alone</a:t>
            </a:r>
            <a:r>
              <a:rPr dirty="0" sz="2400" spc="70">
                <a:latin typeface="Arial Narrow"/>
                <a:cs typeface="Arial Narrow"/>
              </a:rPr>
              <a:t> </a:t>
            </a:r>
            <a:r>
              <a:rPr dirty="0" sz="2400" spc="50">
                <a:latin typeface="Arial Narrow"/>
                <a:cs typeface="Arial Narrow"/>
              </a:rPr>
              <a:t>for</a:t>
            </a:r>
            <a:r>
              <a:rPr dirty="0" sz="2400" spc="7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6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treatment</a:t>
            </a:r>
            <a:r>
              <a:rPr dirty="0" sz="2400" spc="7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7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non-flow-limiting</a:t>
            </a:r>
            <a:r>
              <a:rPr dirty="0" sz="2400" spc="7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imaging</a:t>
            </a:r>
            <a:endParaRPr sz="2400">
              <a:latin typeface="Arial Narrow"/>
              <a:cs typeface="Arial Narrow"/>
            </a:endParaRPr>
          </a:p>
          <a:p>
            <a:pPr marL="469900">
              <a:lnSpc>
                <a:spcPct val="100000"/>
              </a:lnSpc>
              <a:spcBef>
                <a:spcPts val="254"/>
              </a:spcBef>
            </a:pPr>
            <a:r>
              <a:rPr dirty="0" sz="2400">
                <a:latin typeface="Arial Narrow"/>
                <a:cs typeface="Arial Narrow"/>
              </a:rPr>
              <a:t>defined</a:t>
            </a:r>
            <a:r>
              <a:rPr dirty="0" sz="2400" spc="-7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vulnerable</a:t>
            </a:r>
            <a:r>
              <a:rPr dirty="0" sz="2400" spc="-7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plaques.</a:t>
            </a:r>
            <a:endParaRPr sz="2400">
              <a:latin typeface="Arial Narrow"/>
              <a:cs typeface="Arial Narrow"/>
            </a:endParaRPr>
          </a:p>
          <a:p>
            <a:pPr marL="469900" marR="406400" indent="-457200">
              <a:lnSpc>
                <a:spcPct val="100000"/>
              </a:lnSpc>
              <a:spcBef>
                <a:spcPts val="1680"/>
              </a:spcBef>
              <a:buChar char="•"/>
              <a:tabLst>
                <a:tab pos="469900" algn="l"/>
              </a:tabLst>
            </a:pPr>
            <a:r>
              <a:rPr dirty="0" sz="2400">
                <a:latin typeface="Arial Narrow"/>
                <a:cs typeface="Arial Narrow"/>
              </a:rPr>
              <a:t>In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220">
                <a:latin typeface="Arial Narrow"/>
                <a:cs typeface="Arial Narrow"/>
              </a:rPr>
              <a:t>PREVENT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55">
                <a:latin typeface="Arial Narrow"/>
                <a:cs typeface="Arial Narrow"/>
              </a:rPr>
              <a:t>trial,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preventive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 spc="-100">
                <a:latin typeface="Arial Narrow"/>
                <a:cs typeface="Arial Narrow"/>
              </a:rPr>
              <a:t>PCI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reduced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composite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risk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death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from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cardiac </a:t>
            </a:r>
            <a:r>
              <a:rPr dirty="0" sz="2400" spc="-75">
                <a:latin typeface="Arial Narrow"/>
                <a:cs typeface="Arial Narrow"/>
              </a:rPr>
              <a:t>causes,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target-vessel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MI, ischemia-driven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 spc="-160">
                <a:latin typeface="Arial Narrow"/>
                <a:cs typeface="Arial Narrow"/>
              </a:rPr>
              <a:t>TVR,</a:t>
            </a:r>
            <a:r>
              <a:rPr dirty="0" sz="2400">
                <a:latin typeface="Arial Narrow"/>
                <a:cs typeface="Arial Narrow"/>
              </a:rPr>
              <a:t> or hospitalization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 spc="50">
                <a:latin typeface="Arial Narrow"/>
                <a:cs typeface="Arial Narrow"/>
              </a:rPr>
              <a:t>for</a:t>
            </a:r>
            <a:r>
              <a:rPr dirty="0" sz="2400">
                <a:latin typeface="Arial Narrow"/>
                <a:cs typeface="Arial Narrow"/>
              </a:rPr>
              <a:t> unstable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or progressive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angina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at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2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years.</a:t>
            </a:r>
            <a:endParaRPr sz="2400">
              <a:latin typeface="Arial Narrow"/>
              <a:cs typeface="Arial Narrow"/>
            </a:endParaRPr>
          </a:p>
          <a:p>
            <a:pPr marL="469900" marR="165100" indent="-457200">
              <a:lnSpc>
                <a:spcPct val="100000"/>
              </a:lnSpc>
              <a:spcBef>
                <a:spcPts val="1680"/>
              </a:spcBef>
              <a:buChar char="•"/>
              <a:tabLst>
                <a:tab pos="469900" algn="l"/>
              </a:tabLst>
            </a:pPr>
            <a:r>
              <a:rPr dirty="0" sz="2400" spc="-10">
                <a:latin typeface="Arial Narrow"/>
                <a:cs typeface="Arial Narrow"/>
              </a:rPr>
              <a:t>Preventive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-100">
                <a:latin typeface="Arial Narrow"/>
                <a:cs typeface="Arial Narrow"/>
              </a:rPr>
              <a:t>PCI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also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reduced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composite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patient-oriented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outcome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risk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all-cause death,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 spc="-35">
                <a:latin typeface="Arial Narrow"/>
                <a:cs typeface="Arial Narrow"/>
              </a:rPr>
              <a:t>any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MI,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or</a:t>
            </a:r>
            <a:r>
              <a:rPr dirty="0" sz="2400" spc="-55">
                <a:latin typeface="Arial Narrow"/>
                <a:cs typeface="Arial Narrow"/>
              </a:rPr>
              <a:t> </a:t>
            </a:r>
            <a:r>
              <a:rPr dirty="0" sz="2400" spc="-35">
                <a:latin typeface="Arial Narrow"/>
                <a:cs typeface="Arial Narrow"/>
              </a:rPr>
              <a:t>any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repeat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revascularization.</a:t>
            </a:r>
            <a:endParaRPr sz="2400">
              <a:latin typeface="Arial Narrow"/>
              <a:cs typeface="Arial Narrow"/>
            </a:endParaRPr>
          </a:p>
          <a:p>
            <a:pPr marL="469265" indent="-456565">
              <a:lnSpc>
                <a:spcPct val="100000"/>
              </a:lnSpc>
              <a:spcBef>
                <a:spcPts val="1680"/>
              </a:spcBef>
              <a:buChar char="•"/>
              <a:tabLst>
                <a:tab pos="469265" algn="l"/>
              </a:tabLst>
            </a:pPr>
            <a:r>
              <a:rPr dirty="0" sz="2400" spc="-30">
                <a:latin typeface="Arial Narrow"/>
                <a:cs typeface="Arial Narrow"/>
              </a:rPr>
              <a:t>This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benefit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40">
                <a:latin typeface="Arial Narrow"/>
                <a:cs typeface="Arial Narrow"/>
              </a:rPr>
              <a:t>was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sustained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throughout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35">
                <a:latin typeface="Arial Narrow"/>
                <a:cs typeface="Arial Narrow"/>
              </a:rPr>
              <a:t>7-</a:t>
            </a:r>
            <a:r>
              <a:rPr dirty="0" sz="2400">
                <a:latin typeface="Arial Narrow"/>
                <a:cs typeface="Arial Narrow"/>
              </a:rPr>
              <a:t>year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follow-up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period.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49625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Summary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05"/>
              <a:t>Key</a:t>
            </a:r>
            <a:r>
              <a:rPr dirty="0" spc="-55"/>
              <a:t> </a:t>
            </a:r>
            <a:r>
              <a:rPr dirty="0" spc="-45"/>
              <a:t>Findings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581491" y="891413"/>
            <a:ext cx="11094085" cy="71755"/>
            <a:chOff x="581491" y="891413"/>
            <a:chExt cx="11094085" cy="71755"/>
          </a:xfrm>
        </p:grpSpPr>
        <p:sp>
          <p:nvSpPr>
            <p:cNvPr id="6" name="object 6" descr=""/>
            <p:cNvSpPr/>
            <p:nvPr/>
          </p:nvSpPr>
          <p:spPr>
            <a:xfrm>
              <a:off x="581491" y="9057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 h="0">
                  <a:moveTo>
                    <a:pt x="0" y="0"/>
                  </a:moveTo>
                  <a:lnTo>
                    <a:pt x="11089787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85376" y="9565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 h="0">
                  <a:moveTo>
                    <a:pt x="0" y="0"/>
                  </a:moveTo>
                  <a:lnTo>
                    <a:pt x="1108978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0121204" y="317021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78821" y="1428522"/>
            <a:ext cx="10022840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408305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  <a:tab pos="8211184" algn="l"/>
              </a:tabLst>
            </a:pPr>
            <a:r>
              <a:rPr dirty="0" sz="2800">
                <a:latin typeface="Arial Narrow"/>
                <a:cs typeface="Arial Narrow"/>
              </a:rPr>
              <a:t>In</a:t>
            </a:r>
            <a:r>
              <a:rPr dirty="0" sz="2800" spc="-1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the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 spc="-265">
                <a:latin typeface="Arial Narrow"/>
                <a:cs typeface="Arial Narrow"/>
              </a:rPr>
              <a:t>PREVENT</a:t>
            </a:r>
            <a:r>
              <a:rPr dirty="0" sz="2800">
                <a:latin typeface="Arial Narrow"/>
                <a:cs typeface="Arial Narrow"/>
              </a:rPr>
              <a:t> </a:t>
            </a:r>
            <a:r>
              <a:rPr dirty="0" sz="2800" spc="65">
                <a:latin typeface="Arial Narrow"/>
                <a:cs typeface="Arial Narrow"/>
              </a:rPr>
              <a:t>trial,</a:t>
            </a:r>
            <a:r>
              <a:rPr dirty="0" sz="2800"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preventive</a:t>
            </a:r>
            <a:r>
              <a:rPr dirty="0" sz="2800" spc="-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114">
                <a:solidFill>
                  <a:srgbClr val="C00000"/>
                </a:solidFill>
                <a:latin typeface="Arial Narrow"/>
                <a:cs typeface="Arial Narrow"/>
              </a:rPr>
              <a:t>PCI</a:t>
            </a:r>
            <a:r>
              <a:rPr dirty="0" sz="2800" spc="-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plus </a:t>
            </a:r>
            <a:r>
              <a:rPr dirty="0" sz="2800" spc="-210">
                <a:solidFill>
                  <a:srgbClr val="C00000"/>
                </a:solidFill>
                <a:latin typeface="Arial Narrow"/>
                <a:cs typeface="Arial Narrow"/>
              </a:rPr>
              <a:t>OMT</a:t>
            </a: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 resulted</a:t>
            </a:r>
            <a:r>
              <a:rPr dirty="0" sz="2800" spc="-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Arial Narrow"/>
                <a:cs typeface="Arial Narrow"/>
              </a:rPr>
              <a:t>in</a:t>
            </a: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	a</a:t>
            </a:r>
            <a:r>
              <a:rPr dirty="0" sz="2800" spc="-9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 Narrow"/>
                <a:cs typeface="Arial Narrow"/>
              </a:rPr>
              <a:t>lower </a:t>
            </a: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incidence</a:t>
            </a:r>
            <a:r>
              <a:rPr dirty="0" sz="2800" spc="-8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of</a:t>
            </a:r>
            <a:r>
              <a:rPr dirty="0" sz="2800" spc="-4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major</a:t>
            </a:r>
            <a:r>
              <a:rPr dirty="0" sz="2800" spc="-4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45">
                <a:solidFill>
                  <a:srgbClr val="C00000"/>
                </a:solidFill>
                <a:latin typeface="Arial Narrow"/>
                <a:cs typeface="Arial Narrow"/>
              </a:rPr>
              <a:t>adverse </a:t>
            </a:r>
            <a:r>
              <a:rPr dirty="0" sz="2800">
                <a:solidFill>
                  <a:srgbClr val="C00000"/>
                </a:solidFill>
                <a:latin typeface="Arial Narrow"/>
                <a:cs typeface="Arial Narrow"/>
              </a:rPr>
              <a:t>cardiac</a:t>
            </a:r>
            <a:r>
              <a:rPr dirty="0" sz="2800" spc="-4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 Narrow"/>
                <a:cs typeface="Arial Narrow"/>
              </a:rPr>
              <a:t>events</a:t>
            </a:r>
            <a:r>
              <a:rPr dirty="0" sz="2800" spc="-45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compared</a:t>
            </a:r>
            <a:r>
              <a:rPr dirty="0" sz="2800" spc="-40">
                <a:latin typeface="Arial Narrow"/>
                <a:cs typeface="Arial Narrow"/>
              </a:rPr>
              <a:t> </a:t>
            </a:r>
            <a:r>
              <a:rPr dirty="0" sz="2800" spc="70">
                <a:latin typeface="Arial Narrow"/>
                <a:cs typeface="Arial Narrow"/>
              </a:rPr>
              <a:t>with</a:t>
            </a:r>
            <a:r>
              <a:rPr dirty="0" sz="2800" spc="-45">
                <a:latin typeface="Arial Narrow"/>
                <a:cs typeface="Arial Narrow"/>
              </a:rPr>
              <a:t> </a:t>
            </a:r>
            <a:r>
              <a:rPr dirty="0" sz="2800" spc="-210">
                <a:latin typeface="Arial Narrow"/>
                <a:cs typeface="Arial Narrow"/>
              </a:rPr>
              <a:t>OMT</a:t>
            </a:r>
            <a:r>
              <a:rPr dirty="0" sz="2800">
                <a:latin typeface="Arial Narrow"/>
                <a:cs typeface="Arial Narrow"/>
              </a:rPr>
              <a:t> </a:t>
            </a:r>
            <a:r>
              <a:rPr dirty="0" sz="2800" spc="-20">
                <a:latin typeface="Arial Narrow"/>
                <a:cs typeface="Arial Narrow"/>
              </a:rPr>
              <a:t>alone</a:t>
            </a:r>
            <a:r>
              <a:rPr dirty="0" sz="2800" spc="-40">
                <a:latin typeface="Arial Narrow"/>
                <a:cs typeface="Arial Narrow"/>
              </a:rPr>
              <a:t> </a:t>
            </a:r>
            <a:r>
              <a:rPr dirty="0" sz="2800" spc="-25">
                <a:latin typeface="Arial Narrow"/>
                <a:cs typeface="Arial Narrow"/>
              </a:rPr>
              <a:t>in </a:t>
            </a:r>
            <a:r>
              <a:rPr dirty="0" sz="2800">
                <a:latin typeface="Arial Narrow"/>
                <a:cs typeface="Arial Narrow"/>
              </a:rPr>
              <a:t>patients</a:t>
            </a:r>
            <a:r>
              <a:rPr dirty="0" sz="2800" spc="165">
                <a:latin typeface="Arial Narrow"/>
                <a:cs typeface="Arial Narrow"/>
              </a:rPr>
              <a:t> </a:t>
            </a:r>
            <a:r>
              <a:rPr dirty="0" sz="2800" spc="70">
                <a:latin typeface="Arial Narrow"/>
                <a:cs typeface="Arial Narrow"/>
              </a:rPr>
              <a:t>with</a:t>
            </a:r>
            <a:r>
              <a:rPr dirty="0" sz="2800" spc="170">
                <a:latin typeface="Arial Narrow"/>
                <a:cs typeface="Arial Narrow"/>
              </a:rPr>
              <a:t> </a:t>
            </a:r>
            <a:r>
              <a:rPr dirty="0" sz="2800" spc="55">
                <a:latin typeface="Arial Narrow"/>
                <a:cs typeface="Arial Narrow"/>
              </a:rPr>
              <a:t>non-</a:t>
            </a:r>
            <a:r>
              <a:rPr dirty="0" sz="2800">
                <a:latin typeface="Arial Narrow"/>
                <a:cs typeface="Arial Narrow"/>
              </a:rPr>
              <a:t>flow-limiting</a:t>
            </a:r>
            <a:r>
              <a:rPr dirty="0" sz="2800" spc="16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vulnerable</a:t>
            </a:r>
            <a:r>
              <a:rPr dirty="0" sz="2800" spc="17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plaques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Font typeface="Arial Narrow"/>
              <a:buChar char="•"/>
            </a:pPr>
            <a:endParaRPr sz="2800">
              <a:latin typeface="Arial Narrow"/>
              <a:cs typeface="Arial Narrow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dirty="0" sz="2800" spc="-20">
                <a:latin typeface="Arial Narrow"/>
                <a:cs typeface="Arial Narrow"/>
              </a:rPr>
              <a:t>Our</a:t>
            </a:r>
            <a:r>
              <a:rPr dirty="0" sz="2800" spc="-1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key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findings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might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provide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 spc="-20">
                <a:latin typeface="Arial Narrow"/>
                <a:cs typeface="Arial Narrow"/>
              </a:rPr>
              <a:t>novel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insights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on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the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role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of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preventive</a:t>
            </a:r>
            <a:r>
              <a:rPr dirty="0" sz="2800" spc="-5">
                <a:latin typeface="Arial Narrow"/>
                <a:cs typeface="Arial Narrow"/>
              </a:rPr>
              <a:t> </a:t>
            </a:r>
            <a:r>
              <a:rPr dirty="0" sz="2800" spc="-25">
                <a:latin typeface="Arial Narrow"/>
                <a:cs typeface="Arial Narrow"/>
              </a:rPr>
              <a:t>PCI </a:t>
            </a:r>
            <a:r>
              <a:rPr dirty="0" sz="2800">
                <a:latin typeface="Arial Narrow"/>
                <a:cs typeface="Arial Narrow"/>
              </a:rPr>
              <a:t>on</a:t>
            </a:r>
            <a:r>
              <a:rPr dirty="0" sz="2800" spc="105">
                <a:latin typeface="Arial Narrow"/>
                <a:cs typeface="Arial Narrow"/>
              </a:rPr>
              <a:t> </a:t>
            </a:r>
            <a:r>
              <a:rPr dirty="0" sz="2800" spc="55">
                <a:latin typeface="Arial Narrow"/>
                <a:cs typeface="Arial Narrow"/>
              </a:rPr>
              <a:t>non-</a:t>
            </a:r>
            <a:r>
              <a:rPr dirty="0" sz="2800">
                <a:latin typeface="Arial Narrow"/>
                <a:cs typeface="Arial Narrow"/>
              </a:rPr>
              <a:t>flow-limiting</a:t>
            </a:r>
            <a:r>
              <a:rPr dirty="0" sz="2800" spc="11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high-risk</a:t>
            </a:r>
            <a:r>
              <a:rPr dirty="0" sz="2800" spc="10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vulnerable</a:t>
            </a:r>
            <a:r>
              <a:rPr dirty="0" sz="2800" spc="110">
                <a:latin typeface="Arial Narrow"/>
                <a:cs typeface="Arial Narrow"/>
              </a:rPr>
              <a:t> </a:t>
            </a:r>
            <a:r>
              <a:rPr dirty="0" sz="2800" spc="-30">
                <a:latin typeface="Arial Narrow"/>
                <a:cs typeface="Arial Narrow"/>
              </a:rPr>
              <a:t>plaques</a:t>
            </a:r>
            <a:r>
              <a:rPr dirty="0" sz="2800" spc="10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in</a:t>
            </a:r>
            <a:r>
              <a:rPr dirty="0" sz="2800" spc="11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the</a:t>
            </a:r>
            <a:r>
              <a:rPr dirty="0" sz="2800" spc="10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future.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44627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Conclusions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8954211" y="317021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81491" y="891413"/>
            <a:ext cx="11094085" cy="71755"/>
            <a:chOff x="581491" y="891413"/>
            <a:chExt cx="11094085" cy="71755"/>
          </a:xfrm>
        </p:grpSpPr>
        <p:sp>
          <p:nvSpPr>
            <p:cNvPr id="7" name="object 7" descr=""/>
            <p:cNvSpPr/>
            <p:nvPr/>
          </p:nvSpPr>
          <p:spPr>
            <a:xfrm>
              <a:off x="581491" y="9057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 h="0">
                  <a:moveTo>
                    <a:pt x="0" y="0"/>
                  </a:moveTo>
                  <a:lnTo>
                    <a:pt x="11089787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85376" y="9565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 h="0">
                  <a:moveTo>
                    <a:pt x="0" y="0"/>
                  </a:moveTo>
                  <a:lnTo>
                    <a:pt x="1108978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23912" y="516601"/>
            <a:ext cx="10544175" cy="1077595"/>
          </a:xfrm>
          <a:custGeom>
            <a:avLst/>
            <a:gdLst/>
            <a:ahLst/>
            <a:cxnLst/>
            <a:rect l="l" t="t" r="r" b="b"/>
            <a:pathLst>
              <a:path w="10544175" h="1077595">
                <a:moveTo>
                  <a:pt x="10544175" y="1077217"/>
                </a:moveTo>
                <a:lnTo>
                  <a:pt x="0" y="1077217"/>
                </a:lnTo>
                <a:lnTo>
                  <a:pt x="0" y="0"/>
                </a:lnTo>
                <a:lnTo>
                  <a:pt x="10544175" y="0"/>
                </a:lnTo>
                <a:lnTo>
                  <a:pt x="10544175" y="1077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4378" y="492462"/>
            <a:ext cx="8031480" cy="10356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110"/>
              </a:spcBef>
            </a:pPr>
            <a:r>
              <a:rPr dirty="0" sz="3800" spc="-195" i="1">
                <a:solidFill>
                  <a:srgbClr val="C00000"/>
                </a:solidFill>
                <a:latin typeface="Arial Narrow"/>
                <a:cs typeface="Arial Narrow"/>
              </a:rPr>
              <a:t>Thank</a:t>
            </a:r>
            <a:r>
              <a:rPr dirty="0" sz="3800" spc="-2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3800" spc="-250" i="1">
                <a:solidFill>
                  <a:srgbClr val="C00000"/>
                </a:solidFill>
                <a:latin typeface="Arial Narrow"/>
                <a:cs typeface="Arial Narrow"/>
              </a:rPr>
              <a:t>You</a:t>
            </a:r>
            <a:r>
              <a:rPr dirty="0" sz="3800" spc="-20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3800" spc="-50" i="1">
                <a:solidFill>
                  <a:srgbClr val="C00000"/>
                </a:solidFill>
                <a:latin typeface="Arial Narrow"/>
                <a:cs typeface="Arial Narrow"/>
              </a:rPr>
              <a:t>!</a:t>
            </a:r>
            <a:endParaRPr sz="3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Further</a:t>
            </a:r>
            <a:r>
              <a:rPr dirty="0" sz="2800" spc="-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Details</a:t>
            </a:r>
            <a:r>
              <a:rPr dirty="0" sz="2800" spc="-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8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-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Lancet</a:t>
            </a:r>
            <a:r>
              <a:rPr dirty="0" sz="28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Simultaneous</a:t>
            </a:r>
            <a:r>
              <a:rPr dirty="0" sz="2800" spc="-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Publication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333500" y="0"/>
            <a:ext cx="10847705" cy="5759450"/>
            <a:chOff x="1333500" y="0"/>
            <a:chExt cx="10847705" cy="575945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1714500"/>
              <a:ext cx="9270609" cy="404483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5900" y="0"/>
              <a:ext cx="1804737" cy="1804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1358" y="2178618"/>
            <a:ext cx="30397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5"/>
              <a:t>Back-</a:t>
            </a:r>
            <a:r>
              <a:rPr dirty="0" sz="4400"/>
              <a:t>up</a:t>
            </a:r>
            <a:r>
              <a:rPr dirty="0" sz="4400" spc="-10"/>
              <a:t> </a:t>
            </a:r>
            <a:r>
              <a:rPr dirty="0" sz="4400" spc="-35"/>
              <a:t>Slides</a:t>
            </a:r>
            <a:endParaRPr sz="4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Anginal</a:t>
            </a:r>
            <a:r>
              <a:rPr dirty="0" spc="-95"/>
              <a:t> </a:t>
            </a:r>
            <a:r>
              <a:rPr dirty="0"/>
              <a:t>Status</a:t>
            </a:r>
            <a:r>
              <a:rPr dirty="0" spc="-90"/>
              <a:t> </a:t>
            </a:r>
            <a:r>
              <a:rPr dirty="0" spc="85"/>
              <a:t>at</a:t>
            </a:r>
            <a:r>
              <a:rPr dirty="0" spc="-95"/>
              <a:t> </a:t>
            </a:r>
            <a:r>
              <a:rPr dirty="0" spc="-25"/>
              <a:t>Baseline</a:t>
            </a:r>
            <a:r>
              <a:rPr dirty="0" spc="-90"/>
              <a:t> </a:t>
            </a:r>
            <a:r>
              <a:rPr dirty="0" spc="-20"/>
              <a:t>and</a:t>
            </a:r>
            <a:r>
              <a:rPr dirty="0" spc="-90"/>
              <a:t> </a:t>
            </a:r>
            <a:r>
              <a:rPr dirty="0"/>
              <a:t>During</a:t>
            </a:r>
            <a:r>
              <a:rPr dirty="0" spc="-95"/>
              <a:t> </a:t>
            </a:r>
            <a:r>
              <a:rPr dirty="0" spc="-35"/>
              <a:t>Follow-</a:t>
            </a:r>
            <a:r>
              <a:rPr dirty="0" spc="-25"/>
              <a:t>up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6927" y="5786404"/>
            <a:ext cx="607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Year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57911" y="5786404"/>
            <a:ext cx="607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Year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95567" y="5786404"/>
            <a:ext cx="1129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Maximal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FU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450239" y="1500047"/>
            <a:ext cx="10110470" cy="3996054"/>
            <a:chOff x="1450239" y="1500047"/>
            <a:chExt cx="10110470" cy="3996054"/>
          </a:xfrm>
        </p:grpSpPr>
        <p:sp>
          <p:nvSpPr>
            <p:cNvPr id="8" name="object 8" descr=""/>
            <p:cNvSpPr/>
            <p:nvPr/>
          </p:nvSpPr>
          <p:spPr>
            <a:xfrm>
              <a:off x="1886586" y="4615462"/>
              <a:ext cx="502284" cy="874394"/>
            </a:xfrm>
            <a:custGeom>
              <a:avLst/>
              <a:gdLst/>
              <a:ahLst/>
              <a:cxnLst/>
              <a:rect l="l" t="t" r="r" b="b"/>
              <a:pathLst>
                <a:path w="502285" h="874395">
                  <a:moveTo>
                    <a:pt x="502209" y="874090"/>
                  </a:moveTo>
                  <a:lnTo>
                    <a:pt x="0" y="874090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87409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886586" y="4615462"/>
              <a:ext cx="502284" cy="874394"/>
            </a:xfrm>
            <a:custGeom>
              <a:avLst/>
              <a:gdLst/>
              <a:ahLst/>
              <a:cxnLst/>
              <a:rect l="l" t="t" r="r" b="b"/>
              <a:pathLst>
                <a:path w="502285" h="874395">
                  <a:moveTo>
                    <a:pt x="0" y="0"/>
                  </a:moveTo>
                  <a:lnTo>
                    <a:pt x="502209" y="0"/>
                  </a:lnTo>
                  <a:lnTo>
                    <a:pt x="502209" y="874090"/>
                  </a:lnTo>
                  <a:lnTo>
                    <a:pt x="0" y="8740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142110" y="4978381"/>
              <a:ext cx="502284" cy="511175"/>
            </a:xfrm>
            <a:custGeom>
              <a:avLst/>
              <a:gdLst/>
              <a:ahLst/>
              <a:cxnLst/>
              <a:rect l="l" t="t" r="r" b="b"/>
              <a:pathLst>
                <a:path w="502285" h="511175">
                  <a:moveTo>
                    <a:pt x="502209" y="511171"/>
                  </a:moveTo>
                  <a:lnTo>
                    <a:pt x="0" y="51117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511171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142110" y="4978381"/>
              <a:ext cx="502284" cy="511175"/>
            </a:xfrm>
            <a:custGeom>
              <a:avLst/>
              <a:gdLst/>
              <a:ahLst/>
              <a:cxnLst/>
              <a:rect l="l" t="t" r="r" b="b"/>
              <a:pathLst>
                <a:path w="502285" h="511175">
                  <a:moveTo>
                    <a:pt x="0" y="0"/>
                  </a:moveTo>
                  <a:lnTo>
                    <a:pt x="502209" y="0"/>
                  </a:lnTo>
                  <a:lnTo>
                    <a:pt x="502209" y="511171"/>
                  </a:lnTo>
                  <a:lnTo>
                    <a:pt x="0" y="51117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397634" y="2664831"/>
              <a:ext cx="502284" cy="2825115"/>
            </a:xfrm>
            <a:custGeom>
              <a:avLst/>
              <a:gdLst/>
              <a:ahLst/>
              <a:cxnLst/>
              <a:rect l="l" t="t" r="r" b="b"/>
              <a:pathLst>
                <a:path w="502285" h="2825115">
                  <a:moveTo>
                    <a:pt x="502209" y="2824721"/>
                  </a:moveTo>
                  <a:lnTo>
                    <a:pt x="0" y="282472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2824721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397634" y="2664831"/>
              <a:ext cx="502284" cy="2825115"/>
            </a:xfrm>
            <a:custGeom>
              <a:avLst/>
              <a:gdLst/>
              <a:ahLst/>
              <a:cxnLst/>
              <a:rect l="l" t="t" r="r" b="b"/>
              <a:pathLst>
                <a:path w="502285" h="2825115">
                  <a:moveTo>
                    <a:pt x="0" y="0"/>
                  </a:moveTo>
                  <a:lnTo>
                    <a:pt x="502209" y="0"/>
                  </a:lnTo>
                  <a:lnTo>
                    <a:pt x="502209" y="2824721"/>
                  </a:lnTo>
                  <a:lnTo>
                    <a:pt x="0" y="28247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653157" y="2627861"/>
              <a:ext cx="502284" cy="2861945"/>
            </a:xfrm>
            <a:custGeom>
              <a:avLst/>
              <a:gdLst/>
              <a:ahLst/>
              <a:cxnLst/>
              <a:rect l="l" t="t" r="r" b="b"/>
              <a:pathLst>
                <a:path w="502285" h="2861945">
                  <a:moveTo>
                    <a:pt x="502209" y="2861691"/>
                  </a:moveTo>
                  <a:lnTo>
                    <a:pt x="0" y="286169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2861691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653157" y="2627861"/>
              <a:ext cx="502284" cy="2861945"/>
            </a:xfrm>
            <a:custGeom>
              <a:avLst/>
              <a:gdLst/>
              <a:ahLst/>
              <a:cxnLst/>
              <a:rect l="l" t="t" r="r" b="b"/>
              <a:pathLst>
                <a:path w="502285" h="2861945">
                  <a:moveTo>
                    <a:pt x="0" y="0"/>
                  </a:moveTo>
                  <a:lnTo>
                    <a:pt x="502209" y="0"/>
                  </a:lnTo>
                  <a:lnTo>
                    <a:pt x="502209" y="2861691"/>
                  </a:lnTo>
                  <a:lnTo>
                    <a:pt x="0" y="28616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908681" y="2617913"/>
              <a:ext cx="502284" cy="2872105"/>
            </a:xfrm>
            <a:custGeom>
              <a:avLst/>
              <a:gdLst/>
              <a:ahLst/>
              <a:cxnLst/>
              <a:rect l="l" t="t" r="r" b="b"/>
              <a:pathLst>
                <a:path w="502284" h="2872104">
                  <a:moveTo>
                    <a:pt x="502209" y="2871639"/>
                  </a:moveTo>
                  <a:lnTo>
                    <a:pt x="0" y="2871639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2871639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908681" y="2617913"/>
              <a:ext cx="502284" cy="2872105"/>
            </a:xfrm>
            <a:custGeom>
              <a:avLst/>
              <a:gdLst/>
              <a:ahLst/>
              <a:cxnLst/>
              <a:rect l="l" t="t" r="r" b="b"/>
              <a:pathLst>
                <a:path w="502284" h="2872104">
                  <a:moveTo>
                    <a:pt x="0" y="0"/>
                  </a:moveTo>
                  <a:lnTo>
                    <a:pt x="502209" y="0"/>
                  </a:lnTo>
                  <a:lnTo>
                    <a:pt x="502209" y="2871639"/>
                  </a:lnTo>
                  <a:lnTo>
                    <a:pt x="0" y="287163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164205" y="2505840"/>
              <a:ext cx="502284" cy="2983865"/>
            </a:xfrm>
            <a:custGeom>
              <a:avLst/>
              <a:gdLst/>
              <a:ahLst/>
              <a:cxnLst/>
              <a:rect l="l" t="t" r="r" b="b"/>
              <a:pathLst>
                <a:path w="502284" h="2983865">
                  <a:moveTo>
                    <a:pt x="502209" y="2983712"/>
                  </a:moveTo>
                  <a:lnTo>
                    <a:pt x="0" y="2983712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2983712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164205" y="2505840"/>
              <a:ext cx="502284" cy="2983865"/>
            </a:xfrm>
            <a:custGeom>
              <a:avLst/>
              <a:gdLst/>
              <a:ahLst/>
              <a:cxnLst/>
              <a:rect l="l" t="t" r="r" b="b"/>
              <a:pathLst>
                <a:path w="502284" h="2983865">
                  <a:moveTo>
                    <a:pt x="0" y="0"/>
                  </a:moveTo>
                  <a:lnTo>
                    <a:pt x="502209" y="0"/>
                  </a:lnTo>
                  <a:lnTo>
                    <a:pt x="502209" y="2983712"/>
                  </a:lnTo>
                  <a:lnTo>
                    <a:pt x="0" y="298371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419729" y="2239961"/>
              <a:ext cx="502284" cy="3249930"/>
            </a:xfrm>
            <a:custGeom>
              <a:avLst/>
              <a:gdLst/>
              <a:ahLst/>
              <a:cxnLst/>
              <a:rect l="l" t="t" r="r" b="b"/>
              <a:pathLst>
                <a:path w="502284" h="3249929">
                  <a:moveTo>
                    <a:pt x="502209" y="3249591"/>
                  </a:moveTo>
                  <a:lnTo>
                    <a:pt x="0" y="324959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3249591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419729" y="2239961"/>
              <a:ext cx="502284" cy="3249930"/>
            </a:xfrm>
            <a:custGeom>
              <a:avLst/>
              <a:gdLst/>
              <a:ahLst/>
              <a:cxnLst/>
              <a:rect l="l" t="t" r="r" b="b"/>
              <a:pathLst>
                <a:path w="502284" h="3249929">
                  <a:moveTo>
                    <a:pt x="0" y="0"/>
                  </a:moveTo>
                  <a:lnTo>
                    <a:pt x="502209" y="0"/>
                  </a:lnTo>
                  <a:lnTo>
                    <a:pt x="502209" y="3249591"/>
                  </a:lnTo>
                  <a:lnTo>
                    <a:pt x="0" y="32495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675253" y="2293070"/>
              <a:ext cx="502284" cy="3196590"/>
            </a:xfrm>
            <a:custGeom>
              <a:avLst/>
              <a:gdLst/>
              <a:ahLst/>
              <a:cxnLst/>
              <a:rect l="l" t="t" r="r" b="b"/>
              <a:pathLst>
                <a:path w="502284" h="3196590">
                  <a:moveTo>
                    <a:pt x="502209" y="3196482"/>
                  </a:moveTo>
                  <a:lnTo>
                    <a:pt x="0" y="3196482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3196482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675253" y="2293070"/>
              <a:ext cx="502284" cy="3196590"/>
            </a:xfrm>
            <a:custGeom>
              <a:avLst/>
              <a:gdLst/>
              <a:ahLst/>
              <a:cxnLst/>
              <a:rect l="l" t="t" r="r" b="b"/>
              <a:pathLst>
                <a:path w="502284" h="3196590">
                  <a:moveTo>
                    <a:pt x="0" y="0"/>
                  </a:moveTo>
                  <a:lnTo>
                    <a:pt x="502209" y="0"/>
                  </a:lnTo>
                  <a:lnTo>
                    <a:pt x="502209" y="3196482"/>
                  </a:lnTo>
                  <a:lnTo>
                    <a:pt x="0" y="31964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886586" y="3415344"/>
              <a:ext cx="502284" cy="1200150"/>
            </a:xfrm>
            <a:custGeom>
              <a:avLst/>
              <a:gdLst/>
              <a:ahLst/>
              <a:cxnLst/>
              <a:rect l="l" t="t" r="r" b="b"/>
              <a:pathLst>
                <a:path w="502285" h="1200150">
                  <a:moveTo>
                    <a:pt x="502209" y="1200118"/>
                  </a:moveTo>
                  <a:lnTo>
                    <a:pt x="0" y="1200118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1200118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886586" y="3415344"/>
              <a:ext cx="502284" cy="1200150"/>
            </a:xfrm>
            <a:custGeom>
              <a:avLst/>
              <a:gdLst/>
              <a:ahLst/>
              <a:cxnLst/>
              <a:rect l="l" t="t" r="r" b="b"/>
              <a:pathLst>
                <a:path w="502285" h="1200150">
                  <a:moveTo>
                    <a:pt x="0" y="0"/>
                  </a:moveTo>
                  <a:lnTo>
                    <a:pt x="502209" y="0"/>
                  </a:lnTo>
                  <a:lnTo>
                    <a:pt x="502209" y="1200118"/>
                  </a:lnTo>
                  <a:lnTo>
                    <a:pt x="0" y="120011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142110" y="3507933"/>
              <a:ext cx="502284" cy="1470660"/>
            </a:xfrm>
            <a:custGeom>
              <a:avLst/>
              <a:gdLst/>
              <a:ahLst/>
              <a:cxnLst/>
              <a:rect l="l" t="t" r="r" b="b"/>
              <a:pathLst>
                <a:path w="502285" h="1470660">
                  <a:moveTo>
                    <a:pt x="502209" y="1470448"/>
                  </a:moveTo>
                  <a:lnTo>
                    <a:pt x="0" y="1470448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1470448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142110" y="3507933"/>
              <a:ext cx="502284" cy="1470660"/>
            </a:xfrm>
            <a:custGeom>
              <a:avLst/>
              <a:gdLst/>
              <a:ahLst/>
              <a:cxnLst/>
              <a:rect l="l" t="t" r="r" b="b"/>
              <a:pathLst>
                <a:path w="502285" h="1470660">
                  <a:moveTo>
                    <a:pt x="0" y="0"/>
                  </a:moveTo>
                  <a:lnTo>
                    <a:pt x="502209" y="0"/>
                  </a:lnTo>
                  <a:lnTo>
                    <a:pt x="502209" y="1470448"/>
                  </a:lnTo>
                  <a:lnTo>
                    <a:pt x="0" y="14704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397634" y="2200130"/>
              <a:ext cx="502284" cy="464820"/>
            </a:xfrm>
            <a:custGeom>
              <a:avLst/>
              <a:gdLst/>
              <a:ahLst/>
              <a:cxnLst/>
              <a:rect l="l" t="t" r="r" b="b"/>
              <a:pathLst>
                <a:path w="502285" h="464819">
                  <a:moveTo>
                    <a:pt x="502209" y="464701"/>
                  </a:moveTo>
                  <a:lnTo>
                    <a:pt x="0" y="46470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464701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397634" y="2200130"/>
              <a:ext cx="502284" cy="464820"/>
            </a:xfrm>
            <a:custGeom>
              <a:avLst/>
              <a:gdLst/>
              <a:ahLst/>
              <a:cxnLst/>
              <a:rect l="l" t="t" r="r" b="b"/>
              <a:pathLst>
                <a:path w="502285" h="464819">
                  <a:moveTo>
                    <a:pt x="0" y="0"/>
                  </a:moveTo>
                  <a:lnTo>
                    <a:pt x="502209" y="0"/>
                  </a:lnTo>
                  <a:lnTo>
                    <a:pt x="502209" y="464701"/>
                  </a:lnTo>
                  <a:lnTo>
                    <a:pt x="0" y="4647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653157" y="2203416"/>
              <a:ext cx="502284" cy="424815"/>
            </a:xfrm>
            <a:custGeom>
              <a:avLst/>
              <a:gdLst/>
              <a:ahLst/>
              <a:cxnLst/>
              <a:rect l="l" t="t" r="r" b="b"/>
              <a:pathLst>
                <a:path w="502285" h="424814">
                  <a:moveTo>
                    <a:pt x="502209" y="424445"/>
                  </a:moveTo>
                  <a:lnTo>
                    <a:pt x="0" y="424445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424445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653157" y="2203416"/>
              <a:ext cx="502284" cy="424815"/>
            </a:xfrm>
            <a:custGeom>
              <a:avLst/>
              <a:gdLst/>
              <a:ahLst/>
              <a:cxnLst/>
              <a:rect l="l" t="t" r="r" b="b"/>
              <a:pathLst>
                <a:path w="502285" h="424814">
                  <a:moveTo>
                    <a:pt x="0" y="0"/>
                  </a:moveTo>
                  <a:lnTo>
                    <a:pt x="502209" y="0"/>
                  </a:lnTo>
                  <a:lnTo>
                    <a:pt x="502209" y="424445"/>
                  </a:lnTo>
                  <a:lnTo>
                    <a:pt x="0" y="42444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908681" y="2206732"/>
              <a:ext cx="502284" cy="411480"/>
            </a:xfrm>
            <a:custGeom>
              <a:avLst/>
              <a:gdLst/>
              <a:ahLst/>
              <a:cxnLst/>
              <a:rect l="l" t="t" r="r" b="b"/>
              <a:pathLst>
                <a:path w="502284" h="411480">
                  <a:moveTo>
                    <a:pt x="502209" y="411181"/>
                  </a:moveTo>
                  <a:lnTo>
                    <a:pt x="0" y="41118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411181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908681" y="2206732"/>
              <a:ext cx="502284" cy="411480"/>
            </a:xfrm>
            <a:custGeom>
              <a:avLst/>
              <a:gdLst/>
              <a:ahLst/>
              <a:cxnLst/>
              <a:rect l="l" t="t" r="r" b="b"/>
              <a:pathLst>
                <a:path w="502284" h="411480">
                  <a:moveTo>
                    <a:pt x="0" y="0"/>
                  </a:moveTo>
                  <a:lnTo>
                    <a:pt x="502209" y="0"/>
                  </a:lnTo>
                  <a:lnTo>
                    <a:pt x="502209" y="411181"/>
                  </a:lnTo>
                  <a:lnTo>
                    <a:pt x="0" y="41118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164205" y="2186869"/>
              <a:ext cx="502284" cy="319405"/>
            </a:xfrm>
            <a:custGeom>
              <a:avLst/>
              <a:gdLst/>
              <a:ahLst/>
              <a:cxnLst/>
              <a:rect l="l" t="t" r="r" b="b"/>
              <a:pathLst>
                <a:path w="502284" h="319405">
                  <a:moveTo>
                    <a:pt x="502209" y="318971"/>
                  </a:moveTo>
                  <a:lnTo>
                    <a:pt x="0" y="31897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318971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164205" y="2186869"/>
              <a:ext cx="502284" cy="319405"/>
            </a:xfrm>
            <a:custGeom>
              <a:avLst/>
              <a:gdLst/>
              <a:ahLst/>
              <a:cxnLst/>
              <a:rect l="l" t="t" r="r" b="b"/>
              <a:pathLst>
                <a:path w="502284" h="319405">
                  <a:moveTo>
                    <a:pt x="0" y="0"/>
                  </a:moveTo>
                  <a:lnTo>
                    <a:pt x="502209" y="0"/>
                  </a:lnTo>
                  <a:lnTo>
                    <a:pt x="502209" y="318971"/>
                  </a:lnTo>
                  <a:lnTo>
                    <a:pt x="0" y="31897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419729" y="2170256"/>
              <a:ext cx="502284" cy="69850"/>
            </a:xfrm>
            <a:custGeom>
              <a:avLst/>
              <a:gdLst/>
              <a:ahLst/>
              <a:cxnLst/>
              <a:rect l="l" t="t" r="r" b="b"/>
              <a:pathLst>
                <a:path w="502284" h="69850">
                  <a:moveTo>
                    <a:pt x="502209" y="69705"/>
                  </a:moveTo>
                  <a:lnTo>
                    <a:pt x="0" y="69705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69705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419729" y="2170256"/>
              <a:ext cx="502284" cy="69850"/>
            </a:xfrm>
            <a:custGeom>
              <a:avLst/>
              <a:gdLst/>
              <a:ahLst/>
              <a:cxnLst/>
              <a:rect l="l" t="t" r="r" b="b"/>
              <a:pathLst>
                <a:path w="502284" h="69850">
                  <a:moveTo>
                    <a:pt x="0" y="0"/>
                  </a:moveTo>
                  <a:lnTo>
                    <a:pt x="502209" y="0"/>
                  </a:lnTo>
                  <a:lnTo>
                    <a:pt x="502209" y="69705"/>
                  </a:lnTo>
                  <a:lnTo>
                    <a:pt x="0" y="697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675253" y="2170256"/>
              <a:ext cx="502284" cy="123189"/>
            </a:xfrm>
            <a:custGeom>
              <a:avLst/>
              <a:gdLst/>
              <a:ahLst/>
              <a:cxnLst/>
              <a:rect l="l" t="t" r="r" b="b"/>
              <a:pathLst>
                <a:path w="502284" h="123189">
                  <a:moveTo>
                    <a:pt x="502209" y="122814"/>
                  </a:moveTo>
                  <a:lnTo>
                    <a:pt x="0" y="122814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122814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0675253" y="2170256"/>
              <a:ext cx="502284" cy="123189"/>
            </a:xfrm>
            <a:custGeom>
              <a:avLst/>
              <a:gdLst/>
              <a:ahLst/>
              <a:cxnLst/>
              <a:rect l="l" t="t" r="r" b="b"/>
              <a:pathLst>
                <a:path w="502284" h="123189">
                  <a:moveTo>
                    <a:pt x="0" y="0"/>
                  </a:moveTo>
                  <a:lnTo>
                    <a:pt x="502209" y="0"/>
                  </a:lnTo>
                  <a:lnTo>
                    <a:pt x="502209" y="122814"/>
                  </a:lnTo>
                  <a:lnTo>
                    <a:pt x="0" y="12281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886586" y="2732372"/>
              <a:ext cx="502284" cy="683260"/>
            </a:xfrm>
            <a:custGeom>
              <a:avLst/>
              <a:gdLst/>
              <a:ahLst/>
              <a:cxnLst/>
              <a:rect l="l" t="t" r="r" b="b"/>
              <a:pathLst>
                <a:path w="502285" h="683260">
                  <a:moveTo>
                    <a:pt x="502209" y="682971"/>
                  </a:moveTo>
                  <a:lnTo>
                    <a:pt x="0" y="68297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682971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886586" y="2732372"/>
              <a:ext cx="502284" cy="683260"/>
            </a:xfrm>
            <a:custGeom>
              <a:avLst/>
              <a:gdLst/>
              <a:ahLst/>
              <a:cxnLst/>
              <a:rect l="l" t="t" r="r" b="b"/>
              <a:pathLst>
                <a:path w="502285" h="683260">
                  <a:moveTo>
                    <a:pt x="0" y="0"/>
                  </a:moveTo>
                  <a:lnTo>
                    <a:pt x="502209" y="0"/>
                  </a:lnTo>
                  <a:lnTo>
                    <a:pt x="502209" y="682971"/>
                  </a:lnTo>
                  <a:lnTo>
                    <a:pt x="0" y="68297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142110" y="2804242"/>
              <a:ext cx="502284" cy="704215"/>
            </a:xfrm>
            <a:custGeom>
              <a:avLst/>
              <a:gdLst/>
              <a:ahLst/>
              <a:cxnLst/>
              <a:rect l="l" t="t" r="r" b="b"/>
              <a:pathLst>
                <a:path w="502285" h="704214">
                  <a:moveTo>
                    <a:pt x="502209" y="703691"/>
                  </a:moveTo>
                  <a:lnTo>
                    <a:pt x="0" y="70369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703691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142110" y="2804242"/>
              <a:ext cx="502284" cy="704215"/>
            </a:xfrm>
            <a:custGeom>
              <a:avLst/>
              <a:gdLst/>
              <a:ahLst/>
              <a:cxnLst/>
              <a:rect l="l" t="t" r="r" b="b"/>
              <a:pathLst>
                <a:path w="502285" h="704214">
                  <a:moveTo>
                    <a:pt x="0" y="0"/>
                  </a:moveTo>
                  <a:lnTo>
                    <a:pt x="502209" y="0"/>
                  </a:lnTo>
                  <a:lnTo>
                    <a:pt x="502209" y="703691"/>
                  </a:lnTo>
                  <a:lnTo>
                    <a:pt x="0" y="7036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397634" y="2173575"/>
              <a:ext cx="502284" cy="26670"/>
            </a:xfrm>
            <a:custGeom>
              <a:avLst/>
              <a:gdLst/>
              <a:ahLst/>
              <a:cxnLst/>
              <a:rect l="l" t="t" r="r" b="b"/>
              <a:pathLst>
                <a:path w="502285" h="26669">
                  <a:moveTo>
                    <a:pt x="502209" y="26554"/>
                  </a:moveTo>
                  <a:lnTo>
                    <a:pt x="0" y="26554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26554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397634" y="2173575"/>
              <a:ext cx="502284" cy="26670"/>
            </a:xfrm>
            <a:custGeom>
              <a:avLst/>
              <a:gdLst/>
              <a:ahLst/>
              <a:cxnLst/>
              <a:rect l="l" t="t" r="r" b="b"/>
              <a:pathLst>
                <a:path w="502285" h="26669">
                  <a:moveTo>
                    <a:pt x="0" y="0"/>
                  </a:moveTo>
                  <a:lnTo>
                    <a:pt x="502209" y="0"/>
                  </a:lnTo>
                  <a:lnTo>
                    <a:pt x="502209" y="26554"/>
                  </a:lnTo>
                  <a:lnTo>
                    <a:pt x="0" y="2655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653157" y="2170256"/>
              <a:ext cx="502284" cy="33655"/>
            </a:xfrm>
            <a:custGeom>
              <a:avLst/>
              <a:gdLst/>
              <a:ahLst/>
              <a:cxnLst/>
              <a:rect l="l" t="t" r="r" b="b"/>
              <a:pathLst>
                <a:path w="502285" h="33655">
                  <a:moveTo>
                    <a:pt x="502209" y="33159"/>
                  </a:moveTo>
                  <a:lnTo>
                    <a:pt x="0" y="33159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33159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653157" y="2170256"/>
              <a:ext cx="502284" cy="33655"/>
            </a:xfrm>
            <a:custGeom>
              <a:avLst/>
              <a:gdLst/>
              <a:ahLst/>
              <a:cxnLst/>
              <a:rect l="l" t="t" r="r" b="b"/>
              <a:pathLst>
                <a:path w="502285" h="33655">
                  <a:moveTo>
                    <a:pt x="0" y="0"/>
                  </a:moveTo>
                  <a:lnTo>
                    <a:pt x="502209" y="0"/>
                  </a:lnTo>
                  <a:lnTo>
                    <a:pt x="502209" y="33159"/>
                  </a:lnTo>
                  <a:lnTo>
                    <a:pt x="0" y="331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908681" y="2180204"/>
              <a:ext cx="502284" cy="26670"/>
            </a:xfrm>
            <a:custGeom>
              <a:avLst/>
              <a:gdLst/>
              <a:ahLst/>
              <a:cxnLst/>
              <a:rect l="l" t="t" r="r" b="b"/>
              <a:pathLst>
                <a:path w="502284" h="26669">
                  <a:moveTo>
                    <a:pt x="502209" y="26527"/>
                  </a:moveTo>
                  <a:lnTo>
                    <a:pt x="0" y="26527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26527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908681" y="2180204"/>
              <a:ext cx="502284" cy="26670"/>
            </a:xfrm>
            <a:custGeom>
              <a:avLst/>
              <a:gdLst/>
              <a:ahLst/>
              <a:cxnLst/>
              <a:rect l="l" t="t" r="r" b="b"/>
              <a:pathLst>
                <a:path w="502284" h="26669">
                  <a:moveTo>
                    <a:pt x="0" y="0"/>
                  </a:moveTo>
                  <a:lnTo>
                    <a:pt x="502209" y="0"/>
                  </a:lnTo>
                  <a:lnTo>
                    <a:pt x="502209" y="26527"/>
                  </a:lnTo>
                  <a:lnTo>
                    <a:pt x="0" y="2652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164205" y="2170256"/>
              <a:ext cx="502284" cy="17145"/>
            </a:xfrm>
            <a:custGeom>
              <a:avLst/>
              <a:gdLst/>
              <a:ahLst/>
              <a:cxnLst/>
              <a:rect l="l" t="t" r="r" b="b"/>
              <a:pathLst>
                <a:path w="502284" h="17144">
                  <a:moveTo>
                    <a:pt x="502209" y="16613"/>
                  </a:moveTo>
                  <a:lnTo>
                    <a:pt x="0" y="16613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16613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164205" y="2170256"/>
              <a:ext cx="502284" cy="17145"/>
            </a:xfrm>
            <a:custGeom>
              <a:avLst/>
              <a:gdLst/>
              <a:ahLst/>
              <a:cxnLst/>
              <a:rect l="l" t="t" r="r" b="b"/>
              <a:pathLst>
                <a:path w="502284" h="17144">
                  <a:moveTo>
                    <a:pt x="0" y="0"/>
                  </a:moveTo>
                  <a:lnTo>
                    <a:pt x="502209" y="0"/>
                  </a:lnTo>
                  <a:lnTo>
                    <a:pt x="502209" y="16613"/>
                  </a:lnTo>
                  <a:lnTo>
                    <a:pt x="0" y="1661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886586" y="2650865"/>
              <a:ext cx="502284" cy="81915"/>
            </a:xfrm>
            <a:custGeom>
              <a:avLst/>
              <a:gdLst/>
              <a:ahLst/>
              <a:cxnLst/>
              <a:rect l="l" t="t" r="r" b="b"/>
              <a:pathLst>
                <a:path w="502285" h="81914">
                  <a:moveTo>
                    <a:pt x="502209" y="81506"/>
                  </a:moveTo>
                  <a:lnTo>
                    <a:pt x="0" y="81506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81506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886586" y="2650865"/>
              <a:ext cx="502284" cy="81915"/>
            </a:xfrm>
            <a:custGeom>
              <a:avLst/>
              <a:gdLst/>
              <a:ahLst/>
              <a:cxnLst/>
              <a:rect l="l" t="t" r="r" b="b"/>
              <a:pathLst>
                <a:path w="502285" h="81914">
                  <a:moveTo>
                    <a:pt x="0" y="0"/>
                  </a:moveTo>
                  <a:lnTo>
                    <a:pt x="502209" y="0"/>
                  </a:lnTo>
                  <a:lnTo>
                    <a:pt x="502209" y="81506"/>
                  </a:lnTo>
                  <a:lnTo>
                    <a:pt x="0" y="815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142110" y="2707982"/>
              <a:ext cx="502284" cy="96520"/>
            </a:xfrm>
            <a:custGeom>
              <a:avLst/>
              <a:gdLst/>
              <a:ahLst/>
              <a:cxnLst/>
              <a:rect l="l" t="t" r="r" b="b"/>
              <a:pathLst>
                <a:path w="502285" h="96519">
                  <a:moveTo>
                    <a:pt x="502209" y="96259"/>
                  </a:moveTo>
                  <a:lnTo>
                    <a:pt x="0" y="96259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96259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142110" y="2707982"/>
              <a:ext cx="502284" cy="96520"/>
            </a:xfrm>
            <a:custGeom>
              <a:avLst/>
              <a:gdLst/>
              <a:ahLst/>
              <a:cxnLst/>
              <a:rect l="l" t="t" r="r" b="b"/>
              <a:pathLst>
                <a:path w="502285" h="96519">
                  <a:moveTo>
                    <a:pt x="0" y="0"/>
                  </a:moveTo>
                  <a:lnTo>
                    <a:pt x="502209" y="0"/>
                  </a:lnTo>
                  <a:lnTo>
                    <a:pt x="502209" y="96259"/>
                  </a:lnTo>
                  <a:lnTo>
                    <a:pt x="0" y="962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397634" y="2170256"/>
              <a:ext cx="502284" cy="3810"/>
            </a:xfrm>
            <a:custGeom>
              <a:avLst/>
              <a:gdLst/>
              <a:ahLst/>
              <a:cxnLst/>
              <a:rect l="l" t="t" r="r" b="b"/>
              <a:pathLst>
                <a:path w="502285" h="3810">
                  <a:moveTo>
                    <a:pt x="502209" y="3319"/>
                  </a:moveTo>
                  <a:lnTo>
                    <a:pt x="0" y="3319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3319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397634" y="2170256"/>
              <a:ext cx="502284" cy="3810"/>
            </a:xfrm>
            <a:custGeom>
              <a:avLst/>
              <a:gdLst/>
              <a:ahLst/>
              <a:cxnLst/>
              <a:rect l="l" t="t" r="r" b="b"/>
              <a:pathLst>
                <a:path w="502285" h="3810">
                  <a:moveTo>
                    <a:pt x="0" y="0"/>
                  </a:moveTo>
                  <a:lnTo>
                    <a:pt x="502209" y="0"/>
                  </a:lnTo>
                  <a:lnTo>
                    <a:pt x="502209" y="3319"/>
                  </a:lnTo>
                  <a:lnTo>
                    <a:pt x="0" y="33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886586" y="2170256"/>
              <a:ext cx="502284" cy="480695"/>
            </a:xfrm>
            <a:custGeom>
              <a:avLst/>
              <a:gdLst/>
              <a:ahLst/>
              <a:cxnLst/>
              <a:rect l="l" t="t" r="r" b="b"/>
              <a:pathLst>
                <a:path w="502285" h="480694">
                  <a:moveTo>
                    <a:pt x="502209" y="480609"/>
                  </a:moveTo>
                  <a:lnTo>
                    <a:pt x="0" y="480609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4806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886586" y="2170256"/>
              <a:ext cx="502284" cy="480695"/>
            </a:xfrm>
            <a:custGeom>
              <a:avLst/>
              <a:gdLst/>
              <a:ahLst/>
              <a:cxnLst/>
              <a:rect l="l" t="t" r="r" b="b"/>
              <a:pathLst>
                <a:path w="502285" h="480694">
                  <a:moveTo>
                    <a:pt x="0" y="0"/>
                  </a:moveTo>
                  <a:lnTo>
                    <a:pt x="502209" y="0"/>
                  </a:lnTo>
                  <a:lnTo>
                    <a:pt x="502209" y="480609"/>
                  </a:lnTo>
                  <a:lnTo>
                    <a:pt x="0" y="48060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142110" y="2170256"/>
              <a:ext cx="502284" cy="537845"/>
            </a:xfrm>
            <a:custGeom>
              <a:avLst/>
              <a:gdLst/>
              <a:ahLst/>
              <a:cxnLst/>
              <a:rect l="l" t="t" r="r" b="b"/>
              <a:pathLst>
                <a:path w="502285" h="537844">
                  <a:moveTo>
                    <a:pt x="502209" y="537726"/>
                  </a:moveTo>
                  <a:lnTo>
                    <a:pt x="0" y="537726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5377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142110" y="2170256"/>
              <a:ext cx="502284" cy="537845"/>
            </a:xfrm>
            <a:custGeom>
              <a:avLst/>
              <a:gdLst/>
              <a:ahLst/>
              <a:cxnLst/>
              <a:rect l="l" t="t" r="r" b="b"/>
              <a:pathLst>
                <a:path w="502285" h="537844">
                  <a:moveTo>
                    <a:pt x="0" y="0"/>
                  </a:moveTo>
                  <a:lnTo>
                    <a:pt x="502209" y="0"/>
                  </a:lnTo>
                  <a:lnTo>
                    <a:pt x="502209" y="537726"/>
                  </a:lnTo>
                  <a:lnTo>
                    <a:pt x="0" y="5377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908681" y="2170256"/>
              <a:ext cx="502284" cy="10160"/>
            </a:xfrm>
            <a:custGeom>
              <a:avLst/>
              <a:gdLst/>
              <a:ahLst/>
              <a:cxnLst/>
              <a:rect l="l" t="t" r="r" b="b"/>
              <a:pathLst>
                <a:path w="502284" h="10160">
                  <a:moveTo>
                    <a:pt x="502209" y="9948"/>
                  </a:moveTo>
                  <a:lnTo>
                    <a:pt x="0" y="9948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99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908681" y="2170256"/>
              <a:ext cx="502284" cy="10160"/>
            </a:xfrm>
            <a:custGeom>
              <a:avLst/>
              <a:gdLst/>
              <a:ahLst/>
              <a:cxnLst/>
              <a:rect l="l" t="t" r="r" b="b"/>
              <a:pathLst>
                <a:path w="502284" h="10160">
                  <a:moveTo>
                    <a:pt x="0" y="0"/>
                  </a:moveTo>
                  <a:lnTo>
                    <a:pt x="502209" y="0"/>
                  </a:lnTo>
                  <a:lnTo>
                    <a:pt x="502209" y="9948"/>
                  </a:lnTo>
                  <a:lnTo>
                    <a:pt x="0" y="99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509929" y="5489552"/>
              <a:ext cx="10044430" cy="0"/>
            </a:xfrm>
            <a:custGeom>
              <a:avLst/>
              <a:gdLst/>
              <a:ahLst/>
              <a:cxnLst/>
              <a:rect l="l" t="t" r="r" b="b"/>
              <a:pathLst>
                <a:path w="10044430" h="0">
                  <a:moveTo>
                    <a:pt x="1004419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509929" y="5489552"/>
              <a:ext cx="10044430" cy="0"/>
            </a:xfrm>
            <a:custGeom>
              <a:avLst/>
              <a:gdLst/>
              <a:ahLst/>
              <a:cxnLst/>
              <a:rect l="l" t="t" r="r" b="b"/>
              <a:pathLst>
                <a:path w="10044430" h="0">
                  <a:moveTo>
                    <a:pt x="0" y="0"/>
                  </a:moveTo>
                  <a:lnTo>
                    <a:pt x="1004419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509929" y="1506397"/>
              <a:ext cx="0" cy="3983354"/>
            </a:xfrm>
            <a:custGeom>
              <a:avLst/>
              <a:gdLst/>
              <a:ahLst/>
              <a:cxnLst/>
              <a:rect l="l" t="t" r="r" b="b"/>
              <a:pathLst>
                <a:path w="0" h="3983354">
                  <a:moveTo>
                    <a:pt x="0" y="3983156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509929" y="1506397"/>
              <a:ext cx="0" cy="3983354"/>
            </a:xfrm>
            <a:custGeom>
              <a:avLst/>
              <a:gdLst/>
              <a:ahLst/>
              <a:cxnLst/>
              <a:rect l="l" t="t" r="r" b="b"/>
              <a:pathLst>
                <a:path w="0" h="3983354">
                  <a:moveTo>
                    <a:pt x="0" y="0"/>
                  </a:moveTo>
                  <a:lnTo>
                    <a:pt x="0" y="398315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456589" y="548955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456589" y="548955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456589" y="482569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456589" y="482569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456589" y="416183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456589" y="416183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456589" y="349797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456589" y="349797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456589" y="2834115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456589" y="2834115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456589" y="217025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456589" y="217025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456589" y="1506397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456589" y="1506397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4899843" y="2186852"/>
              <a:ext cx="87630" cy="0"/>
            </a:xfrm>
            <a:custGeom>
              <a:avLst/>
              <a:gdLst/>
              <a:ahLst/>
              <a:cxnLst/>
              <a:rect l="l" t="t" r="r" b="b"/>
              <a:pathLst>
                <a:path w="87629" h="0">
                  <a:moveTo>
                    <a:pt x="87426" y="0"/>
                  </a:moveTo>
                  <a:lnTo>
                    <a:pt x="0" y="0"/>
                  </a:lnTo>
                  <a:lnTo>
                    <a:pt x="87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4899843" y="2186852"/>
              <a:ext cx="87630" cy="0"/>
            </a:xfrm>
            <a:custGeom>
              <a:avLst/>
              <a:gdLst/>
              <a:ahLst/>
              <a:cxnLst/>
              <a:rect l="l" t="t" r="r" b="b"/>
              <a:pathLst>
                <a:path w="87629" h="0">
                  <a:moveTo>
                    <a:pt x="0" y="0"/>
                  </a:moveTo>
                  <a:lnTo>
                    <a:pt x="36626" y="0"/>
                  </a:lnTo>
                  <a:lnTo>
                    <a:pt x="87426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410891" y="2193468"/>
              <a:ext cx="74930" cy="25400"/>
            </a:xfrm>
            <a:custGeom>
              <a:avLst/>
              <a:gdLst/>
              <a:ahLst/>
              <a:cxnLst/>
              <a:rect l="l" t="t" r="r" b="b"/>
              <a:pathLst>
                <a:path w="74929" h="25400">
                  <a:moveTo>
                    <a:pt x="74726" y="25400"/>
                  </a:moveTo>
                  <a:lnTo>
                    <a:pt x="23926" y="25400"/>
                  </a:lnTo>
                  <a:lnTo>
                    <a:pt x="0" y="0"/>
                  </a:lnTo>
                  <a:lnTo>
                    <a:pt x="74726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410891" y="2193468"/>
              <a:ext cx="74930" cy="25400"/>
            </a:xfrm>
            <a:custGeom>
              <a:avLst/>
              <a:gdLst/>
              <a:ahLst/>
              <a:cxnLst/>
              <a:rect l="l" t="t" r="r" b="b"/>
              <a:pathLst>
                <a:path w="74929" h="25400">
                  <a:moveTo>
                    <a:pt x="0" y="0"/>
                  </a:moveTo>
                  <a:lnTo>
                    <a:pt x="23926" y="25400"/>
                  </a:lnTo>
                  <a:lnTo>
                    <a:pt x="74726" y="2540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8415310" y="2140462"/>
              <a:ext cx="302895" cy="29845"/>
            </a:xfrm>
            <a:custGeom>
              <a:avLst/>
              <a:gdLst/>
              <a:ahLst/>
              <a:cxnLst/>
              <a:rect l="l" t="t" r="r" b="b"/>
              <a:pathLst>
                <a:path w="302895" h="29844">
                  <a:moveTo>
                    <a:pt x="0" y="29793"/>
                  </a:moveTo>
                  <a:lnTo>
                    <a:pt x="251676" y="0"/>
                  </a:lnTo>
                  <a:lnTo>
                    <a:pt x="302476" y="0"/>
                  </a:lnTo>
                  <a:lnTo>
                    <a:pt x="0" y="297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8415310" y="2140462"/>
              <a:ext cx="302895" cy="29845"/>
            </a:xfrm>
            <a:custGeom>
              <a:avLst/>
              <a:gdLst/>
              <a:ahLst/>
              <a:cxnLst/>
              <a:rect l="l" t="t" r="r" b="b"/>
              <a:pathLst>
                <a:path w="302895" h="29844">
                  <a:moveTo>
                    <a:pt x="0" y="29793"/>
                  </a:moveTo>
                  <a:lnTo>
                    <a:pt x="251676" y="0"/>
                  </a:lnTo>
                  <a:lnTo>
                    <a:pt x="302476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4648739" y="2032215"/>
              <a:ext cx="347980" cy="138430"/>
            </a:xfrm>
            <a:custGeom>
              <a:avLst/>
              <a:gdLst/>
              <a:ahLst/>
              <a:cxnLst/>
              <a:rect l="l" t="t" r="r" b="b"/>
              <a:pathLst>
                <a:path w="347979" h="138430">
                  <a:moveTo>
                    <a:pt x="0" y="138040"/>
                  </a:moveTo>
                  <a:lnTo>
                    <a:pt x="296888" y="0"/>
                  </a:lnTo>
                  <a:lnTo>
                    <a:pt x="347688" y="0"/>
                  </a:lnTo>
                  <a:lnTo>
                    <a:pt x="0" y="13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4648739" y="2032215"/>
              <a:ext cx="347980" cy="138430"/>
            </a:xfrm>
            <a:custGeom>
              <a:avLst/>
              <a:gdLst/>
              <a:ahLst/>
              <a:cxnLst/>
              <a:rect l="l" t="t" r="r" b="b"/>
              <a:pathLst>
                <a:path w="347979" h="138430">
                  <a:moveTo>
                    <a:pt x="0" y="138040"/>
                  </a:moveTo>
                  <a:lnTo>
                    <a:pt x="296888" y="0"/>
                  </a:lnTo>
                  <a:lnTo>
                    <a:pt x="3476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159786" y="2035530"/>
              <a:ext cx="328295" cy="135255"/>
            </a:xfrm>
            <a:custGeom>
              <a:avLst/>
              <a:gdLst/>
              <a:ahLst/>
              <a:cxnLst/>
              <a:rect l="l" t="t" r="r" b="b"/>
              <a:pathLst>
                <a:path w="328295" h="135255">
                  <a:moveTo>
                    <a:pt x="0" y="134725"/>
                  </a:moveTo>
                  <a:lnTo>
                    <a:pt x="276987" y="0"/>
                  </a:lnTo>
                  <a:lnTo>
                    <a:pt x="327787" y="0"/>
                  </a:lnTo>
                  <a:lnTo>
                    <a:pt x="0" y="1347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7159786" y="2035530"/>
              <a:ext cx="328295" cy="135255"/>
            </a:xfrm>
            <a:custGeom>
              <a:avLst/>
              <a:gdLst/>
              <a:ahLst/>
              <a:cxnLst/>
              <a:rect l="l" t="t" r="r" b="b"/>
              <a:pathLst>
                <a:path w="328295" h="135255">
                  <a:moveTo>
                    <a:pt x="0" y="134725"/>
                  </a:moveTo>
                  <a:lnTo>
                    <a:pt x="276987" y="0"/>
                  </a:lnTo>
                  <a:lnTo>
                    <a:pt x="327787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 descr=""/>
          <p:cNvSpPr txBox="1"/>
          <p:nvPr/>
        </p:nvSpPr>
        <p:spPr>
          <a:xfrm>
            <a:off x="1730989" y="5579452"/>
            <a:ext cx="2106930" cy="506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55"/>
              </a:lnSpc>
              <a:spcBef>
                <a:spcPts val="100"/>
              </a:spcBef>
              <a:tabLst>
                <a:tab pos="1233805" algn="l"/>
              </a:tabLst>
            </a:pPr>
            <a:r>
              <a:rPr dirty="0" sz="1400" spc="-55">
                <a:latin typeface="Arial Narrow"/>
                <a:cs typeface="Arial Narrow"/>
              </a:rPr>
              <a:t>PCI</a:t>
            </a:r>
            <a:r>
              <a:rPr dirty="0" sz="1400" spc="-30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(N=803)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105">
                <a:latin typeface="Arial Narrow"/>
                <a:cs typeface="Arial Narrow"/>
              </a:rPr>
              <a:t>OMT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(N=803)</a:t>
            </a:r>
            <a:endParaRPr sz="1400">
              <a:latin typeface="Arial Narrow"/>
              <a:cs typeface="Arial Narrow"/>
            </a:endParaRPr>
          </a:p>
          <a:p>
            <a:pPr marL="633095">
              <a:lnSpc>
                <a:spcPts val="2135"/>
              </a:lnSpc>
            </a:pPr>
            <a:r>
              <a:rPr dirty="0" sz="1800" spc="-10">
                <a:latin typeface="Calibri"/>
                <a:cs typeface="Calibri"/>
              </a:rPr>
              <a:t>Discharge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4251739" y="5579452"/>
            <a:ext cx="7975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latin typeface="Arial Narrow"/>
                <a:cs typeface="Arial Narrow"/>
              </a:rPr>
              <a:t>PCI</a:t>
            </a:r>
            <a:r>
              <a:rPr dirty="0" sz="1400" spc="-30">
                <a:latin typeface="Arial Narrow"/>
                <a:cs typeface="Arial Narrow"/>
              </a:rPr>
              <a:t> </a:t>
            </a:r>
            <a:r>
              <a:rPr dirty="0" sz="1400" spc="-20">
                <a:latin typeface="Arial Narrow"/>
                <a:cs typeface="Arial Narrow"/>
              </a:rPr>
              <a:t>(N=762)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5474117" y="5579452"/>
            <a:ext cx="8623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5">
                <a:latin typeface="Arial Narrow"/>
                <a:cs typeface="Arial Narrow"/>
              </a:rPr>
              <a:t>OMT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25">
                <a:latin typeface="Arial Narrow"/>
                <a:cs typeface="Arial Narrow"/>
              </a:rPr>
              <a:t>(N=728)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6764870" y="5579452"/>
            <a:ext cx="8013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latin typeface="Arial Narrow"/>
                <a:cs typeface="Arial Narrow"/>
              </a:rPr>
              <a:t>PCI</a:t>
            </a:r>
            <a:r>
              <a:rPr dirty="0" sz="1400" spc="-30">
                <a:latin typeface="Arial Narrow"/>
                <a:cs typeface="Arial Narrow"/>
              </a:rPr>
              <a:t> </a:t>
            </a:r>
            <a:r>
              <a:rPr dirty="0" sz="1400" spc="-20">
                <a:latin typeface="Arial Narrow"/>
                <a:cs typeface="Arial Narrow"/>
              </a:rPr>
              <a:t>(N=769)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7985520" y="5579452"/>
            <a:ext cx="8616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5">
                <a:latin typeface="Arial Narrow"/>
                <a:cs typeface="Arial Narrow"/>
              </a:rPr>
              <a:t>OMT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25">
                <a:latin typeface="Arial Narrow"/>
                <a:cs typeface="Arial Narrow"/>
              </a:rPr>
              <a:t>(N=758)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9263242" y="5579452"/>
            <a:ext cx="82041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latin typeface="Arial Narrow"/>
                <a:cs typeface="Arial Narrow"/>
              </a:rPr>
              <a:t>PCI</a:t>
            </a:r>
            <a:r>
              <a:rPr dirty="0" sz="1400" spc="-30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(N=620)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10488643" y="5579452"/>
            <a:ext cx="8826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5">
                <a:latin typeface="Arial Narrow"/>
                <a:cs typeface="Arial Narrow"/>
              </a:rPr>
              <a:t>OMT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(N=598)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1001065" y="4030754"/>
            <a:ext cx="3619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90">
                <a:latin typeface="Arial Narrow"/>
                <a:cs typeface="Arial Narrow"/>
              </a:rPr>
              <a:t>40%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995731" y="3366895"/>
            <a:ext cx="3657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95">
                <a:latin typeface="Arial Narrow"/>
                <a:cs typeface="Arial Narrow"/>
              </a:rPr>
              <a:t>60%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996798" y="2703035"/>
            <a:ext cx="3644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95">
                <a:latin typeface="Arial Narrow"/>
                <a:cs typeface="Arial Narrow"/>
              </a:rPr>
              <a:t>80%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924485" y="2039176"/>
            <a:ext cx="4381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0">
                <a:latin typeface="Arial Narrow"/>
                <a:cs typeface="Arial Narrow"/>
              </a:rPr>
              <a:t>100%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928536" y="1122971"/>
            <a:ext cx="431165" cy="491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dirty="0" sz="1600" spc="60">
                <a:latin typeface="Arial Narrow"/>
                <a:cs typeface="Arial Narrow"/>
              </a:rPr>
              <a:t>(%)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400" spc="35">
                <a:latin typeface="Arial Narrow"/>
                <a:cs typeface="Arial Narrow"/>
              </a:rPr>
              <a:t>120%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1002399" y="4681159"/>
            <a:ext cx="2543810" cy="91630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400" spc="80">
                <a:latin typeface="Arial Narrow"/>
                <a:cs typeface="Arial Narrow"/>
              </a:rPr>
              <a:t>20%</a:t>
            </a:r>
            <a:endParaRPr sz="1400">
              <a:latin typeface="Arial Narrow"/>
              <a:cs typeface="Arial Narrow"/>
            </a:endParaRPr>
          </a:p>
          <a:p>
            <a:pPr marL="1011555">
              <a:lnSpc>
                <a:spcPts val="1555"/>
              </a:lnSpc>
              <a:spcBef>
                <a:spcPts val="105"/>
              </a:spcBef>
            </a:pP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31·1</a:t>
            </a:r>
            <a:endParaRPr sz="1400">
              <a:latin typeface="Arial Narrow"/>
              <a:cs typeface="Arial Narrow"/>
            </a:endParaRPr>
          </a:p>
          <a:p>
            <a:pPr marL="2258060">
              <a:lnSpc>
                <a:spcPts val="1555"/>
              </a:lnSpc>
            </a:pP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15·4</a:t>
            </a:r>
            <a:endParaRPr sz="1400">
              <a:latin typeface="Arial Narrow"/>
              <a:cs typeface="Arial Narrow"/>
            </a:endParaRPr>
          </a:p>
          <a:p>
            <a:pPr marL="95250">
              <a:lnSpc>
                <a:spcPct val="100000"/>
              </a:lnSpc>
              <a:spcBef>
                <a:spcPts val="334"/>
              </a:spcBef>
            </a:pPr>
            <a:r>
              <a:rPr dirty="0" sz="1400" spc="120">
                <a:latin typeface="Arial Narrow"/>
                <a:cs typeface="Arial Narrow"/>
              </a:rPr>
              <a:t>0%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4500683" y="3946112"/>
            <a:ext cx="3009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85·1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5749704" y="3927627"/>
            <a:ext cx="3200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86·3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7000605" y="3922653"/>
            <a:ext cx="3244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86·6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8257019" y="3866617"/>
            <a:ext cx="3238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89·8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9519399" y="3733677"/>
            <a:ext cx="3041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97·9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10771266" y="3760231"/>
            <a:ext cx="3206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96·3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1993902" y="3884323"/>
            <a:ext cx="2965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>
                <a:solidFill>
                  <a:srgbClr val="FFFFFF"/>
                </a:solidFill>
                <a:latin typeface="Arial Narrow"/>
                <a:cs typeface="Arial Narrow"/>
              </a:rPr>
              <a:t>42·7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3238708" y="4112077"/>
            <a:ext cx="3136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44·3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4502587" y="2301400"/>
            <a:ext cx="3054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14·0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5755851" y="2284559"/>
            <a:ext cx="3009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12·8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7014219" y="2281242"/>
            <a:ext cx="2984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12·4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8300579" y="2215275"/>
            <a:ext cx="2355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9·6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9566694" y="2074028"/>
            <a:ext cx="2120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 Narrow"/>
                <a:cs typeface="Arial Narrow"/>
              </a:rPr>
              <a:t>2·1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10824174" y="2100583"/>
            <a:ext cx="2101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FFFFFF"/>
                </a:solidFill>
                <a:latin typeface="Arial Narrow"/>
                <a:cs typeface="Arial Narrow"/>
              </a:rPr>
              <a:t>3·7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1984441" y="2942903"/>
            <a:ext cx="3124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404040"/>
                </a:solidFill>
                <a:latin typeface="Arial Narrow"/>
                <a:cs typeface="Arial Narrow"/>
              </a:rPr>
              <a:t>24·3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3248538" y="3025007"/>
            <a:ext cx="297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latin typeface="Arial Narrow"/>
                <a:cs typeface="Arial Narrow"/>
              </a:rPr>
              <a:t>21·2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6167839" y="2004955"/>
            <a:ext cx="2190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1·0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7513292" y="2087914"/>
            <a:ext cx="2374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0·8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8747507" y="2009508"/>
            <a:ext cx="23367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0·5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5014652" y="1901135"/>
            <a:ext cx="237490" cy="394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ts val="1455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0·1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455"/>
              </a:lnSpc>
            </a:pPr>
            <a:r>
              <a:rPr dirty="0" sz="1400" spc="-25">
                <a:latin typeface="Arial Narrow"/>
                <a:cs typeface="Arial Narrow"/>
              </a:rPr>
              <a:t>0·8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2005219" y="2211909"/>
            <a:ext cx="266700" cy="58801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400" spc="-90">
                <a:solidFill>
                  <a:srgbClr val="FFFFFF"/>
                </a:solidFill>
                <a:latin typeface="Arial Narrow"/>
                <a:cs typeface="Arial Narrow"/>
              </a:rPr>
              <a:t>17·1</a:t>
            </a:r>
            <a:endParaRPr sz="1400">
              <a:latin typeface="Arial Narrow"/>
              <a:cs typeface="Arial Narrow"/>
            </a:endParaRPr>
          </a:p>
          <a:p>
            <a:pPr marL="34925">
              <a:lnSpc>
                <a:spcPct val="100000"/>
              </a:lnSpc>
              <a:spcBef>
                <a:spcPts val="535"/>
              </a:spcBef>
            </a:pP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2·9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3244448" y="2204531"/>
            <a:ext cx="301625" cy="65976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16·2</a:t>
            </a:r>
            <a:endParaRPr sz="1400">
              <a:latin typeface="Arial Narrow"/>
              <a:cs typeface="Arial Narrow"/>
            </a:endParaRPr>
          </a:p>
          <a:p>
            <a:pPr marL="51435">
              <a:lnSpc>
                <a:spcPct val="100000"/>
              </a:lnSpc>
              <a:spcBef>
                <a:spcPts val="815"/>
              </a:spcBef>
            </a:pP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2·9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7516911" y="1904450"/>
            <a:ext cx="23367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0·3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28" name="object 128" descr=""/>
          <p:cNvGrpSpPr/>
          <p:nvPr/>
        </p:nvGrpSpPr>
        <p:grpSpPr>
          <a:xfrm>
            <a:off x="3746651" y="948937"/>
            <a:ext cx="133350" cy="133350"/>
            <a:chOff x="3746651" y="948937"/>
            <a:chExt cx="133350" cy="133350"/>
          </a:xfrm>
        </p:grpSpPr>
        <p:sp>
          <p:nvSpPr>
            <p:cNvPr id="129" name="object 129" descr=""/>
            <p:cNvSpPr/>
            <p:nvPr/>
          </p:nvSpPr>
          <p:spPr>
            <a:xfrm>
              <a:off x="3751414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444" y="123444"/>
                  </a:moveTo>
                  <a:lnTo>
                    <a:pt x="0" y="123444"/>
                  </a:lnTo>
                  <a:lnTo>
                    <a:pt x="0" y="0"/>
                  </a:lnTo>
                  <a:lnTo>
                    <a:pt x="123444" y="0"/>
                  </a:lnTo>
                  <a:lnTo>
                    <a:pt x="123444" y="123444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3751414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0" y="0"/>
                  </a:moveTo>
                  <a:lnTo>
                    <a:pt x="123444" y="0"/>
                  </a:lnTo>
                  <a:lnTo>
                    <a:pt x="123444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  <a:path w="123825" h="123825">
                  <a:moveTo>
                    <a:pt x="0" y="0"/>
                  </a:moveTo>
                  <a:lnTo>
                    <a:pt x="123444" y="0"/>
                  </a:lnTo>
                  <a:lnTo>
                    <a:pt x="123444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1" name="object 131" descr=""/>
          <p:cNvGrpSpPr/>
          <p:nvPr/>
        </p:nvGrpSpPr>
        <p:grpSpPr>
          <a:xfrm>
            <a:off x="4761436" y="948937"/>
            <a:ext cx="133350" cy="133350"/>
            <a:chOff x="4761436" y="948937"/>
            <a:chExt cx="133350" cy="133350"/>
          </a:xfrm>
        </p:grpSpPr>
        <p:sp>
          <p:nvSpPr>
            <p:cNvPr id="132" name="object 132" descr=""/>
            <p:cNvSpPr/>
            <p:nvPr/>
          </p:nvSpPr>
          <p:spPr>
            <a:xfrm>
              <a:off x="4766198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444" y="123444"/>
                  </a:moveTo>
                  <a:lnTo>
                    <a:pt x="0" y="123444"/>
                  </a:lnTo>
                  <a:lnTo>
                    <a:pt x="0" y="0"/>
                  </a:lnTo>
                  <a:lnTo>
                    <a:pt x="123444" y="0"/>
                  </a:lnTo>
                  <a:lnTo>
                    <a:pt x="123444" y="123444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4766198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0" y="0"/>
                  </a:moveTo>
                  <a:lnTo>
                    <a:pt x="123444" y="0"/>
                  </a:lnTo>
                  <a:lnTo>
                    <a:pt x="123444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  <a:path w="123825" h="123825">
                  <a:moveTo>
                    <a:pt x="0" y="0"/>
                  </a:moveTo>
                  <a:lnTo>
                    <a:pt x="123444" y="0"/>
                  </a:lnTo>
                  <a:lnTo>
                    <a:pt x="123444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4" name="object 134" descr=""/>
          <p:cNvGrpSpPr/>
          <p:nvPr/>
        </p:nvGrpSpPr>
        <p:grpSpPr>
          <a:xfrm>
            <a:off x="5848229" y="948937"/>
            <a:ext cx="133350" cy="133350"/>
            <a:chOff x="5848229" y="948937"/>
            <a:chExt cx="133350" cy="133350"/>
          </a:xfrm>
        </p:grpSpPr>
        <p:sp>
          <p:nvSpPr>
            <p:cNvPr id="135" name="object 135" descr=""/>
            <p:cNvSpPr/>
            <p:nvPr/>
          </p:nvSpPr>
          <p:spPr>
            <a:xfrm>
              <a:off x="5852991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444" y="123444"/>
                  </a:moveTo>
                  <a:lnTo>
                    <a:pt x="0" y="123444"/>
                  </a:lnTo>
                  <a:lnTo>
                    <a:pt x="0" y="0"/>
                  </a:lnTo>
                  <a:lnTo>
                    <a:pt x="123444" y="0"/>
                  </a:lnTo>
                  <a:lnTo>
                    <a:pt x="123444" y="123444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5852991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0" y="0"/>
                  </a:moveTo>
                  <a:lnTo>
                    <a:pt x="123444" y="0"/>
                  </a:lnTo>
                  <a:lnTo>
                    <a:pt x="123444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  <a:path w="123825" h="123825">
                  <a:moveTo>
                    <a:pt x="0" y="0"/>
                  </a:moveTo>
                  <a:lnTo>
                    <a:pt x="123444" y="0"/>
                  </a:lnTo>
                  <a:lnTo>
                    <a:pt x="123444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7" name="object 137" descr=""/>
          <p:cNvGrpSpPr/>
          <p:nvPr/>
        </p:nvGrpSpPr>
        <p:grpSpPr>
          <a:xfrm>
            <a:off x="6953767" y="948937"/>
            <a:ext cx="133350" cy="133350"/>
            <a:chOff x="6953767" y="948937"/>
            <a:chExt cx="133350" cy="133350"/>
          </a:xfrm>
        </p:grpSpPr>
        <p:sp>
          <p:nvSpPr>
            <p:cNvPr id="138" name="object 138" descr=""/>
            <p:cNvSpPr/>
            <p:nvPr/>
          </p:nvSpPr>
          <p:spPr>
            <a:xfrm>
              <a:off x="6958530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443" y="123444"/>
                  </a:moveTo>
                  <a:lnTo>
                    <a:pt x="0" y="123444"/>
                  </a:lnTo>
                  <a:lnTo>
                    <a:pt x="0" y="0"/>
                  </a:lnTo>
                  <a:lnTo>
                    <a:pt x="123443" y="0"/>
                  </a:lnTo>
                  <a:lnTo>
                    <a:pt x="123443" y="123444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6958530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0" y="0"/>
                  </a:moveTo>
                  <a:lnTo>
                    <a:pt x="123443" y="0"/>
                  </a:lnTo>
                  <a:lnTo>
                    <a:pt x="123443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  <a:path w="123825" h="123825">
                  <a:moveTo>
                    <a:pt x="0" y="0"/>
                  </a:moveTo>
                  <a:lnTo>
                    <a:pt x="123443" y="0"/>
                  </a:lnTo>
                  <a:lnTo>
                    <a:pt x="123443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0" name="object 140" descr=""/>
          <p:cNvSpPr txBox="1"/>
          <p:nvPr/>
        </p:nvSpPr>
        <p:spPr>
          <a:xfrm>
            <a:off x="3923880" y="850518"/>
            <a:ext cx="48444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6794" algn="l"/>
                <a:tab pos="2113915" algn="l"/>
                <a:tab pos="3219450" algn="l"/>
                <a:tab pos="4324985" algn="l"/>
              </a:tabLst>
            </a:pPr>
            <a:r>
              <a:rPr dirty="0" sz="1800" spc="-20">
                <a:latin typeface="Arial Narrow"/>
                <a:cs typeface="Arial Narrow"/>
              </a:rPr>
              <a:t>None</a:t>
            </a:r>
            <a:r>
              <a:rPr dirty="0" sz="1800">
                <a:latin typeface="Arial Narrow"/>
                <a:cs typeface="Arial Narrow"/>
              </a:rPr>
              <a:t>	</a:t>
            </a:r>
            <a:r>
              <a:rPr dirty="0" sz="1800" spc="-155">
                <a:latin typeface="Arial Narrow"/>
                <a:cs typeface="Arial Narrow"/>
              </a:rPr>
              <a:t>CCS</a:t>
            </a:r>
            <a:r>
              <a:rPr dirty="0" sz="1800" spc="25">
                <a:latin typeface="Arial Narrow"/>
                <a:cs typeface="Arial Narrow"/>
              </a:rPr>
              <a:t> </a:t>
            </a:r>
            <a:r>
              <a:rPr dirty="0" sz="1800" spc="-50">
                <a:latin typeface="Arial Narrow"/>
                <a:cs typeface="Arial Narrow"/>
              </a:rPr>
              <a:t>1</a:t>
            </a:r>
            <a:r>
              <a:rPr dirty="0" sz="1800">
                <a:latin typeface="Arial Narrow"/>
                <a:cs typeface="Arial Narrow"/>
              </a:rPr>
              <a:t>	</a:t>
            </a:r>
            <a:r>
              <a:rPr dirty="0" sz="1800" spc="-155">
                <a:latin typeface="Arial Narrow"/>
                <a:cs typeface="Arial Narrow"/>
              </a:rPr>
              <a:t>CCS</a:t>
            </a:r>
            <a:r>
              <a:rPr dirty="0" sz="1800" spc="25">
                <a:latin typeface="Arial Narrow"/>
                <a:cs typeface="Arial Narrow"/>
              </a:rPr>
              <a:t> </a:t>
            </a:r>
            <a:r>
              <a:rPr dirty="0" sz="1800" spc="-50">
                <a:latin typeface="Arial Narrow"/>
                <a:cs typeface="Arial Narrow"/>
              </a:rPr>
              <a:t>2</a:t>
            </a:r>
            <a:r>
              <a:rPr dirty="0" sz="1800">
                <a:latin typeface="Arial Narrow"/>
                <a:cs typeface="Arial Narrow"/>
              </a:rPr>
              <a:t>	</a:t>
            </a:r>
            <a:r>
              <a:rPr dirty="0" sz="1800" spc="-155">
                <a:latin typeface="Arial Narrow"/>
                <a:cs typeface="Arial Narrow"/>
              </a:rPr>
              <a:t>CCS</a:t>
            </a:r>
            <a:r>
              <a:rPr dirty="0" sz="1800" spc="25">
                <a:latin typeface="Arial Narrow"/>
                <a:cs typeface="Arial Narrow"/>
              </a:rPr>
              <a:t> </a:t>
            </a:r>
            <a:r>
              <a:rPr dirty="0" sz="1800" spc="-50">
                <a:latin typeface="Arial Narrow"/>
                <a:cs typeface="Arial Narrow"/>
              </a:rPr>
              <a:t>3</a:t>
            </a:r>
            <a:r>
              <a:rPr dirty="0" sz="1800">
                <a:latin typeface="Arial Narrow"/>
                <a:cs typeface="Arial Narrow"/>
              </a:rPr>
              <a:t>	</a:t>
            </a:r>
            <a:r>
              <a:rPr dirty="0" sz="1800" spc="-155">
                <a:latin typeface="Arial Narrow"/>
                <a:cs typeface="Arial Narrow"/>
              </a:rPr>
              <a:t>CCS</a:t>
            </a:r>
            <a:r>
              <a:rPr dirty="0" sz="1800" spc="25">
                <a:latin typeface="Arial Narrow"/>
                <a:cs typeface="Arial Narrow"/>
              </a:rPr>
              <a:t> </a:t>
            </a:r>
            <a:r>
              <a:rPr dirty="0" sz="1800" spc="-50">
                <a:latin typeface="Arial Narrow"/>
                <a:cs typeface="Arial Narrow"/>
              </a:rPr>
              <a:t>4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41" name="object 141" descr=""/>
          <p:cNvGrpSpPr/>
          <p:nvPr/>
        </p:nvGrpSpPr>
        <p:grpSpPr>
          <a:xfrm>
            <a:off x="8059077" y="948937"/>
            <a:ext cx="133350" cy="133350"/>
            <a:chOff x="8059077" y="948937"/>
            <a:chExt cx="133350" cy="133350"/>
          </a:xfrm>
        </p:grpSpPr>
        <p:sp>
          <p:nvSpPr>
            <p:cNvPr id="142" name="object 142" descr=""/>
            <p:cNvSpPr/>
            <p:nvPr/>
          </p:nvSpPr>
          <p:spPr>
            <a:xfrm>
              <a:off x="8063839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443" y="123444"/>
                  </a:moveTo>
                  <a:lnTo>
                    <a:pt x="0" y="123444"/>
                  </a:lnTo>
                  <a:lnTo>
                    <a:pt x="0" y="0"/>
                  </a:lnTo>
                  <a:lnTo>
                    <a:pt x="123443" y="0"/>
                  </a:lnTo>
                  <a:lnTo>
                    <a:pt x="123443" y="1234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8063839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0" y="0"/>
                  </a:moveTo>
                  <a:lnTo>
                    <a:pt x="123443" y="0"/>
                  </a:lnTo>
                  <a:lnTo>
                    <a:pt x="123443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  <a:path w="123825" h="123825">
                  <a:moveTo>
                    <a:pt x="0" y="0"/>
                  </a:moveTo>
                  <a:lnTo>
                    <a:pt x="123443" y="0"/>
                  </a:lnTo>
                  <a:lnTo>
                    <a:pt x="123443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4" name="object 144" descr=""/>
          <p:cNvGrpSpPr/>
          <p:nvPr/>
        </p:nvGrpSpPr>
        <p:grpSpPr>
          <a:xfrm>
            <a:off x="4046123" y="1513502"/>
            <a:ext cx="5015865" cy="3994785"/>
            <a:chOff x="4046123" y="1513502"/>
            <a:chExt cx="5015865" cy="3994785"/>
          </a:xfrm>
        </p:grpSpPr>
        <p:sp>
          <p:nvSpPr>
            <p:cNvPr id="145" name="object 145" descr=""/>
            <p:cNvSpPr/>
            <p:nvPr/>
          </p:nvSpPr>
          <p:spPr>
            <a:xfrm>
              <a:off x="4052473" y="1513502"/>
              <a:ext cx="0" cy="3982085"/>
            </a:xfrm>
            <a:custGeom>
              <a:avLst/>
              <a:gdLst/>
              <a:ahLst/>
              <a:cxnLst/>
              <a:rect l="l" t="t" r="r" b="b"/>
              <a:pathLst>
                <a:path w="0" h="3982085">
                  <a:moveTo>
                    <a:pt x="0" y="398196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6540500" y="1526202"/>
              <a:ext cx="0" cy="3982085"/>
            </a:xfrm>
            <a:custGeom>
              <a:avLst/>
              <a:gdLst/>
              <a:ahLst/>
              <a:cxnLst/>
              <a:rect l="l" t="t" r="r" b="b"/>
              <a:pathLst>
                <a:path w="0" h="3982085">
                  <a:moveTo>
                    <a:pt x="0" y="398196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9055100" y="1513502"/>
              <a:ext cx="0" cy="3982085"/>
            </a:xfrm>
            <a:custGeom>
              <a:avLst/>
              <a:gdLst/>
              <a:ahLst/>
              <a:cxnLst/>
              <a:rect l="l" t="t" r="r" b="b"/>
              <a:pathLst>
                <a:path w="0" h="3982085">
                  <a:moveTo>
                    <a:pt x="0" y="398196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238261" y="1112272"/>
              <a:ext cx="7929880" cy="1881505"/>
            </a:xfrm>
            <a:custGeom>
              <a:avLst/>
              <a:gdLst/>
              <a:ahLst/>
              <a:cxnLst/>
              <a:rect l="l" t="t" r="r" b="b"/>
              <a:pathLst>
                <a:path w="7929880" h="1881505">
                  <a:moveTo>
                    <a:pt x="7929633" y="1881252"/>
                  </a:moveTo>
                  <a:lnTo>
                    <a:pt x="0" y="1881252"/>
                  </a:lnTo>
                  <a:lnTo>
                    <a:pt x="0" y="0"/>
                  </a:lnTo>
                  <a:lnTo>
                    <a:pt x="7929633" y="0"/>
                  </a:lnTo>
                  <a:lnTo>
                    <a:pt x="7929633" y="188125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238261" y="1112272"/>
              <a:ext cx="7929880" cy="1881505"/>
            </a:xfrm>
            <a:custGeom>
              <a:avLst/>
              <a:gdLst/>
              <a:ahLst/>
              <a:cxnLst/>
              <a:rect l="l" t="t" r="r" b="b"/>
              <a:pathLst>
                <a:path w="7929880" h="1881505">
                  <a:moveTo>
                    <a:pt x="0" y="0"/>
                  </a:moveTo>
                  <a:lnTo>
                    <a:pt x="7929633" y="0"/>
                  </a:lnTo>
                  <a:lnTo>
                    <a:pt x="7929633" y="1881252"/>
                  </a:lnTo>
                  <a:lnTo>
                    <a:pt x="0" y="18812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853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494665" indent="-456565">
              <a:lnSpc>
                <a:spcPct val="100000"/>
              </a:lnSpc>
              <a:spcBef>
                <a:spcPts val="1300"/>
              </a:spcBef>
              <a:buClr>
                <a:srgbClr val="C00000"/>
              </a:buClr>
              <a:buAutoNum type="arabicPeriod"/>
              <a:tabLst>
                <a:tab pos="494665" algn="l"/>
              </a:tabLst>
            </a:pPr>
            <a:r>
              <a:rPr dirty="0" spc="-95"/>
              <a:t>MLA</a:t>
            </a:r>
            <a:r>
              <a:rPr dirty="0" spc="-10"/>
              <a:t> </a:t>
            </a:r>
            <a:r>
              <a:rPr dirty="0" spc="-365"/>
              <a:t>≤</a:t>
            </a:r>
            <a:r>
              <a:rPr dirty="0"/>
              <a:t> </a:t>
            </a:r>
            <a:r>
              <a:rPr dirty="0" spc="-10"/>
              <a:t>4.0mm</a:t>
            </a:r>
            <a:r>
              <a:rPr dirty="0" baseline="24904" sz="2175" spc="-15"/>
              <a:t>2</a:t>
            </a:r>
            <a:r>
              <a:rPr dirty="0" sz="2200" spc="-10"/>
              <a:t>,</a:t>
            </a:r>
            <a:endParaRPr sz="2200"/>
          </a:p>
          <a:p>
            <a:pPr marL="494665" indent="-456565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94665" algn="l"/>
              </a:tabLst>
            </a:pPr>
            <a:r>
              <a:rPr dirty="0" spc="-35"/>
              <a:t>Plaque</a:t>
            </a:r>
            <a:r>
              <a:rPr dirty="0" spc="-90"/>
              <a:t> </a:t>
            </a:r>
            <a:r>
              <a:rPr dirty="0"/>
              <a:t>burden</a:t>
            </a:r>
            <a:r>
              <a:rPr dirty="0" spc="-95"/>
              <a:t> </a:t>
            </a:r>
            <a:r>
              <a:rPr dirty="0" spc="-20"/>
              <a:t>&gt;70%</a:t>
            </a:r>
          </a:p>
          <a:p>
            <a:pPr marL="494665" indent="-456565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94665" algn="l"/>
              </a:tabLst>
            </a:pPr>
            <a:r>
              <a:rPr dirty="0" spc="-195"/>
              <a:t>TCFA</a:t>
            </a:r>
            <a:r>
              <a:rPr dirty="0" spc="5"/>
              <a:t> </a:t>
            </a:r>
            <a:r>
              <a:rPr dirty="0"/>
              <a:t>by</a:t>
            </a:r>
            <a:r>
              <a:rPr dirty="0" spc="5"/>
              <a:t> </a:t>
            </a:r>
            <a:r>
              <a:rPr dirty="0" spc="-210"/>
              <a:t>OCT</a:t>
            </a:r>
            <a:r>
              <a:rPr dirty="0" spc="5"/>
              <a:t> </a:t>
            </a:r>
            <a:r>
              <a:rPr dirty="0"/>
              <a:t>or</a:t>
            </a:r>
            <a:r>
              <a:rPr dirty="0" spc="10"/>
              <a:t> </a:t>
            </a:r>
            <a:r>
              <a:rPr dirty="0" spc="-90"/>
              <a:t>RF-</a:t>
            </a:r>
            <a:r>
              <a:rPr dirty="0" spc="-20"/>
              <a:t>IVUS</a:t>
            </a:r>
          </a:p>
          <a:p>
            <a:pPr marL="494665" indent="-456565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94665" algn="l"/>
              </a:tabLst>
            </a:pPr>
            <a:r>
              <a:rPr dirty="0"/>
              <a:t>Lipid</a:t>
            </a:r>
            <a:r>
              <a:rPr dirty="0" spc="-10"/>
              <a:t> </a:t>
            </a:r>
            <a:r>
              <a:rPr dirty="0"/>
              <a:t>rich</a:t>
            </a:r>
            <a:r>
              <a:rPr dirty="0" spc="-10"/>
              <a:t> plaque</a:t>
            </a:r>
            <a:r>
              <a:rPr dirty="0" spc="-5"/>
              <a:t> </a:t>
            </a:r>
            <a:r>
              <a:rPr dirty="0"/>
              <a:t>on</a:t>
            </a:r>
            <a:r>
              <a:rPr dirty="0" spc="-10"/>
              <a:t> </a:t>
            </a:r>
            <a:r>
              <a:rPr dirty="0" spc="-105"/>
              <a:t>NIRS</a:t>
            </a:r>
            <a:r>
              <a:rPr dirty="0" spc="-5"/>
              <a:t> </a:t>
            </a:r>
            <a:r>
              <a:rPr dirty="0" spc="-10"/>
              <a:t>(</a:t>
            </a:r>
            <a:r>
              <a:rPr dirty="0" baseline="-21072" sz="2175" spc="-15"/>
              <a:t>max</a:t>
            </a:r>
            <a:r>
              <a:rPr dirty="0" sz="2200" spc="-10"/>
              <a:t>LCBI</a:t>
            </a:r>
            <a:r>
              <a:rPr dirty="0" baseline="-21072" sz="2175" spc="-15"/>
              <a:t>4mm</a:t>
            </a:r>
            <a:r>
              <a:rPr dirty="0" sz="2200" spc="-10"/>
              <a:t>&gt;315</a:t>
            </a:r>
            <a:r>
              <a:rPr dirty="0" sz="2200" spc="-10" b="1">
                <a:latin typeface="Arial Narrow"/>
                <a:cs typeface="Arial Narrow"/>
              </a:rPr>
              <a:t>)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6805" y="5208237"/>
            <a:ext cx="11532870" cy="132397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90805" marR="306705">
              <a:lnSpc>
                <a:spcPct val="100000"/>
              </a:lnSpc>
              <a:spcBef>
                <a:spcPts val="225"/>
              </a:spcBef>
              <a:tabLst>
                <a:tab pos="9734550" algn="l"/>
              </a:tabLst>
            </a:pPr>
            <a:r>
              <a:rPr dirty="0" sz="2000" spc="-90">
                <a:latin typeface="Arial Narrow"/>
                <a:cs typeface="Arial Narrow"/>
              </a:rPr>
              <a:t>MLA,</a:t>
            </a:r>
            <a:r>
              <a:rPr dirty="0" sz="2000" spc="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minimal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lumen</a:t>
            </a:r>
            <a:r>
              <a:rPr dirty="0" sz="2000" spc="20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area,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 spc="-180">
                <a:latin typeface="Arial Narrow"/>
                <a:cs typeface="Arial Narrow"/>
              </a:rPr>
              <a:t>TCFA</a:t>
            </a:r>
            <a:r>
              <a:rPr dirty="0" sz="2000" spc="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(thin-cap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fibroatheroma)</a:t>
            </a:r>
            <a:r>
              <a:rPr dirty="0" sz="2000" spc="20">
                <a:latin typeface="Arial Narrow"/>
                <a:cs typeface="Arial Narrow"/>
              </a:rPr>
              <a:t> </a:t>
            </a:r>
            <a:r>
              <a:rPr dirty="0" sz="2000" spc="-40">
                <a:latin typeface="Arial Narrow"/>
                <a:cs typeface="Arial Narrow"/>
              </a:rPr>
              <a:t>was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defined</a:t>
            </a:r>
            <a:r>
              <a:rPr dirty="0" sz="2000" spc="20">
                <a:latin typeface="Arial Narrow"/>
                <a:cs typeface="Arial Narrow"/>
              </a:rPr>
              <a:t> </a:t>
            </a:r>
            <a:r>
              <a:rPr dirty="0" sz="2000" spc="-30">
                <a:latin typeface="Arial Narrow"/>
                <a:cs typeface="Arial Narrow"/>
              </a:rPr>
              <a:t>as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</a:t>
            </a:r>
            <a:r>
              <a:rPr dirty="0" sz="2000" spc="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≥10%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confluent</a:t>
            </a:r>
            <a:r>
              <a:rPr dirty="0" sz="2000" spc="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necrotic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core</a:t>
            </a:r>
            <a:r>
              <a:rPr dirty="0" sz="2000" spc="20">
                <a:latin typeface="Arial Narrow"/>
                <a:cs typeface="Arial Narrow"/>
              </a:rPr>
              <a:t> </a:t>
            </a:r>
            <a:r>
              <a:rPr dirty="0" sz="2000" spc="50">
                <a:latin typeface="Arial Narrow"/>
                <a:cs typeface="Arial Narrow"/>
              </a:rPr>
              <a:t>with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&gt;30° </a:t>
            </a:r>
            <a:r>
              <a:rPr dirty="0" sz="2000">
                <a:latin typeface="Arial Narrow"/>
                <a:cs typeface="Arial Narrow"/>
              </a:rPr>
              <a:t>abutting</a:t>
            </a:r>
            <a:r>
              <a:rPr dirty="0" sz="2000" spc="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the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lumen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in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3</a:t>
            </a:r>
            <a:r>
              <a:rPr dirty="0" sz="2000" spc="2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consecutive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frames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on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 spc="-90">
                <a:latin typeface="Arial Narrow"/>
                <a:cs typeface="Arial Narrow"/>
              </a:rPr>
              <a:t>RF-</a:t>
            </a:r>
            <a:r>
              <a:rPr dirty="0" sz="2000" spc="-80">
                <a:latin typeface="Arial Narrow"/>
                <a:cs typeface="Arial Narrow"/>
              </a:rPr>
              <a:t>IVUS</a:t>
            </a:r>
            <a:r>
              <a:rPr dirty="0" sz="2000" spc="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(radiofrequency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intravascular</a:t>
            </a:r>
            <a:r>
              <a:rPr dirty="0" sz="2000" spc="2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ultrasonography)</a:t>
            </a:r>
            <a:r>
              <a:rPr dirty="0" sz="2000">
                <a:latin typeface="Arial Narrow"/>
                <a:cs typeface="Arial Narrow"/>
              </a:rPr>
              <a:t>	or</a:t>
            </a:r>
            <a:r>
              <a:rPr dirty="0" sz="2000" spc="6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</a:t>
            </a:r>
            <a:r>
              <a:rPr dirty="0" sz="2000" spc="6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lipid</a:t>
            </a:r>
            <a:r>
              <a:rPr dirty="0" sz="2000" spc="65">
                <a:latin typeface="Arial Narrow"/>
                <a:cs typeface="Arial Narrow"/>
              </a:rPr>
              <a:t> </a:t>
            </a:r>
            <a:r>
              <a:rPr dirty="0" sz="2000" spc="-25">
                <a:latin typeface="Arial Narrow"/>
                <a:cs typeface="Arial Narrow"/>
              </a:rPr>
              <a:t>plaque </a:t>
            </a:r>
            <a:r>
              <a:rPr dirty="0" sz="2000" spc="50">
                <a:latin typeface="Arial Narrow"/>
                <a:cs typeface="Arial Narrow"/>
              </a:rPr>
              <a:t>with</a:t>
            </a:r>
            <a:r>
              <a:rPr dirty="0" sz="2000" spc="-3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arc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&gt;90°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and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fibrous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cap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thickness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&lt;65</a:t>
            </a:r>
            <a:r>
              <a:rPr dirty="0" sz="2000" spc="-15">
                <a:latin typeface="Arial Narrow"/>
                <a:cs typeface="Arial Narrow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μm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on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OCT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(optical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coherence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tomogra</a:t>
            </a:r>
            <a:r>
              <a:rPr dirty="0" sz="2000" spc="-180">
                <a:latin typeface="Times New Roman"/>
                <a:cs typeface="Times New Roman"/>
              </a:rPr>
              <a:t>p</a:t>
            </a:r>
            <a:r>
              <a:rPr dirty="0" baseline="-21367" sz="1950" spc="-1312">
                <a:latin typeface="Calibri"/>
                <a:cs typeface="Calibri"/>
              </a:rPr>
              <a:t>m</a:t>
            </a:r>
            <a:r>
              <a:rPr dirty="0" sz="2000" spc="-125">
                <a:latin typeface="Times New Roman"/>
                <a:cs typeface="Times New Roman"/>
              </a:rPr>
              <a:t>h</a:t>
            </a:r>
            <a:r>
              <a:rPr dirty="0" baseline="-21367" sz="1950" spc="-757">
                <a:latin typeface="Calibri"/>
                <a:cs typeface="Calibri"/>
              </a:rPr>
              <a:t>a</a:t>
            </a:r>
            <a:r>
              <a:rPr dirty="0" sz="2000" spc="-495">
                <a:latin typeface="Times New Roman"/>
                <a:cs typeface="Times New Roman"/>
              </a:rPr>
              <a:t>y</a:t>
            </a:r>
            <a:r>
              <a:rPr dirty="0" baseline="-21367" sz="1950" spc="-127">
                <a:latin typeface="Calibri"/>
                <a:cs typeface="Calibri"/>
              </a:rPr>
              <a:t>x</a:t>
            </a:r>
            <a:r>
              <a:rPr dirty="0" sz="2000" spc="-620">
                <a:latin typeface="Times New Roman"/>
                <a:cs typeface="Times New Roman"/>
              </a:rPr>
              <a:t>)</a:t>
            </a:r>
            <a:r>
              <a:rPr dirty="0" sz="2000" spc="-225">
                <a:latin typeface="Calibri"/>
                <a:cs typeface="Calibri"/>
              </a:rPr>
              <a:t>L</a:t>
            </a:r>
            <a:r>
              <a:rPr dirty="0" sz="2000" spc="-285">
                <a:latin typeface="Times New Roman"/>
                <a:cs typeface="Times New Roman"/>
              </a:rPr>
              <a:t>.</a:t>
            </a:r>
            <a:r>
              <a:rPr dirty="0" sz="2000" spc="-5">
                <a:latin typeface="Calibri"/>
                <a:cs typeface="Calibri"/>
              </a:rPr>
              <a:t>CB</a:t>
            </a:r>
            <a:r>
              <a:rPr dirty="0" sz="2000" spc="5">
                <a:latin typeface="Calibri"/>
                <a:cs typeface="Calibri"/>
              </a:rPr>
              <a:t>I</a:t>
            </a:r>
            <a:r>
              <a:rPr dirty="0" baseline="-21367" sz="1950" spc="-7">
                <a:latin typeface="Calibri"/>
                <a:cs typeface="Calibri"/>
              </a:rPr>
              <a:t>4m</a:t>
            </a:r>
            <a:r>
              <a:rPr dirty="0" baseline="-21367" sz="1950" spc="-60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maximal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lipid </a:t>
            </a:r>
            <a:r>
              <a:rPr dirty="0" sz="2000">
                <a:latin typeface="Calibri"/>
                <a:cs typeface="Calibri"/>
              </a:rPr>
              <a:t>core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burden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index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Arial Narrow"/>
                <a:cs typeface="Arial Narrow"/>
              </a:rPr>
              <a:t>in</a:t>
            </a:r>
            <a:r>
              <a:rPr dirty="0" sz="2000" spc="-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</a:t>
            </a:r>
            <a:r>
              <a:rPr dirty="0" sz="2000" spc="-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4</a:t>
            </a:r>
            <a:r>
              <a:rPr dirty="0" sz="2000" spc="-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mm</a:t>
            </a:r>
            <a:r>
              <a:rPr dirty="0" sz="2000" spc="-5">
                <a:latin typeface="Arial Narrow"/>
                <a:cs typeface="Arial Narrow"/>
              </a:rPr>
              <a:t> </a:t>
            </a:r>
            <a:r>
              <a:rPr dirty="0" sz="2000" spc="-20">
                <a:latin typeface="Arial Narrow"/>
                <a:cs typeface="Arial Narrow"/>
              </a:rPr>
              <a:t>segment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95">
                <a:latin typeface="Arial Narrow"/>
                <a:cs typeface="Arial Narrow"/>
              </a:rPr>
              <a:t>NIRS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(near-infrared</a:t>
            </a:r>
            <a:r>
              <a:rPr dirty="0" sz="2000" spc="-5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spectroscopy).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876300" y="855515"/>
            <a:ext cx="10367010" cy="4246880"/>
            <a:chOff x="876300" y="855515"/>
            <a:chExt cx="10367010" cy="424688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5200" y="3086099"/>
              <a:ext cx="2014835" cy="201622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700" y="3086099"/>
              <a:ext cx="5965955" cy="201622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4901" y="3662468"/>
              <a:ext cx="78961" cy="13129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610043" y="3472907"/>
              <a:ext cx="1186815" cy="1193165"/>
            </a:xfrm>
            <a:custGeom>
              <a:avLst/>
              <a:gdLst/>
              <a:ahLst/>
              <a:cxnLst/>
              <a:rect l="l" t="t" r="r" b="b"/>
              <a:pathLst>
                <a:path w="1186814" h="1193164">
                  <a:moveTo>
                    <a:pt x="643364" y="176033"/>
                  </a:moveTo>
                  <a:lnTo>
                    <a:pt x="648178" y="184420"/>
                  </a:lnTo>
                  <a:lnTo>
                    <a:pt x="652890" y="192876"/>
                  </a:lnTo>
                  <a:lnTo>
                    <a:pt x="657808" y="201193"/>
                  </a:lnTo>
                  <a:lnTo>
                    <a:pt x="663243" y="209163"/>
                  </a:lnTo>
                  <a:lnTo>
                    <a:pt x="667853" y="214440"/>
                  </a:lnTo>
                  <a:lnTo>
                    <a:pt x="672976" y="219269"/>
                  </a:lnTo>
                  <a:lnTo>
                    <a:pt x="678202" y="224015"/>
                  </a:lnTo>
                  <a:lnTo>
                    <a:pt x="683120" y="229041"/>
                  </a:lnTo>
                  <a:lnTo>
                    <a:pt x="690087" y="237053"/>
                  </a:lnTo>
                  <a:lnTo>
                    <a:pt x="696923" y="245185"/>
                  </a:lnTo>
                  <a:lnTo>
                    <a:pt x="703483" y="253527"/>
                  </a:lnTo>
                  <a:lnTo>
                    <a:pt x="709625" y="262171"/>
                  </a:lnTo>
                  <a:lnTo>
                    <a:pt x="723031" y="284418"/>
                  </a:lnTo>
                  <a:lnTo>
                    <a:pt x="723516" y="288707"/>
                  </a:lnTo>
                  <a:lnTo>
                    <a:pt x="723682" y="289668"/>
                  </a:lnTo>
                  <a:lnTo>
                    <a:pt x="736130" y="301928"/>
                  </a:lnTo>
                  <a:lnTo>
                    <a:pt x="738929" y="320456"/>
                  </a:lnTo>
                  <a:lnTo>
                    <a:pt x="742249" y="339397"/>
                  </a:lnTo>
                  <a:lnTo>
                    <a:pt x="747479" y="357826"/>
                  </a:lnTo>
                  <a:lnTo>
                    <a:pt x="756007" y="374815"/>
                  </a:lnTo>
                  <a:lnTo>
                    <a:pt x="761830" y="382100"/>
                  </a:lnTo>
                  <a:lnTo>
                    <a:pt x="768545" y="388653"/>
                  </a:lnTo>
                  <a:lnTo>
                    <a:pt x="775618" y="394913"/>
                  </a:lnTo>
                  <a:lnTo>
                    <a:pt x="782512" y="401320"/>
                  </a:lnTo>
                  <a:lnTo>
                    <a:pt x="784520" y="407908"/>
                  </a:lnTo>
                  <a:lnTo>
                    <a:pt x="786763" y="414471"/>
                  </a:lnTo>
                  <a:lnTo>
                    <a:pt x="788537" y="421085"/>
                  </a:lnTo>
                  <a:lnTo>
                    <a:pt x="789138" y="427823"/>
                  </a:lnTo>
                  <a:lnTo>
                    <a:pt x="787365" y="472656"/>
                  </a:lnTo>
                  <a:lnTo>
                    <a:pt x="784752" y="517461"/>
                  </a:lnTo>
                  <a:lnTo>
                    <a:pt x="781019" y="562173"/>
                  </a:lnTo>
                  <a:lnTo>
                    <a:pt x="775886" y="606728"/>
                  </a:lnTo>
                  <a:lnTo>
                    <a:pt x="774833" y="614622"/>
                  </a:lnTo>
                  <a:lnTo>
                    <a:pt x="766194" y="619483"/>
                  </a:lnTo>
                  <a:lnTo>
                    <a:pt x="762633" y="626607"/>
                  </a:lnTo>
                  <a:lnTo>
                    <a:pt x="759510" y="632854"/>
                  </a:lnTo>
                  <a:lnTo>
                    <a:pt x="760370" y="641031"/>
                  </a:lnTo>
                  <a:lnTo>
                    <a:pt x="756007" y="646484"/>
                  </a:lnTo>
                  <a:lnTo>
                    <a:pt x="748494" y="652906"/>
                  </a:lnTo>
                  <a:lnTo>
                    <a:pt x="737660" y="659013"/>
                  </a:lnTo>
                  <a:lnTo>
                    <a:pt x="726060" y="663825"/>
                  </a:lnTo>
                  <a:lnTo>
                    <a:pt x="716251" y="666363"/>
                  </a:lnTo>
                  <a:lnTo>
                    <a:pt x="696432" y="668571"/>
                  </a:lnTo>
                  <a:lnTo>
                    <a:pt x="676547" y="670166"/>
                  </a:lnTo>
                  <a:lnTo>
                    <a:pt x="656635" y="671517"/>
                  </a:lnTo>
                  <a:lnTo>
                    <a:pt x="636738" y="672989"/>
                  </a:lnTo>
                  <a:lnTo>
                    <a:pt x="629338" y="698278"/>
                  </a:lnTo>
                  <a:lnTo>
                    <a:pt x="626072" y="709360"/>
                  </a:lnTo>
                  <a:lnTo>
                    <a:pt x="619856" y="715508"/>
                  </a:lnTo>
                  <a:lnTo>
                    <a:pt x="603608" y="725997"/>
                  </a:lnTo>
                  <a:lnTo>
                    <a:pt x="575432" y="724532"/>
                  </a:lnTo>
                  <a:lnTo>
                    <a:pt x="547246" y="723193"/>
                  </a:lnTo>
                  <a:lnTo>
                    <a:pt x="519080" y="721601"/>
                  </a:lnTo>
                  <a:lnTo>
                    <a:pt x="490964" y="719371"/>
                  </a:lnTo>
                  <a:lnTo>
                    <a:pt x="484245" y="718260"/>
                  </a:lnTo>
                  <a:lnTo>
                    <a:pt x="477639" y="716503"/>
                  </a:lnTo>
                  <a:lnTo>
                    <a:pt x="471069" y="714523"/>
                  </a:lnTo>
                  <a:lnTo>
                    <a:pt x="464460" y="712746"/>
                  </a:lnTo>
                  <a:lnTo>
                    <a:pt x="404825" y="699494"/>
                  </a:lnTo>
                  <a:lnTo>
                    <a:pt x="407486" y="694287"/>
                  </a:lnTo>
                  <a:lnTo>
                    <a:pt x="410818" y="688922"/>
                  </a:lnTo>
                  <a:lnTo>
                    <a:pt x="412810" y="683873"/>
                  </a:lnTo>
                  <a:lnTo>
                    <a:pt x="411451" y="679615"/>
                  </a:lnTo>
                  <a:lnTo>
                    <a:pt x="404417" y="675721"/>
                  </a:lnTo>
                  <a:lnTo>
                    <a:pt x="395906" y="674652"/>
                  </a:lnTo>
                  <a:lnTo>
                    <a:pt x="386885" y="674407"/>
                  </a:lnTo>
                  <a:lnTo>
                    <a:pt x="378321" y="672989"/>
                  </a:lnTo>
                  <a:lnTo>
                    <a:pt x="366515" y="668571"/>
                  </a:lnTo>
                  <a:lnTo>
                    <a:pt x="354943" y="663540"/>
                  </a:lnTo>
                  <a:lnTo>
                    <a:pt x="343463" y="658264"/>
                  </a:lnTo>
                  <a:lnTo>
                    <a:pt x="331938" y="653110"/>
                  </a:lnTo>
                  <a:lnTo>
                    <a:pt x="327154" y="647908"/>
                  </a:lnTo>
                  <a:lnTo>
                    <a:pt x="322494" y="642549"/>
                  </a:lnTo>
                  <a:lnTo>
                    <a:pt x="317586" y="637502"/>
                  </a:lnTo>
                  <a:lnTo>
                    <a:pt x="312060" y="633233"/>
                  </a:lnTo>
                  <a:lnTo>
                    <a:pt x="304090" y="629315"/>
                  </a:lnTo>
                  <a:lnTo>
                    <a:pt x="295611" y="626409"/>
                  </a:lnTo>
                  <a:lnTo>
                    <a:pt x="287074" y="623601"/>
                  </a:lnTo>
                  <a:lnTo>
                    <a:pt x="278930" y="619981"/>
                  </a:lnTo>
                  <a:lnTo>
                    <a:pt x="271979" y="615515"/>
                  </a:lnTo>
                  <a:lnTo>
                    <a:pt x="265427" y="610437"/>
                  </a:lnTo>
                  <a:lnTo>
                    <a:pt x="259000" y="605162"/>
                  </a:lnTo>
                  <a:lnTo>
                    <a:pt x="252425" y="600102"/>
                  </a:lnTo>
                  <a:lnTo>
                    <a:pt x="245945" y="595474"/>
                  </a:lnTo>
                  <a:lnTo>
                    <a:pt x="238592" y="592034"/>
                  </a:lnTo>
                  <a:lnTo>
                    <a:pt x="232547" y="586851"/>
                  </a:lnTo>
                  <a:lnTo>
                    <a:pt x="215070" y="570672"/>
                  </a:lnTo>
                  <a:lnTo>
                    <a:pt x="203553" y="557067"/>
                  </a:lnTo>
                  <a:lnTo>
                    <a:pt x="193281" y="541789"/>
                  </a:lnTo>
                  <a:lnTo>
                    <a:pt x="179538" y="520589"/>
                  </a:lnTo>
                  <a:lnTo>
                    <a:pt x="180351" y="489861"/>
                  </a:lnTo>
                  <a:lnTo>
                    <a:pt x="179499" y="458526"/>
                  </a:lnTo>
                  <a:lnTo>
                    <a:pt x="181979" y="428406"/>
                  </a:lnTo>
                  <a:lnTo>
                    <a:pt x="192789" y="401320"/>
                  </a:lnTo>
                  <a:lnTo>
                    <a:pt x="208214" y="378245"/>
                  </a:lnTo>
                  <a:lnTo>
                    <a:pt x="212522" y="371871"/>
                  </a:lnTo>
                  <a:lnTo>
                    <a:pt x="209541" y="376314"/>
                  </a:lnTo>
                  <a:lnTo>
                    <a:pt x="203101" y="385693"/>
                  </a:lnTo>
                  <a:lnTo>
                    <a:pt x="197028" y="394127"/>
                  </a:lnTo>
                  <a:lnTo>
                    <a:pt x="195151" y="395733"/>
                  </a:lnTo>
                  <a:lnTo>
                    <a:pt x="201297" y="384631"/>
                  </a:lnTo>
                  <a:lnTo>
                    <a:pt x="219294" y="354938"/>
                  </a:lnTo>
                  <a:lnTo>
                    <a:pt x="228413" y="339411"/>
                  </a:lnTo>
                  <a:lnTo>
                    <a:pt x="237533" y="323825"/>
                  </a:lnTo>
                  <a:lnTo>
                    <a:pt x="247472" y="308886"/>
                  </a:lnTo>
                  <a:lnTo>
                    <a:pt x="259051" y="295302"/>
                  </a:lnTo>
                  <a:lnTo>
                    <a:pt x="263468" y="290886"/>
                  </a:lnTo>
                  <a:lnTo>
                    <a:pt x="268672" y="287134"/>
                  </a:lnTo>
                  <a:lnTo>
                    <a:pt x="272304" y="282051"/>
                  </a:lnTo>
                  <a:lnTo>
                    <a:pt x="277375" y="273815"/>
                  </a:lnTo>
                  <a:lnTo>
                    <a:pt x="281869" y="265190"/>
                  </a:lnTo>
                  <a:lnTo>
                    <a:pt x="286550" y="256711"/>
                  </a:lnTo>
                  <a:lnTo>
                    <a:pt x="292181" y="248920"/>
                  </a:lnTo>
                  <a:lnTo>
                    <a:pt x="305011" y="238692"/>
                  </a:lnTo>
                  <a:lnTo>
                    <a:pt x="327124" y="223256"/>
                  </a:lnTo>
                  <a:lnTo>
                    <a:pt x="348331" y="209057"/>
                  </a:lnTo>
                  <a:lnTo>
                    <a:pt x="358443" y="202538"/>
                  </a:lnTo>
                  <a:lnTo>
                    <a:pt x="366392" y="199847"/>
                  </a:lnTo>
                  <a:lnTo>
                    <a:pt x="374711" y="198305"/>
                  </a:lnTo>
                  <a:lnTo>
                    <a:pt x="383179" y="197223"/>
                  </a:lnTo>
                  <a:lnTo>
                    <a:pt x="391572" y="195910"/>
                  </a:lnTo>
                  <a:lnTo>
                    <a:pt x="484338" y="202538"/>
                  </a:lnTo>
                  <a:lnTo>
                    <a:pt x="499253" y="204452"/>
                  </a:lnTo>
                  <a:lnTo>
                    <a:pt x="514137" y="206894"/>
                  </a:lnTo>
                  <a:lnTo>
                    <a:pt x="529030" y="208815"/>
                  </a:lnTo>
                  <a:lnTo>
                    <a:pt x="543972" y="209163"/>
                  </a:lnTo>
                  <a:lnTo>
                    <a:pt x="560709" y="207214"/>
                  </a:lnTo>
                  <a:lnTo>
                    <a:pt x="577255" y="203750"/>
                  </a:lnTo>
                  <a:lnTo>
                    <a:pt x="593725" y="199679"/>
                  </a:lnTo>
                  <a:lnTo>
                    <a:pt x="610234" y="195910"/>
                  </a:lnTo>
                  <a:lnTo>
                    <a:pt x="643364" y="176033"/>
                  </a:lnTo>
                  <a:close/>
                </a:path>
                <a:path w="1186814" h="1193164">
                  <a:moveTo>
                    <a:pt x="0" y="596348"/>
                  </a:moveTo>
                  <a:lnTo>
                    <a:pt x="1966" y="547438"/>
                  </a:lnTo>
                  <a:lnTo>
                    <a:pt x="7765" y="499617"/>
                  </a:lnTo>
                  <a:lnTo>
                    <a:pt x="17244" y="453038"/>
                  </a:lnTo>
                  <a:lnTo>
                    <a:pt x="30249" y="407855"/>
                  </a:lnTo>
                  <a:lnTo>
                    <a:pt x="46628" y="364222"/>
                  </a:lnTo>
                  <a:lnTo>
                    <a:pt x="66228" y="322291"/>
                  </a:lnTo>
                  <a:lnTo>
                    <a:pt x="88897" y="282217"/>
                  </a:lnTo>
                  <a:lnTo>
                    <a:pt x="114482" y="244152"/>
                  </a:lnTo>
                  <a:lnTo>
                    <a:pt x="142830" y="208251"/>
                  </a:lnTo>
                  <a:lnTo>
                    <a:pt x="173788" y="174666"/>
                  </a:lnTo>
                  <a:lnTo>
                    <a:pt x="207204" y="143551"/>
                  </a:lnTo>
                  <a:lnTo>
                    <a:pt x="242926" y="115060"/>
                  </a:lnTo>
                  <a:lnTo>
                    <a:pt x="280799" y="89346"/>
                  </a:lnTo>
                  <a:lnTo>
                    <a:pt x="320672" y="66563"/>
                  </a:lnTo>
                  <a:lnTo>
                    <a:pt x="362392" y="46863"/>
                  </a:lnTo>
                  <a:lnTo>
                    <a:pt x="405806" y="30402"/>
                  </a:lnTo>
                  <a:lnTo>
                    <a:pt x="450762" y="17331"/>
                  </a:lnTo>
                  <a:lnTo>
                    <a:pt x="497107" y="7805"/>
                  </a:lnTo>
                  <a:lnTo>
                    <a:pt x="544687" y="1976"/>
                  </a:lnTo>
                  <a:lnTo>
                    <a:pt x="593351" y="0"/>
                  </a:lnTo>
                  <a:lnTo>
                    <a:pt x="642016" y="1976"/>
                  </a:lnTo>
                  <a:lnTo>
                    <a:pt x="689596" y="7805"/>
                  </a:lnTo>
                  <a:lnTo>
                    <a:pt x="735941" y="17331"/>
                  </a:lnTo>
                  <a:lnTo>
                    <a:pt x="780897" y="30402"/>
                  </a:lnTo>
                  <a:lnTo>
                    <a:pt x="824311" y="46863"/>
                  </a:lnTo>
                  <a:lnTo>
                    <a:pt x="866031" y="66563"/>
                  </a:lnTo>
                  <a:lnTo>
                    <a:pt x="905904" y="89346"/>
                  </a:lnTo>
                  <a:lnTo>
                    <a:pt x="943778" y="115060"/>
                  </a:lnTo>
                  <a:lnTo>
                    <a:pt x="979499" y="143551"/>
                  </a:lnTo>
                  <a:lnTo>
                    <a:pt x="1012915" y="174666"/>
                  </a:lnTo>
                  <a:lnTo>
                    <a:pt x="1043873" y="208251"/>
                  </a:lnTo>
                  <a:lnTo>
                    <a:pt x="1072221" y="244152"/>
                  </a:lnTo>
                  <a:lnTo>
                    <a:pt x="1097806" y="282217"/>
                  </a:lnTo>
                  <a:lnTo>
                    <a:pt x="1120475" y="322291"/>
                  </a:lnTo>
                  <a:lnTo>
                    <a:pt x="1140075" y="364222"/>
                  </a:lnTo>
                  <a:lnTo>
                    <a:pt x="1156454" y="407855"/>
                  </a:lnTo>
                  <a:lnTo>
                    <a:pt x="1169459" y="453038"/>
                  </a:lnTo>
                  <a:lnTo>
                    <a:pt x="1178938" y="499617"/>
                  </a:lnTo>
                  <a:lnTo>
                    <a:pt x="1184737" y="547438"/>
                  </a:lnTo>
                  <a:lnTo>
                    <a:pt x="1186704" y="596348"/>
                  </a:lnTo>
                  <a:lnTo>
                    <a:pt x="1184737" y="645257"/>
                  </a:lnTo>
                  <a:lnTo>
                    <a:pt x="1178938" y="693078"/>
                  </a:lnTo>
                  <a:lnTo>
                    <a:pt x="1169459" y="739657"/>
                  </a:lnTo>
                  <a:lnTo>
                    <a:pt x="1156454" y="784840"/>
                  </a:lnTo>
                  <a:lnTo>
                    <a:pt x="1140075" y="828473"/>
                  </a:lnTo>
                  <a:lnTo>
                    <a:pt x="1120475" y="870404"/>
                  </a:lnTo>
                  <a:lnTo>
                    <a:pt x="1097806" y="910478"/>
                  </a:lnTo>
                  <a:lnTo>
                    <a:pt x="1072221" y="948543"/>
                  </a:lnTo>
                  <a:lnTo>
                    <a:pt x="1043873" y="984444"/>
                  </a:lnTo>
                  <a:lnTo>
                    <a:pt x="1012915" y="1018029"/>
                  </a:lnTo>
                  <a:lnTo>
                    <a:pt x="979499" y="1049144"/>
                  </a:lnTo>
                  <a:lnTo>
                    <a:pt x="943778" y="1077635"/>
                  </a:lnTo>
                  <a:lnTo>
                    <a:pt x="905904" y="1103349"/>
                  </a:lnTo>
                  <a:lnTo>
                    <a:pt x="866031" y="1126132"/>
                  </a:lnTo>
                  <a:lnTo>
                    <a:pt x="824311" y="1145831"/>
                  </a:lnTo>
                  <a:lnTo>
                    <a:pt x="780897" y="1162293"/>
                  </a:lnTo>
                  <a:lnTo>
                    <a:pt x="735941" y="1175364"/>
                  </a:lnTo>
                  <a:lnTo>
                    <a:pt x="689596" y="1184890"/>
                  </a:lnTo>
                  <a:lnTo>
                    <a:pt x="642016" y="1190718"/>
                  </a:lnTo>
                  <a:lnTo>
                    <a:pt x="593352" y="1192695"/>
                  </a:lnTo>
                  <a:lnTo>
                    <a:pt x="544688" y="1190718"/>
                  </a:lnTo>
                  <a:lnTo>
                    <a:pt x="497107" y="1184890"/>
                  </a:lnTo>
                  <a:lnTo>
                    <a:pt x="450762" y="1175364"/>
                  </a:lnTo>
                  <a:lnTo>
                    <a:pt x="405807" y="1162293"/>
                  </a:lnTo>
                  <a:lnTo>
                    <a:pt x="362392" y="1145831"/>
                  </a:lnTo>
                  <a:lnTo>
                    <a:pt x="320672" y="1126132"/>
                  </a:lnTo>
                  <a:lnTo>
                    <a:pt x="280799" y="1103349"/>
                  </a:lnTo>
                  <a:lnTo>
                    <a:pt x="242926" y="1077635"/>
                  </a:lnTo>
                  <a:lnTo>
                    <a:pt x="207205" y="1049144"/>
                  </a:lnTo>
                  <a:lnTo>
                    <a:pt x="173788" y="1018029"/>
                  </a:lnTo>
                  <a:lnTo>
                    <a:pt x="142830" y="984444"/>
                  </a:lnTo>
                  <a:lnTo>
                    <a:pt x="114482" y="948543"/>
                  </a:lnTo>
                  <a:lnTo>
                    <a:pt x="88897" y="910478"/>
                  </a:lnTo>
                  <a:lnTo>
                    <a:pt x="66229" y="870403"/>
                  </a:lnTo>
                  <a:lnTo>
                    <a:pt x="46628" y="828473"/>
                  </a:lnTo>
                  <a:lnTo>
                    <a:pt x="30249" y="784839"/>
                  </a:lnTo>
                  <a:lnTo>
                    <a:pt x="17244" y="739657"/>
                  </a:lnTo>
                  <a:lnTo>
                    <a:pt x="7766" y="693078"/>
                  </a:lnTo>
                  <a:lnTo>
                    <a:pt x="1967" y="645257"/>
                  </a:lnTo>
                  <a:lnTo>
                    <a:pt x="0" y="596347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76300" y="8698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79930" y="9206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619739" y="149500"/>
            <a:ext cx="26263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Definition</a:t>
            </a:r>
            <a:r>
              <a:rPr dirty="0" spc="229"/>
              <a:t> </a:t>
            </a:r>
            <a:r>
              <a:rPr dirty="0"/>
              <a:t>of</a:t>
            </a:r>
            <a:r>
              <a:rPr dirty="0" spc="235"/>
              <a:t> </a:t>
            </a:r>
            <a:r>
              <a:rPr dirty="0" spc="-145"/>
              <a:t>VP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8970540" y="238590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811" y="386450"/>
            <a:ext cx="96450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Proportion</a:t>
            </a:r>
            <a:r>
              <a:rPr dirty="0" sz="2400" spc="70"/>
              <a:t> </a:t>
            </a:r>
            <a:r>
              <a:rPr dirty="0" sz="2400"/>
              <a:t>of</a:t>
            </a:r>
            <a:r>
              <a:rPr dirty="0" sz="2400" spc="70"/>
              <a:t> </a:t>
            </a:r>
            <a:r>
              <a:rPr dirty="0" sz="2400"/>
              <a:t>High-intensity</a:t>
            </a:r>
            <a:r>
              <a:rPr dirty="0" sz="2400" spc="70"/>
              <a:t> </a:t>
            </a:r>
            <a:r>
              <a:rPr dirty="0" sz="2400"/>
              <a:t>Statin</a:t>
            </a:r>
            <a:r>
              <a:rPr dirty="0" sz="2400" spc="70"/>
              <a:t> </a:t>
            </a:r>
            <a:r>
              <a:rPr dirty="0" sz="2400"/>
              <a:t>or</a:t>
            </a:r>
            <a:r>
              <a:rPr dirty="0" sz="2400" spc="75"/>
              <a:t> </a:t>
            </a:r>
            <a:r>
              <a:rPr dirty="0" sz="2400"/>
              <a:t>Moderate-intensity</a:t>
            </a:r>
            <a:r>
              <a:rPr dirty="0" sz="2400" spc="70"/>
              <a:t> </a:t>
            </a:r>
            <a:r>
              <a:rPr dirty="0" sz="2400"/>
              <a:t>Statin</a:t>
            </a:r>
            <a:r>
              <a:rPr dirty="0" sz="2400" spc="70"/>
              <a:t> </a:t>
            </a:r>
            <a:r>
              <a:rPr dirty="0" sz="2400"/>
              <a:t>plus</a:t>
            </a:r>
            <a:r>
              <a:rPr dirty="0" sz="2400" spc="70"/>
              <a:t> </a:t>
            </a:r>
            <a:r>
              <a:rPr dirty="0" sz="2400" spc="-30"/>
              <a:t>Ezetimibe</a:t>
            </a:r>
            <a:r>
              <a:rPr dirty="0" sz="2400" spc="75"/>
              <a:t> </a:t>
            </a:r>
            <a:r>
              <a:rPr dirty="0" sz="2400" spc="-10"/>
              <a:t>Therapy</a:t>
            </a:r>
            <a:endParaRPr sz="2400"/>
          </a:p>
        </p:txBody>
      </p:sp>
      <p:grpSp>
        <p:nvGrpSpPr>
          <p:cNvPr id="4" name="object 4" descr=""/>
          <p:cNvGrpSpPr/>
          <p:nvPr/>
        </p:nvGrpSpPr>
        <p:grpSpPr>
          <a:xfrm>
            <a:off x="4517098" y="1192530"/>
            <a:ext cx="4511675" cy="4296410"/>
            <a:chOff x="4517098" y="1192530"/>
            <a:chExt cx="4511675" cy="4296410"/>
          </a:xfrm>
        </p:grpSpPr>
        <p:sp>
          <p:nvSpPr>
            <p:cNvPr id="5" name="object 5" descr=""/>
            <p:cNvSpPr/>
            <p:nvPr/>
          </p:nvSpPr>
          <p:spPr>
            <a:xfrm>
              <a:off x="4843758" y="2524882"/>
              <a:ext cx="250190" cy="2910840"/>
            </a:xfrm>
            <a:custGeom>
              <a:avLst/>
              <a:gdLst/>
              <a:ahLst/>
              <a:cxnLst/>
              <a:rect l="l" t="t" r="r" b="b"/>
              <a:pathLst>
                <a:path w="250189" h="2910840">
                  <a:moveTo>
                    <a:pt x="249607" y="2910427"/>
                  </a:moveTo>
                  <a:lnTo>
                    <a:pt x="0" y="2910427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9104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843758" y="2524882"/>
              <a:ext cx="250190" cy="2910840"/>
            </a:xfrm>
            <a:custGeom>
              <a:avLst/>
              <a:gdLst/>
              <a:ahLst/>
              <a:cxnLst/>
              <a:rect l="l" t="t" r="r" b="b"/>
              <a:pathLst>
                <a:path w="250189" h="2910840">
                  <a:moveTo>
                    <a:pt x="0" y="0"/>
                  </a:moveTo>
                  <a:lnTo>
                    <a:pt x="249607" y="0"/>
                  </a:lnTo>
                  <a:lnTo>
                    <a:pt x="249607" y="2910427"/>
                  </a:lnTo>
                  <a:lnTo>
                    <a:pt x="0" y="291042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957008" y="3202711"/>
              <a:ext cx="250190" cy="2232660"/>
            </a:xfrm>
            <a:custGeom>
              <a:avLst/>
              <a:gdLst/>
              <a:ahLst/>
              <a:cxnLst/>
              <a:rect l="l" t="t" r="r" b="b"/>
              <a:pathLst>
                <a:path w="250189" h="2232660">
                  <a:moveTo>
                    <a:pt x="249607" y="2232598"/>
                  </a:moveTo>
                  <a:lnTo>
                    <a:pt x="0" y="2232598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23259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957008" y="3202711"/>
              <a:ext cx="250190" cy="2232660"/>
            </a:xfrm>
            <a:custGeom>
              <a:avLst/>
              <a:gdLst/>
              <a:ahLst/>
              <a:cxnLst/>
              <a:rect l="l" t="t" r="r" b="b"/>
              <a:pathLst>
                <a:path w="250189" h="2232660">
                  <a:moveTo>
                    <a:pt x="0" y="0"/>
                  </a:moveTo>
                  <a:lnTo>
                    <a:pt x="249607" y="0"/>
                  </a:lnTo>
                  <a:lnTo>
                    <a:pt x="249607" y="2232598"/>
                  </a:lnTo>
                  <a:lnTo>
                    <a:pt x="0" y="223259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70257" y="3122219"/>
              <a:ext cx="250190" cy="2313305"/>
            </a:xfrm>
            <a:custGeom>
              <a:avLst/>
              <a:gdLst/>
              <a:ahLst/>
              <a:cxnLst/>
              <a:rect l="l" t="t" r="r" b="b"/>
              <a:pathLst>
                <a:path w="250190" h="2313304">
                  <a:moveTo>
                    <a:pt x="249607" y="2313090"/>
                  </a:moveTo>
                  <a:lnTo>
                    <a:pt x="0" y="2313090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3130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070257" y="3122219"/>
              <a:ext cx="250190" cy="2313305"/>
            </a:xfrm>
            <a:custGeom>
              <a:avLst/>
              <a:gdLst/>
              <a:ahLst/>
              <a:cxnLst/>
              <a:rect l="l" t="t" r="r" b="b"/>
              <a:pathLst>
                <a:path w="250190" h="2313304">
                  <a:moveTo>
                    <a:pt x="0" y="0"/>
                  </a:moveTo>
                  <a:lnTo>
                    <a:pt x="249607" y="0"/>
                  </a:lnTo>
                  <a:lnTo>
                    <a:pt x="249607" y="2313090"/>
                  </a:lnTo>
                  <a:lnTo>
                    <a:pt x="0" y="23130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183506" y="3037490"/>
              <a:ext cx="250190" cy="2398395"/>
            </a:xfrm>
            <a:custGeom>
              <a:avLst/>
              <a:gdLst/>
              <a:ahLst/>
              <a:cxnLst/>
              <a:rect l="l" t="t" r="r" b="b"/>
              <a:pathLst>
                <a:path w="250190" h="2398395">
                  <a:moveTo>
                    <a:pt x="249607" y="2397819"/>
                  </a:moveTo>
                  <a:lnTo>
                    <a:pt x="0" y="2397819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3978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183506" y="3037490"/>
              <a:ext cx="250190" cy="2398395"/>
            </a:xfrm>
            <a:custGeom>
              <a:avLst/>
              <a:gdLst/>
              <a:ahLst/>
              <a:cxnLst/>
              <a:rect l="l" t="t" r="r" b="b"/>
              <a:pathLst>
                <a:path w="250190" h="2398395">
                  <a:moveTo>
                    <a:pt x="0" y="0"/>
                  </a:moveTo>
                  <a:lnTo>
                    <a:pt x="249607" y="0"/>
                  </a:lnTo>
                  <a:lnTo>
                    <a:pt x="249607" y="2397819"/>
                  </a:lnTo>
                  <a:lnTo>
                    <a:pt x="0" y="23978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160760" y="2541828"/>
              <a:ext cx="250190" cy="2893695"/>
            </a:xfrm>
            <a:custGeom>
              <a:avLst/>
              <a:gdLst/>
              <a:ahLst/>
              <a:cxnLst/>
              <a:rect l="l" t="t" r="r" b="b"/>
              <a:pathLst>
                <a:path w="250189" h="2893695">
                  <a:moveTo>
                    <a:pt x="249607" y="2893481"/>
                  </a:moveTo>
                  <a:lnTo>
                    <a:pt x="0" y="2893481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893481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160760" y="2541828"/>
              <a:ext cx="250190" cy="2893695"/>
            </a:xfrm>
            <a:custGeom>
              <a:avLst/>
              <a:gdLst/>
              <a:ahLst/>
              <a:cxnLst/>
              <a:rect l="l" t="t" r="r" b="b"/>
              <a:pathLst>
                <a:path w="250189" h="2893695">
                  <a:moveTo>
                    <a:pt x="0" y="0"/>
                  </a:moveTo>
                  <a:lnTo>
                    <a:pt x="249607" y="0"/>
                  </a:lnTo>
                  <a:lnTo>
                    <a:pt x="249607" y="2893481"/>
                  </a:lnTo>
                  <a:lnTo>
                    <a:pt x="0" y="289348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274009" y="2944289"/>
              <a:ext cx="250190" cy="2491105"/>
            </a:xfrm>
            <a:custGeom>
              <a:avLst/>
              <a:gdLst/>
              <a:ahLst/>
              <a:cxnLst/>
              <a:rect l="l" t="t" r="r" b="b"/>
              <a:pathLst>
                <a:path w="250190" h="2491104">
                  <a:moveTo>
                    <a:pt x="249607" y="2491020"/>
                  </a:moveTo>
                  <a:lnTo>
                    <a:pt x="0" y="2491020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49102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74009" y="2944289"/>
              <a:ext cx="250190" cy="2491105"/>
            </a:xfrm>
            <a:custGeom>
              <a:avLst/>
              <a:gdLst/>
              <a:ahLst/>
              <a:cxnLst/>
              <a:rect l="l" t="t" r="r" b="b"/>
              <a:pathLst>
                <a:path w="250190" h="2491104">
                  <a:moveTo>
                    <a:pt x="0" y="0"/>
                  </a:moveTo>
                  <a:lnTo>
                    <a:pt x="249607" y="0"/>
                  </a:lnTo>
                  <a:lnTo>
                    <a:pt x="249607" y="2491020"/>
                  </a:lnTo>
                  <a:lnTo>
                    <a:pt x="0" y="249102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387259" y="2901924"/>
              <a:ext cx="250190" cy="2533650"/>
            </a:xfrm>
            <a:custGeom>
              <a:avLst/>
              <a:gdLst/>
              <a:ahLst/>
              <a:cxnLst/>
              <a:rect l="l" t="t" r="r" b="b"/>
              <a:pathLst>
                <a:path w="250190" h="2533650">
                  <a:moveTo>
                    <a:pt x="249607" y="2533385"/>
                  </a:moveTo>
                  <a:lnTo>
                    <a:pt x="0" y="2533385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533385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387259" y="2901924"/>
              <a:ext cx="250190" cy="2533650"/>
            </a:xfrm>
            <a:custGeom>
              <a:avLst/>
              <a:gdLst/>
              <a:ahLst/>
              <a:cxnLst/>
              <a:rect l="l" t="t" r="r" b="b"/>
              <a:pathLst>
                <a:path w="250190" h="2533650">
                  <a:moveTo>
                    <a:pt x="0" y="0"/>
                  </a:moveTo>
                  <a:lnTo>
                    <a:pt x="249607" y="0"/>
                  </a:lnTo>
                  <a:lnTo>
                    <a:pt x="249607" y="2533385"/>
                  </a:lnTo>
                  <a:lnTo>
                    <a:pt x="0" y="253338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500509" y="2762122"/>
              <a:ext cx="250190" cy="2673350"/>
            </a:xfrm>
            <a:custGeom>
              <a:avLst/>
              <a:gdLst/>
              <a:ahLst/>
              <a:cxnLst/>
              <a:rect l="l" t="t" r="r" b="b"/>
              <a:pathLst>
                <a:path w="250190" h="2673350">
                  <a:moveTo>
                    <a:pt x="249607" y="2673187"/>
                  </a:moveTo>
                  <a:lnTo>
                    <a:pt x="0" y="2673187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67318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500509" y="2762122"/>
              <a:ext cx="250190" cy="2673350"/>
            </a:xfrm>
            <a:custGeom>
              <a:avLst/>
              <a:gdLst/>
              <a:ahLst/>
              <a:cxnLst/>
              <a:rect l="l" t="t" r="r" b="b"/>
              <a:pathLst>
                <a:path w="250190" h="2673350">
                  <a:moveTo>
                    <a:pt x="0" y="0"/>
                  </a:moveTo>
                  <a:lnTo>
                    <a:pt x="249607" y="0"/>
                  </a:lnTo>
                  <a:lnTo>
                    <a:pt x="249607" y="2673187"/>
                  </a:lnTo>
                  <a:lnTo>
                    <a:pt x="0" y="26731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570438" y="5435310"/>
              <a:ext cx="4453255" cy="0"/>
            </a:xfrm>
            <a:custGeom>
              <a:avLst/>
              <a:gdLst/>
              <a:ahLst/>
              <a:cxnLst/>
              <a:rect l="l" t="t" r="r" b="b"/>
              <a:pathLst>
                <a:path w="4453255" h="0">
                  <a:moveTo>
                    <a:pt x="445299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570438" y="5435310"/>
              <a:ext cx="4453255" cy="0"/>
            </a:xfrm>
            <a:custGeom>
              <a:avLst/>
              <a:gdLst/>
              <a:ahLst/>
              <a:cxnLst/>
              <a:rect l="l" t="t" r="r" b="b"/>
              <a:pathLst>
                <a:path w="4453255" h="0">
                  <a:moveTo>
                    <a:pt x="0" y="0"/>
                  </a:moveTo>
                  <a:lnTo>
                    <a:pt x="445299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570438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570438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683687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683687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796937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796937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910186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910186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023436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023436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570438" y="1198880"/>
              <a:ext cx="0" cy="4236720"/>
            </a:xfrm>
            <a:custGeom>
              <a:avLst/>
              <a:gdLst/>
              <a:ahLst/>
              <a:cxnLst/>
              <a:rect l="l" t="t" r="r" b="b"/>
              <a:pathLst>
                <a:path w="0" h="4236720">
                  <a:moveTo>
                    <a:pt x="0" y="423643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570438" y="1198880"/>
              <a:ext cx="0" cy="4236720"/>
            </a:xfrm>
            <a:custGeom>
              <a:avLst/>
              <a:gdLst/>
              <a:ahLst/>
              <a:cxnLst/>
              <a:rect l="l" t="t" r="r" b="b"/>
              <a:pathLst>
                <a:path w="0" h="4236720">
                  <a:moveTo>
                    <a:pt x="0" y="0"/>
                  </a:moveTo>
                  <a:lnTo>
                    <a:pt x="0" y="42364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517098" y="543531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517098" y="543531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517098" y="5011667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517098" y="5011667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517098" y="458802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517098" y="458802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517098" y="416438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517098" y="416438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517098" y="3740737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517098" y="3740737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517098" y="3317095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517098" y="3317095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517098" y="2893451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517098" y="2893451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517098" y="2469808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517098" y="2469808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517098" y="204616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517098" y="204616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517098" y="162252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517098" y="162252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517098" y="119888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517098" y="119888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 h="0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4146423" y="1067799"/>
            <a:ext cx="2800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100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217936" y="1491443"/>
            <a:ext cx="207010" cy="662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5">
                <a:latin typeface="Arial Narrow"/>
                <a:cs typeface="Arial Narrow"/>
              </a:rPr>
              <a:t>90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 Narrow"/>
              <a:cs typeface="Arial Narrow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dirty="0" sz="1400" spc="45">
                <a:latin typeface="Arial Narrow"/>
                <a:cs typeface="Arial Narrow"/>
              </a:rPr>
              <a:t>80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236173" y="2338728"/>
            <a:ext cx="1860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70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217670" y="2762372"/>
            <a:ext cx="2070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0">
                <a:latin typeface="Arial Narrow"/>
                <a:cs typeface="Arial Narrow"/>
              </a:rPr>
              <a:t>60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216653" y="3186015"/>
            <a:ext cx="205104" cy="1933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400" spc="30">
                <a:latin typeface="Arial Narrow"/>
                <a:cs typeface="Arial Narrow"/>
              </a:rPr>
              <a:t>50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30">
                <a:latin typeface="Arial Narrow"/>
                <a:cs typeface="Arial Narrow"/>
              </a:rPr>
              <a:t>40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 Narrow"/>
              <a:cs typeface="Arial Narrow"/>
            </a:endParaRPr>
          </a:p>
          <a:p>
            <a:pPr marL="13970">
              <a:lnSpc>
                <a:spcPct val="100000"/>
              </a:lnSpc>
            </a:pPr>
            <a:r>
              <a:rPr dirty="0" sz="1400" spc="30">
                <a:latin typeface="Arial Narrow"/>
                <a:cs typeface="Arial Narrow"/>
              </a:rPr>
              <a:t>30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 Narrow"/>
              <a:cs typeface="Arial Narrow"/>
            </a:endParaRPr>
          </a:p>
          <a:p>
            <a:pPr marL="13970">
              <a:lnSpc>
                <a:spcPct val="100000"/>
              </a:lnSpc>
            </a:pPr>
            <a:r>
              <a:rPr dirty="0" sz="1400" spc="30">
                <a:latin typeface="Arial Narrow"/>
                <a:cs typeface="Arial Narrow"/>
              </a:rPr>
              <a:t>20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 Narrow"/>
              <a:cs typeface="Arial Narrow"/>
            </a:endParaRPr>
          </a:p>
          <a:p>
            <a:pPr marL="29209">
              <a:lnSpc>
                <a:spcPct val="100000"/>
              </a:lnSpc>
            </a:pPr>
            <a:r>
              <a:rPr dirty="0" sz="1400" spc="-25">
                <a:latin typeface="Arial Narrow"/>
                <a:cs typeface="Arial Narrow"/>
              </a:rPr>
              <a:t>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307370" y="5304230"/>
            <a:ext cx="1174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0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5921418" y="2920501"/>
            <a:ext cx="3321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52</a:t>
            </a:r>
            <a:r>
              <a:rPr dirty="0" sz="1400" spc="-20">
                <a:latin typeface="맑은 고딕"/>
                <a:cs typeface="맑은 고딕"/>
              </a:rPr>
              <a:t>·7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7033779" y="2852709"/>
            <a:ext cx="3327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54</a:t>
            </a:r>
            <a:r>
              <a:rPr dirty="0" sz="1400" spc="-20">
                <a:latin typeface="맑은 고딕"/>
                <a:cs typeface="맑은 고딕"/>
              </a:rPr>
              <a:t>·6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8143471" y="2767980"/>
            <a:ext cx="3365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56</a:t>
            </a:r>
            <a:r>
              <a:rPr dirty="0" sz="1400" spc="-20">
                <a:latin typeface="맑은 고딕"/>
                <a:cs typeface="맑은 고딕"/>
              </a:rPr>
              <a:t>·6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4786935" y="2255372"/>
            <a:ext cx="7334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 Narrow"/>
                <a:cs typeface="Arial Narrow"/>
              </a:rPr>
              <a:t>68</a:t>
            </a:r>
            <a:r>
              <a:rPr dirty="0" sz="1400">
                <a:latin typeface="맑은 고딕"/>
                <a:cs typeface="맑은 고딕"/>
              </a:rPr>
              <a:t>·7</a:t>
            </a:r>
            <a:r>
              <a:rPr dirty="0" sz="1400" spc="229">
                <a:latin typeface="맑은 고딕"/>
                <a:cs typeface="맑은 고딕"/>
              </a:rPr>
              <a:t> </a:t>
            </a:r>
            <a:r>
              <a:rPr dirty="0" baseline="-5952" sz="2100" spc="-30">
                <a:latin typeface="Arial Narrow"/>
                <a:cs typeface="Arial Narrow"/>
              </a:rPr>
              <a:t>68</a:t>
            </a:r>
            <a:r>
              <a:rPr dirty="0" baseline="-5952" sz="2100" spc="-30">
                <a:latin typeface="맑은 고딕"/>
                <a:cs typeface="맑은 고딕"/>
              </a:rPr>
              <a:t>·3</a:t>
            </a:r>
            <a:endParaRPr baseline="-5952" sz="2100">
              <a:latin typeface="맑은 고딕"/>
              <a:cs typeface="맑은 고딕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6234686" y="2674778"/>
            <a:ext cx="3359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58</a:t>
            </a:r>
            <a:r>
              <a:rPr dirty="0" sz="1400" spc="-20">
                <a:latin typeface="맑은 고딕"/>
                <a:cs typeface="맑은 고딕"/>
              </a:rPr>
              <a:t>·8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7360102" y="2632414"/>
            <a:ext cx="3359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59</a:t>
            </a:r>
            <a:r>
              <a:rPr dirty="0" sz="1400" spc="-20">
                <a:latin typeface="맑은 고딕"/>
                <a:cs typeface="맑은 고딕"/>
              </a:rPr>
              <a:t>·8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8460295" y="2492612"/>
            <a:ext cx="3365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63</a:t>
            </a:r>
            <a:r>
              <a:rPr dirty="0" sz="1400" spc="-20">
                <a:latin typeface="맑은 고딕"/>
                <a:cs typeface="맑은 고딕"/>
              </a:rPr>
              <a:t>·1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3053616" y="5822114"/>
            <a:ext cx="1035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latin typeface="Arial Narrow"/>
                <a:cs typeface="Arial Narrow"/>
              </a:rPr>
              <a:t>No.</a:t>
            </a:r>
            <a:r>
              <a:rPr dirty="0" sz="1200" spc="1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of</a:t>
            </a:r>
            <a:r>
              <a:rPr dirty="0" sz="1200" spc="20">
                <a:latin typeface="Arial Narrow"/>
                <a:cs typeface="Arial Narrow"/>
              </a:rPr>
              <a:t> </a:t>
            </a:r>
            <a:r>
              <a:rPr dirty="0" sz="1200" spc="-10">
                <a:latin typeface="Arial Narrow"/>
                <a:cs typeface="Arial Narrow"/>
              </a:rPr>
              <a:t>Observation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4800091" y="5425310"/>
            <a:ext cx="663575" cy="60769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400" spc="-10">
                <a:latin typeface="Arial Narrow"/>
                <a:cs typeface="Arial Narrow"/>
              </a:rPr>
              <a:t>Discharge</a:t>
            </a:r>
            <a:endParaRPr sz="1400">
              <a:latin typeface="Arial Narrow"/>
              <a:cs typeface="Arial Narrow"/>
            </a:endParaRPr>
          </a:p>
          <a:p>
            <a:pPr marL="67945">
              <a:lnSpc>
                <a:spcPct val="100000"/>
              </a:lnSpc>
              <a:spcBef>
                <a:spcPts val="675"/>
              </a:spcBef>
            </a:pPr>
            <a:r>
              <a:rPr dirty="0" sz="1200">
                <a:latin typeface="Arial Narrow"/>
                <a:cs typeface="Arial Narrow"/>
              </a:rPr>
              <a:t>788</a:t>
            </a:r>
            <a:r>
              <a:rPr dirty="0" sz="1200" spc="175">
                <a:latin typeface="Arial Narrow"/>
                <a:cs typeface="Arial Narrow"/>
              </a:rPr>
              <a:t>  </a:t>
            </a:r>
            <a:r>
              <a:rPr dirty="0" sz="1200" spc="-25">
                <a:latin typeface="Arial Narrow"/>
                <a:cs typeface="Arial Narrow"/>
              </a:rPr>
              <a:t>783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5968586" y="5427741"/>
            <a:ext cx="542290" cy="60325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865"/>
              </a:spcBef>
            </a:pPr>
            <a:r>
              <a:rPr dirty="0" sz="1400" spc="-20">
                <a:latin typeface="Arial Narrow"/>
                <a:cs typeface="Arial Narrow"/>
              </a:rPr>
              <a:t>Year</a:t>
            </a:r>
            <a:r>
              <a:rPr dirty="0" sz="1400" spc="-45">
                <a:latin typeface="Arial Narrow"/>
                <a:cs typeface="Arial Narrow"/>
              </a:rPr>
              <a:t> </a:t>
            </a:r>
            <a:r>
              <a:rPr dirty="0" sz="1400" spc="-50"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200">
                <a:latin typeface="Arial Narrow"/>
                <a:cs typeface="Arial Narrow"/>
              </a:rPr>
              <a:t>742</a:t>
            </a:r>
            <a:r>
              <a:rPr dirty="0" sz="1200" spc="465">
                <a:latin typeface="Arial Narrow"/>
                <a:cs typeface="Arial Narrow"/>
              </a:rPr>
              <a:t> </a:t>
            </a:r>
            <a:r>
              <a:rPr dirty="0" sz="1200" spc="-25">
                <a:latin typeface="Arial Narrow"/>
                <a:cs typeface="Arial Narrow"/>
              </a:rPr>
              <a:t>704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7086338" y="5427741"/>
            <a:ext cx="514984" cy="60325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57785">
              <a:lnSpc>
                <a:spcPct val="100000"/>
              </a:lnSpc>
              <a:spcBef>
                <a:spcPts val="865"/>
              </a:spcBef>
            </a:pPr>
            <a:r>
              <a:rPr dirty="0" sz="1400" spc="-20">
                <a:latin typeface="Arial Narrow"/>
                <a:cs typeface="Arial Narrow"/>
              </a:rPr>
              <a:t>Year</a:t>
            </a:r>
            <a:r>
              <a:rPr dirty="0" sz="1400" spc="-45">
                <a:latin typeface="Arial Narrow"/>
                <a:cs typeface="Arial Narrow"/>
              </a:rPr>
              <a:t> </a:t>
            </a:r>
            <a:r>
              <a:rPr dirty="0" sz="1400" spc="-50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200">
                <a:latin typeface="Arial Narrow"/>
                <a:cs typeface="Arial Narrow"/>
              </a:rPr>
              <a:t>740</a:t>
            </a:r>
            <a:r>
              <a:rPr dirty="0" sz="1200" spc="105">
                <a:latin typeface="Arial Narrow"/>
                <a:cs typeface="Arial Narrow"/>
              </a:rPr>
              <a:t>  </a:t>
            </a:r>
            <a:r>
              <a:rPr dirty="0" sz="1200" spc="-65">
                <a:latin typeface="Arial Narrow"/>
                <a:cs typeface="Arial Narrow"/>
              </a:rPr>
              <a:t>711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8081648" y="5427741"/>
            <a:ext cx="772795" cy="60325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400">
                <a:latin typeface="Arial Narrow"/>
                <a:cs typeface="Arial Narrow"/>
              </a:rPr>
              <a:t>Maximal</a:t>
            </a:r>
            <a:r>
              <a:rPr dirty="0" sz="1400" spc="-45">
                <a:latin typeface="Arial Narrow"/>
                <a:cs typeface="Arial Narrow"/>
              </a:rPr>
              <a:t> </a:t>
            </a:r>
            <a:r>
              <a:rPr dirty="0" sz="1400" spc="-80">
                <a:latin typeface="Arial Narrow"/>
                <a:cs typeface="Arial Narrow"/>
              </a:rPr>
              <a:t>FU</a:t>
            </a:r>
            <a:endParaRPr sz="1400">
              <a:latin typeface="Arial Narrow"/>
              <a:cs typeface="Arial Narrow"/>
            </a:endParaRPr>
          </a:p>
          <a:p>
            <a:pPr marL="123189">
              <a:lnSpc>
                <a:spcPct val="100000"/>
              </a:lnSpc>
              <a:spcBef>
                <a:spcPts val="660"/>
              </a:spcBef>
            </a:pPr>
            <a:r>
              <a:rPr dirty="0" sz="1200">
                <a:latin typeface="Arial Narrow"/>
                <a:cs typeface="Arial Narrow"/>
              </a:rPr>
              <a:t>578</a:t>
            </a:r>
            <a:r>
              <a:rPr dirty="0" sz="1200" spc="175">
                <a:latin typeface="Arial Narrow"/>
                <a:cs typeface="Arial Narrow"/>
              </a:rPr>
              <a:t>  </a:t>
            </a:r>
            <a:r>
              <a:rPr dirty="0" sz="1200" spc="-25">
                <a:latin typeface="Arial Narrow"/>
                <a:cs typeface="Arial Narrow"/>
              </a:rPr>
              <a:t>547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5" name="object 75" descr=""/>
          <p:cNvSpPr/>
          <p:nvPr/>
        </p:nvSpPr>
        <p:spPr>
          <a:xfrm>
            <a:off x="5318693" y="1099614"/>
            <a:ext cx="171450" cy="185420"/>
          </a:xfrm>
          <a:custGeom>
            <a:avLst/>
            <a:gdLst/>
            <a:ahLst/>
            <a:cxnLst/>
            <a:rect l="l" t="t" r="r" b="b"/>
            <a:pathLst>
              <a:path w="171450" h="185419">
                <a:moveTo>
                  <a:pt x="171177" y="185195"/>
                </a:moveTo>
                <a:lnTo>
                  <a:pt x="0" y="185195"/>
                </a:lnTo>
                <a:lnTo>
                  <a:pt x="0" y="0"/>
                </a:lnTo>
                <a:lnTo>
                  <a:pt x="171177" y="0"/>
                </a:lnTo>
                <a:lnTo>
                  <a:pt x="171177" y="1851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7360304" y="1118489"/>
            <a:ext cx="171450" cy="185420"/>
          </a:xfrm>
          <a:custGeom>
            <a:avLst/>
            <a:gdLst/>
            <a:ahLst/>
            <a:cxnLst/>
            <a:rect l="l" t="t" r="r" b="b"/>
            <a:pathLst>
              <a:path w="171450" h="185419">
                <a:moveTo>
                  <a:pt x="171177" y="185194"/>
                </a:moveTo>
                <a:lnTo>
                  <a:pt x="0" y="185194"/>
                </a:lnTo>
                <a:lnTo>
                  <a:pt x="0" y="0"/>
                </a:lnTo>
                <a:lnTo>
                  <a:pt x="171177" y="0"/>
                </a:lnTo>
                <a:lnTo>
                  <a:pt x="171177" y="185194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 txBox="1"/>
          <p:nvPr/>
        </p:nvSpPr>
        <p:spPr>
          <a:xfrm>
            <a:off x="5568596" y="1046046"/>
            <a:ext cx="10991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 Narrow"/>
                <a:cs typeface="Arial Narrow"/>
              </a:rPr>
              <a:t>Preventive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PCI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7605653" y="1061368"/>
            <a:ext cx="8077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20">
                <a:latin typeface="Arial Narrow"/>
                <a:cs typeface="Arial Narrow"/>
              </a:rPr>
              <a:t>OMT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Alone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6154165" y="2256692"/>
            <a:ext cx="1168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85">
                <a:latin typeface="Arial Narrow"/>
                <a:cs typeface="Arial Narrow"/>
              </a:rPr>
              <a:t>*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7332788" y="2256692"/>
            <a:ext cx="1168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85">
                <a:latin typeface="Arial Narrow"/>
                <a:cs typeface="Arial Narrow"/>
              </a:rPr>
              <a:t>*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8438058" y="2256692"/>
            <a:ext cx="1168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85">
                <a:latin typeface="Arial Narrow"/>
                <a:cs typeface="Arial Narrow"/>
              </a:rPr>
              <a:t>*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8117" y="341074"/>
            <a:ext cx="15760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Objective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051181" y="1567612"/>
            <a:ext cx="1014539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dirty="0" sz="2800" spc="-175">
                <a:latin typeface="Arial Narrow"/>
                <a:cs typeface="Arial Narrow"/>
              </a:rPr>
              <a:t>To</a:t>
            </a:r>
            <a:r>
              <a:rPr dirty="0" sz="2800" spc="95">
                <a:latin typeface="Arial Narrow"/>
                <a:cs typeface="Arial Narrow"/>
              </a:rPr>
              <a:t> </a:t>
            </a:r>
            <a:r>
              <a:rPr dirty="0" sz="2800" spc="-100">
                <a:latin typeface="Arial Narrow"/>
                <a:cs typeface="Arial Narrow"/>
              </a:rPr>
              <a:t>assess</a:t>
            </a:r>
            <a:r>
              <a:rPr dirty="0" sz="2800" spc="9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whether</a:t>
            </a:r>
            <a:r>
              <a:rPr dirty="0" sz="2800" spc="9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focal</a:t>
            </a:r>
            <a:r>
              <a:rPr dirty="0" sz="2800" spc="9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preventive</a:t>
            </a:r>
            <a:r>
              <a:rPr dirty="0" sz="2800" spc="95">
                <a:latin typeface="Arial Narrow"/>
                <a:cs typeface="Arial Narrow"/>
              </a:rPr>
              <a:t> </a:t>
            </a:r>
            <a:r>
              <a:rPr dirty="0" sz="2800" spc="-114">
                <a:latin typeface="Arial Narrow"/>
                <a:cs typeface="Arial Narrow"/>
              </a:rPr>
              <a:t>PCI</a:t>
            </a:r>
            <a:r>
              <a:rPr dirty="0" sz="2800" spc="9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of</a:t>
            </a:r>
            <a:r>
              <a:rPr dirty="0" sz="2800" spc="9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non-flow-limiting,</a:t>
            </a:r>
            <a:r>
              <a:rPr dirty="0" sz="2800" spc="9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imaging </a:t>
            </a:r>
            <a:r>
              <a:rPr dirty="0" sz="2800">
                <a:latin typeface="Arial Narrow"/>
                <a:cs typeface="Arial Narrow"/>
              </a:rPr>
              <a:t>defined</a:t>
            </a:r>
            <a:r>
              <a:rPr dirty="0" sz="2800" spc="-4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vulnerable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 spc="-30">
                <a:latin typeface="Arial Narrow"/>
                <a:cs typeface="Arial Narrow"/>
              </a:rPr>
              <a:t>plaques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improves</a:t>
            </a:r>
            <a:r>
              <a:rPr dirty="0" sz="2800" spc="-4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clinical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outcomes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compared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 spc="70">
                <a:latin typeface="Arial Narrow"/>
                <a:cs typeface="Arial Narrow"/>
              </a:rPr>
              <a:t>with</a:t>
            </a:r>
            <a:r>
              <a:rPr dirty="0" sz="2800" spc="-40">
                <a:latin typeface="Arial Narrow"/>
                <a:cs typeface="Arial Narrow"/>
              </a:rPr>
              <a:t> </a:t>
            </a:r>
            <a:r>
              <a:rPr dirty="0" sz="2800" spc="-105">
                <a:latin typeface="Arial Narrow"/>
                <a:cs typeface="Arial Narrow"/>
              </a:rPr>
              <a:t>OMT </a:t>
            </a:r>
            <a:r>
              <a:rPr dirty="0" sz="2800" spc="-10">
                <a:latin typeface="Arial Narrow"/>
                <a:cs typeface="Arial Narrow"/>
              </a:rPr>
              <a:t>alone.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954211" y="416665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76300" y="1006158"/>
            <a:ext cx="10367010" cy="71755"/>
            <a:chOff x="876300" y="1006158"/>
            <a:chExt cx="10367010" cy="71755"/>
          </a:xfrm>
        </p:grpSpPr>
        <p:sp>
          <p:nvSpPr>
            <p:cNvPr id="7" name="object 7" descr=""/>
            <p:cNvSpPr/>
            <p:nvPr/>
          </p:nvSpPr>
          <p:spPr>
            <a:xfrm>
              <a:off x="876300" y="1020446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79930" y="1071247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Risk</a:t>
            </a:r>
            <a:r>
              <a:rPr dirty="0" spc="-170"/>
              <a:t> </a:t>
            </a:r>
            <a:r>
              <a:rPr dirty="0"/>
              <a:t>Factor</a:t>
            </a:r>
            <a:r>
              <a:rPr dirty="0" spc="-170"/>
              <a:t> </a:t>
            </a:r>
            <a:r>
              <a:rPr dirty="0" spc="-10"/>
              <a:t>Control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727200"/>
            <a:ext cx="12145010" cy="3637915"/>
            <a:chOff x="0" y="1727200"/>
            <a:chExt cx="12145010" cy="36379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39900"/>
              <a:ext cx="5901727" cy="362491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00" y="1727200"/>
              <a:ext cx="5858186" cy="359854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791968" y="1134867"/>
            <a:ext cx="20262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60" b="1">
                <a:solidFill>
                  <a:srgbClr val="4472C4"/>
                </a:solidFill>
                <a:latin typeface="Arial Narrow"/>
                <a:cs typeface="Arial Narrow"/>
              </a:rPr>
              <a:t>Current</a:t>
            </a:r>
            <a:r>
              <a:rPr dirty="0" sz="2400" spc="70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4472C4"/>
                </a:solidFill>
                <a:latin typeface="Arial Narrow"/>
                <a:cs typeface="Arial Narrow"/>
              </a:rPr>
              <a:t>Smoker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7543" y="1136857"/>
            <a:ext cx="20205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4472C4"/>
                </a:solidFill>
                <a:latin typeface="Arial Narrow"/>
                <a:cs typeface="Arial Narrow"/>
              </a:rPr>
              <a:t>LDL-</a:t>
            </a:r>
            <a:r>
              <a:rPr dirty="0" sz="2400" spc="-10" b="1">
                <a:solidFill>
                  <a:srgbClr val="4472C4"/>
                </a:solidFill>
                <a:latin typeface="Arial Narrow"/>
                <a:cs typeface="Arial Narrow"/>
              </a:rPr>
              <a:t>Cholesterol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Risk</a:t>
            </a:r>
            <a:r>
              <a:rPr dirty="0" spc="-170"/>
              <a:t> </a:t>
            </a:r>
            <a:r>
              <a:rPr dirty="0"/>
              <a:t>Factor</a:t>
            </a:r>
            <a:r>
              <a:rPr dirty="0" spc="-170"/>
              <a:t> </a:t>
            </a:r>
            <a:r>
              <a:rPr dirty="0" spc="-10"/>
              <a:t>Control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91968" y="1134867"/>
            <a:ext cx="30943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4472C4"/>
                </a:solidFill>
                <a:latin typeface="Arial Narrow"/>
                <a:cs typeface="Arial Narrow"/>
              </a:rPr>
              <a:t>Diastolic</a:t>
            </a:r>
            <a:r>
              <a:rPr dirty="0" sz="2400" spc="225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4472C4"/>
                </a:solidFill>
                <a:latin typeface="Arial Narrow"/>
                <a:cs typeface="Arial Narrow"/>
              </a:rPr>
              <a:t>Blood</a:t>
            </a:r>
            <a:r>
              <a:rPr dirty="0" sz="2400" spc="229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4472C4"/>
                </a:solidFill>
                <a:latin typeface="Arial Narrow"/>
                <a:cs typeface="Arial Narrow"/>
              </a:rPr>
              <a:t>Pressure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7543" y="1136857"/>
            <a:ext cx="29825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4472C4"/>
                </a:solidFill>
                <a:latin typeface="Arial Narrow"/>
                <a:cs typeface="Arial Narrow"/>
              </a:rPr>
              <a:t>Systolic</a:t>
            </a:r>
            <a:r>
              <a:rPr dirty="0" sz="2400" spc="140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4472C4"/>
                </a:solidFill>
                <a:latin typeface="Arial Narrow"/>
                <a:cs typeface="Arial Narrow"/>
              </a:rPr>
              <a:t>Blood</a:t>
            </a:r>
            <a:r>
              <a:rPr dirty="0" sz="2400" spc="140" b="1">
                <a:solidFill>
                  <a:srgbClr val="4472C4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4472C4"/>
                </a:solidFill>
                <a:latin typeface="Arial Narrow"/>
                <a:cs typeface="Arial Narrow"/>
              </a:rPr>
              <a:t>Pressure</a:t>
            </a:r>
            <a:endParaRPr sz="2400">
              <a:latin typeface="Arial Narrow"/>
              <a:cs typeface="Arial Narrow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2700" y="1714500"/>
            <a:ext cx="12031980" cy="3635375"/>
            <a:chOff x="12700" y="1714500"/>
            <a:chExt cx="12031980" cy="363537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00" y="1714500"/>
              <a:ext cx="5897695" cy="362244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6800" y="1727200"/>
              <a:ext cx="5897695" cy="36224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543" y="271957"/>
            <a:ext cx="7559040" cy="8362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dirty="0" sz="2800"/>
              <a:t>Primary</a:t>
            </a:r>
            <a:r>
              <a:rPr dirty="0" sz="2800" spc="-50"/>
              <a:t> </a:t>
            </a:r>
            <a:r>
              <a:rPr dirty="0" sz="2800" spc="-25"/>
              <a:t>Composite</a:t>
            </a:r>
            <a:r>
              <a:rPr dirty="0" sz="2800" spc="-45"/>
              <a:t> </a:t>
            </a:r>
            <a:r>
              <a:rPr dirty="0" sz="2800" spc="-40"/>
              <a:t>Outcome</a:t>
            </a:r>
            <a:r>
              <a:rPr dirty="0" sz="2800" spc="-45"/>
              <a:t> </a:t>
            </a:r>
            <a:r>
              <a:rPr dirty="0" sz="2800" spc="-10"/>
              <a:t>According</a:t>
            </a:r>
            <a:r>
              <a:rPr dirty="0" sz="2800" spc="-45"/>
              <a:t> </a:t>
            </a:r>
            <a:r>
              <a:rPr dirty="0" sz="2800" spc="65"/>
              <a:t>to</a:t>
            </a:r>
            <a:r>
              <a:rPr dirty="0" sz="2800" spc="-50"/>
              <a:t> </a:t>
            </a:r>
            <a:r>
              <a:rPr dirty="0" sz="2800"/>
              <a:t>the</a:t>
            </a:r>
            <a:r>
              <a:rPr dirty="0" sz="2800" spc="-45"/>
              <a:t> </a:t>
            </a:r>
            <a:r>
              <a:rPr dirty="0" sz="2800" spc="-40"/>
              <a:t>Device</a:t>
            </a:r>
            <a:r>
              <a:rPr dirty="0" sz="2800" spc="-45"/>
              <a:t> </a:t>
            </a:r>
            <a:r>
              <a:rPr dirty="0" sz="2800" spc="-20"/>
              <a:t>Used</a:t>
            </a:r>
            <a:endParaRPr sz="2800"/>
          </a:p>
          <a:p>
            <a:pPr marL="93980">
              <a:lnSpc>
                <a:spcPts val="3190"/>
              </a:lnSpc>
            </a:pPr>
            <a:r>
              <a:rPr dirty="0" sz="2800"/>
              <a:t>:</a:t>
            </a:r>
            <a:r>
              <a:rPr dirty="0" sz="2800" spc="-85"/>
              <a:t> </a:t>
            </a:r>
            <a:r>
              <a:rPr dirty="0" sz="2800" spc="-40"/>
              <a:t>As-</a:t>
            </a:r>
            <a:r>
              <a:rPr dirty="0" sz="2800" spc="-20"/>
              <a:t>Treated</a:t>
            </a:r>
            <a:r>
              <a:rPr dirty="0" sz="2800" spc="-85"/>
              <a:t> </a:t>
            </a:r>
            <a:r>
              <a:rPr dirty="0" sz="2800" spc="-10"/>
              <a:t>Population</a:t>
            </a:r>
            <a:endParaRPr sz="28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7000" y="1384300"/>
            <a:ext cx="5397500" cy="332642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709994" y="3546459"/>
            <a:ext cx="1346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81753" y="2661284"/>
            <a:ext cx="2343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 Narrow"/>
                <a:cs typeface="Arial Narrow"/>
              </a:rPr>
              <a:t>10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1753" y="1805532"/>
            <a:ext cx="224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 Narrow"/>
                <a:cs typeface="Arial Narrow"/>
              </a:rPr>
              <a:t>15</a:t>
            </a:r>
            <a:endParaRPr sz="1800">
              <a:latin typeface="Arial Narrow"/>
              <a:cs typeface="Arial Narrow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2442179" y="4630200"/>
          <a:ext cx="6786880" cy="1394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244"/>
                <a:gridCol w="951865"/>
                <a:gridCol w="721360"/>
                <a:gridCol w="703579"/>
                <a:gridCol w="721360"/>
                <a:gridCol w="729614"/>
                <a:gridCol w="748664"/>
                <a:gridCol w="733425"/>
                <a:gridCol w="453389"/>
              </a:tblGrid>
              <a:tr h="313055">
                <a:tc gridSpan="2">
                  <a:txBody>
                    <a:bodyPr/>
                    <a:lstStyle/>
                    <a:p>
                      <a:pPr algn="r" marR="244475">
                        <a:lnSpc>
                          <a:spcPts val="1010"/>
                        </a:lnSpc>
                        <a:tabLst>
                          <a:tab pos="245110" algn="l"/>
                        </a:tabLst>
                      </a:pPr>
                      <a:r>
                        <a:rPr dirty="0" sz="1800" spc="45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	</a:t>
                      </a:r>
                      <a:r>
                        <a:rPr dirty="0" baseline="-37037" sz="2700" spc="67">
                          <a:latin typeface="Arial Narrow"/>
                          <a:cs typeface="Arial Narrow"/>
                        </a:rPr>
                        <a:t>0</a:t>
                      </a:r>
                      <a:endParaRPr baseline="-37037" sz="27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3340">
                        <a:lnSpc>
                          <a:spcPts val="2150"/>
                        </a:lnSpc>
                        <a:spcBef>
                          <a:spcPts val="65"/>
                        </a:spcBef>
                      </a:pPr>
                      <a:r>
                        <a:rPr dirty="0" sz="1800" spc="-50">
                          <a:latin typeface="Arial Narrow"/>
                          <a:cs typeface="Arial Narrow"/>
                        </a:rPr>
                        <a:t>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r" marR="235585">
                        <a:lnSpc>
                          <a:spcPts val="2150"/>
                        </a:lnSpc>
                        <a:spcBef>
                          <a:spcPts val="65"/>
                        </a:spcBef>
                      </a:pPr>
                      <a:r>
                        <a:rPr dirty="0" sz="1800" spc="-50">
                          <a:latin typeface="Arial Narrow"/>
                          <a:cs typeface="Arial Narrow"/>
                        </a:rPr>
                        <a:t>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r" marR="240029">
                        <a:lnSpc>
                          <a:spcPts val="2150"/>
                        </a:lnSpc>
                        <a:spcBef>
                          <a:spcPts val="65"/>
                        </a:spcBef>
                      </a:pPr>
                      <a:r>
                        <a:rPr dirty="0" sz="1800" spc="-50">
                          <a:latin typeface="Arial Narrow"/>
                          <a:cs typeface="Arial Narrow"/>
                        </a:rPr>
                        <a:t>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r" marR="262890">
                        <a:lnSpc>
                          <a:spcPts val="2150"/>
                        </a:lnSpc>
                        <a:spcBef>
                          <a:spcPts val="65"/>
                        </a:spcBef>
                      </a:pPr>
                      <a:r>
                        <a:rPr dirty="0" sz="1800" spc="-50">
                          <a:latin typeface="Arial Narrow"/>
                          <a:cs typeface="Arial Narrow"/>
                        </a:rPr>
                        <a:t>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57785">
                        <a:lnSpc>
                          <a:spcPts val="2150"/>
                        </a:lnSpc>
                        <a:spcBef>
                          <a:spcPts val="65"/>
                        </a:spcBef>
                      </a:pPr>
                      <a:r>
                        <a:rPr dirty="0" sz="1800" spc="-50">
                          <a:latin typeface="Arial Narrow"/>
                          <a:cs typeface="Arial Narrow"/>
                        </a:rPr>
                        <a:t>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0"/>
                        </a:lnSpc>
                        <a:spcBef>
                          <a:spcPts val="65"/>
                        </a:spcBef>
                      </a:pPr>
                      <a:r>
                        <a:rPr dirty="0" sz="1800" spc="20">
                          <a:latin typeface="Arial Narrow"/>
                          <a:cs typeface="Arial Narrow"/>
                        </a:rPr>
                        <a:t>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ts val="2150"/>
                        </a:lnSpc>
                        <a:spcBef>
                          <a:spcPts val="65"/>
                        </a:spcBef>
                      </a:pPr>
                      <a:r>
                        <a:rPr dirty="0" sz="1800" spc="-50">
                          <a:latin typeface="Arial Narrow"/>
                          <a:cs typeface="Arial Narrow"/>
                        </a:rPr>
                        <a:t>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8255"/>
                </a:tc>
              </a:tr>
              <a:tr h="414655">
                <a:tc gridSpan="9">
                  <a:txBody>
                    <a:bodyPr/>
                    <a:lstStyle/>
                    <a:p>
                      <a:pPr marL="3006725">
                        <a:lnSpc>
                          <a:spcPts val="1670"/>
                        </a:lnSpc>
                        <a:spcBef>
                          <a:spcPts val="140"/>
                        </a:spcBef>
                      </a:pPr>
                      <a:r>
                        <a:rPr dirty="0" sz="1600" b="1">
                          <a:latin typeface="Arial Narrow"/>
                          <a:cs typeface="Arial Narrow"/>
                        </a:rPr>
                        <a:t>Years</a:t>
                      </a:r>
                      <a:r>
                        <a:rPr dirty="0" sz="1600" spc="7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latin typeface="Arial Narrow"/>
                          <a:cs typeface="Arial Narrow"/>
                        </a:rPr>
                        <a:t>Since</a:t>
                      </a:r>
                      <a:r>
                        <a:rPr dirty="0" sz="1600" spc="7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latin typeface="Arial Narrow"/>
                          <a:cs typeface="Arial Narrow"/>
                        </a:rPr>
                        <a:t>Randomization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31750">
                        <a:lnSpc>
                          <a:spcPts val="1190"/>
                        </a:lnSpc>
                      </a:pPr>
                      <a:r>
                        <a:rPr dirty="0" sz="1200" b="1">
                          <a:latin typeface="Arial Narrow"/>
                          <a:cs typeface="Arial Narrow"/>
                        </a:rPr>
                        <a:t>No.</a:t>
                      </a:r>
                      <a:r>
                        <a:rPr dirty="0" sz="12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55" b="1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200" spc="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20" b="1">
                          <a:latin typeface="Arial Narrow"/>
                          <a:cs typeface="Arial Narrow"/>
                        </a:rPr>
                        <a:t>Risk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1778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1140">
                <a:tc>
                  <a:txBody>
                    <a:bodyPr/>
                    <a:lstStyle/>
                    <a:p>
                      <a:pPr marL="31750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dirty="0" sz="1200" spc="-90"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alone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r" marR="242570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865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823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r" marR="253365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767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r" marR="252095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591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r" marR="250190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465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338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217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68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6195"/>
                </a:tc>
              </a:tr>
              <a:tr h="2159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BVS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algn="r" marR="2489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242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239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algn="r" marR="2501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227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algn="r" marR="2628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221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algn="r" marR="2647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219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algn="ctr" marR="190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212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176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70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12700"/>
                </a:tc>
              </a:tr>
              <a:tr h="21971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spc="-70">
                          <a:latin typeface="Arial Narrow"/>
                          <a:cs typeface="Arial Narrow"/>
                        </a:rPr>
                        <a:t>CoCr-</a:t>
                      </a:r>
                      <a:r>
                        <a:rPr dirty="0" sz="1200" spc="-25">
                          <a:latin typeface="Arial Narrow"/>
                          <a:cs typeface="Arial Narrow"/>
                        </a:rPr>
                        <a:t>EES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r" marR="247650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498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ctr" marL="26670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494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r" marR="231140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460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r" marR="250190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303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r" marR="254635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198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ctr" marR="33655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77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dirty="0" sz="1200" spc="-50">
                          <a:latin typeface="Arial Narrow"/>
                          <a:cs typeface="Arial Narrow"/>
                        </a:rPr>
                        <a:t>3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8087779" y="4072979"/>
            <a:ext cx="7131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latin typeface="Arial Narrow"/>
                <a:cs typeface="Arial Narrow"/>
              </a:rPr>
              <a:t>CoCr-EES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290417" y="3264978"/>
            <a:ext cx="3308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5">
                <a:latin typeface="Arial Narrow"/>
                <a:cs typeface="Arial Narrow"/>
              </a:rPr>
              <a:t>BVS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068992" y="2510488"/>
            <a:ext cx="7937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20">
                <a:latin typeface="Arial Narrow"/>
                <a:cs typeface="Arial Narrow"/>
              </a:rPr>
              <a:t>OMT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alone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002475" y="2082437"/>
            <a:ext cx="252095" cy="22053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 sz="1600" b="1">
                <a:latin typeface="Arial Narrow"/>
                <a:cs typeface="Arial Narrow"/>
              </a:rPr>
              <a:t>Cumulative</a:t>
            </a:r>
            <a:r>
              <a:rPr dirty="0" sz="1600" spc="33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Incidence</a:t>
            </a:r>
            <a:r>
              <a:rPr dirty="0" sz="1600" spc="330" b="1">
                <a:latin typeface="Arial Narrow"/>
                <a:cs typeface="Arial Narrow"/>
              </a:rPr>
              <a:t> </a:t>
            </a:r>
            <a:r>
              <a:rPr dirty="0" sz="1600" spc="185" b="1">
                <a:latin typeface="Arial Narrow"/>
                <a:cs typeface="Arial Narrow"/>
              </a:rPr>
              <a:t>(%)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552" y="191871"/>
            <a:ext cx="7125970" cy="9067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65" b="1">
                <a:solidFill>
                  <a:srgbClr val="000000"/>
                </a:solidFill>
                <a:latin typeface="Arial Narrow"/>
                <a:cs typeface="Arial Narrow"/>
              </a:rPr>
              <a:t>PROSPECT</a:t>
            </a:r>
            <a:r>
              <a:rPr dirty="0" sz="2800" spc="-50" b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rial Narrow"/>
                <a:cs typeface="Arial Narrow"/>
              </a:rPr>
              <a:t>:</a:t>
            </a:r>
            <a:r>
              <a:rPr dirty="0" sz="2800" spc="-135" b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800" spc="-30">
                <a:solidFill>
                  <a:srgbClr val="000000"/>
                </a:solidFill>
              </a:rPr>
              <a:t>(N=700,</a:t>
            </a:r>
            <a:r>
              <a:rPr dirty="0" sz="2800" spc="-60">
                <a:solidFill>
                  <a:srgbClr val="000000"/>
                </a:solidFill>
              </a:rPr>
              <a:t> </a:t>
            </a:r>
            <a:r>
              <a:rPr dirty="0" sz="2800" spc="-190">
                <a:solidFill>
                  <a:srgbClr val="000000"/>
                </a:solidFill>
              </a:rPr>
              <a:t>ACS,</a:t>
            </a:r>
            <a:r>
              <a:rPr dirty="0" sz="2800">
                <a:solidFill>
                  <a:srgbClr val="000000"/>
                </a:solidFill>
              </a:rPr>
              <a:t> </a:t>
            </a:r>
            <a:r>
              <a:rPr dirty="0" sz="2800" spc="-40">
                <a:solidFill>
                  <a:srgbClr val="000000"/>
                </a:solidFill>
              </a:rPr>
              <a:t>3-</a:t>
            </a:r>
            <a:r>
              <a:rPr dirty="0" sz="2800" spc="-10">
                <a:solidFill>
                  <a:srgbClr val="000000"/>
                </a:solidFill>
              </a:rPr>
              <a:t>Vessel</a:t>
            </a:r>
            <a:r>
              <a:rPr dirty="0" sz="2800" spc="-5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Imaging</a:t>
            </a:r>
            <a:r>
              <a:rPr dirty="0" sz="2800" spc="-60">
                <a:solidFill>
                  <a:srgbClr val="000000"/>
                </a:solidFill>
              </a:rPr>
              <a:t> </a:t>
            </a:r>
            <a:r>
              <a:rPr dirty="0" sz="2800" spc="60">
                <a:solidFill>
                  <a:srgbClr val="000000"/>
                </a:solidFill>
              </a:rPr>
              <a:t>after</a:t>
            </a:r>
            <a:r>
              <a:rPr dirty="0" sz="2800" spc="-55">
                <a:solidFill>
                  <a:srgbClr val="000000"/>
                </a:solidFill>
              </a:rPr>
              <a:t> </a:t>
            </a:r>
            <a:r>
              <a:rPr dirty="0" sz="2800" spc="-20">
                <a:solidFill>
                  <a:srgbClr val="000000"/>
                </a:solidFill>
              </a:rPr>
              <a:t>PCI)</a:t>
            </a:r>
            <a:endParaRPr sz="2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u="heavy" sz="2950" spc="-60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/>
                <a:cs typeface="Arial Narrow"/>
              </a:rPr>
              <a:t>Correlates</a:t>
            </a:r>
            <a:r>
              <a:rPr dirty="0" u="heavy" sz="2950" spc="-85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950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/>
                <a:cs typeface="Arial Narrow"/>
              </a:rPr>
              <a:t>of</a:t>
            </a:r>
            <a:r>
              <a:rPr dirty="0" u="heavy" sz="2950" spc="-60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950" spc="-85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/>
                <a:cs typeface="Arial Narrow"/>
              </a:rPr>
              <a:t>Non-</a:t>
            </a:r>
            <a:r>
              <a:rPr dirty="0" u="heavy" sz="2950" spc="-20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/>
                <a:cs typeface="Arial Narrow"/>
              </a:rPr>
              <a:t>Culprit</a:t>
            </a:r>
            <a:r>
              <a:rPr dirty="0" u="heavy" sz="2950" spc="-65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950" spc="-130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/>
                <a:cs typeface="Arial Narrow"/>
              </a:rPr>
              <a:t>Lesion</a:t>
            </a:r>
            <a:r>
              <a:rPr dirty="0" u="heavy" sz="2950" spc="-35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950" spc="-95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/>
                <a:cs typeface="Arial Narrow"/>
              </a:rPr>
              <a:t>Related</a:t>
            </a:r>
            <a:r>
              <a:rPr dirty="0" u="heavy" sz="2950" spc="-65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950" spc="-10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/>
                <a:cs typeface="Arial Narrow"/>
              </a:rPr>
              <a:t>Events</a:t>
            </a:r>
            <a:endParaRPr sz="2950">
              <a:latin typeface="Arial Narrow"/>
              <a:cs typeface="Arial Narrow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600200" y="1460500"/>
            <a:ext cx="8661400" cy="4541520"/>
            <a:chOff x="1600200" y="1460500"/>
            <a:chExt cx="8661400" cy="45415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1460500"/>
              <a:ext cx="8661262" cy="454124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364589" y="1466141"/>
              <a:ext cx="831215" cy="3409950"/>
            </a:xfrm>
            <a:custGeom>
              <a:avLst/>
              <a:gdLst/>
              <a:ahLst/>
              <a:cxnLst/>
              <a:rect l="l" t="t" r="r" b="b"/>
              <a:pathLst>
                <a:path w="831214" h="3409950">
                  <a:moveTo>
                    <a:pt x="830996" y="0"/>
                  </a:moveTo>
                  <a:lnTo>
                    <a:pt x="830996" y="3409509"/>
                  </a:lnTo>
                  <a:lnTo>
                    <a:pt x="0" y="3409509"/>
                  </a:lnTo>
                  <a:lnTo>
                    <a:pt x="0" y="0"/>
                  </a:lnTo>
                  <a:lnTo>
                    <a:pt x="830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03744" y="2029213"/>
            <a:ext cx="365125" cy="22834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75"/>
              </a:lnSpc>
            </a:pPr>
            <a:r>
              <a:rPr dirty="0" sz="2400" spc="60" b="1">
                <a:latin typeface="Arial Narrow"/>
                <a:cs typeface="Arial Narrow"/>
              </a:rPr>
              <a:t>Rate</a:t>
            </a:r>
            <a:r>
              <a:rPr dirty="0" sz="2400" spc="5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of</a:t>
            </a:r>
            <a:r>
              <a:rPr dirty="0" sz="2400" spc="55" b="1">
                <a:latin typeface="Arial Narrow"/>
                <a:cs typeface="Arial Narrow"/>
              </a:rPr>
              <a:t> </a:t>
            </a:r>
            <a:r>
              <a:rPr dirty="0" sz="2400" spc="-70" b="1">
                <a:latin typeface="Arial Narrow"/>
                <a:cs typeface="Arial Narrow"/>
              </a:rPr>
              <a:t>MACE</a:t>
            </a:r>
            <a:r>
              <a:rPr dirty="0" sz="2400" spc="50" b="1">
                <a:latin typeface="Arial Narrow"/>
                <a:cs typeface="Arial Narrow"/>
              </a:rPr>
              <a:t> </a:t>
            </a:r>
            <a:r>
              <a:rPr dirty="0" sz="2400" spc="290" b="1">
                <a:latin typeface="Arial Narrow"/>
                <a:cs typeface="Arial Narrow"/>
              </a:rPr>
              <a:t>(%)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79347" y="6570047"/>
            <a:ext cx="2211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 Narrow"/>
                <a:cs typeface="Arial Narrow"/>
              </a:rPr>
              <a:t>Stone</a:t>
            </a:r>
            <a:r>
              <a:rPr dirty="0" sz="1200" spc="30">
                <a:latin typeface="Arial Narrow"/>
                <a:cs typeface="Arial Narrow"/>
              </a:rPr>
              <a:t> </a:t>
            </a:r>
            <a:r>
              <a:rPr dirty="0" sz="1200" spc="-95">
                <a:latin typeface="Arial Narrow"/>
                <a:cs typeface="Arial Narrow"/>
              </a:rPr>
              <a:t>GW</a:t>
            </a:r>
            <a:r>
              <a:rPr dirty="0" sz="1200" spc="30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et</a:t>
            </a:r>
            <a:r>
              <a:rPr dirty="0" sz="1200" spc="30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al.</a:t>
            </a:r>
            <a:r>
              <a:rPr dirty="0" sz="1200" spc="30">
                <a:latin typeface="Arial Narrow"/>
                <a:cs typeface="Arial Narrow"/>
              </a:rPr>
              <a:t> </a:t>
            </a:r>
            <a:r>
              <a:rPr dirty="0" sz="1200" spc="-114">
                <a:latin typeface="Arial Narrow"/>
                <a:cs typeface="Arial Narrow"/>
              </a:rPr>
              <a:t>NEJM</a:t>
            </a:r>
            <a:r>
              <a:rPr dirty="0" sz="1200" spc="30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2011;364:226-</a:t>
            </a:r>
            <a:r>
              <a:rPr dirty="0" sz="1200" spc="-25">
                <a:latin typeface="Arial Narrow"/>
                <a:cs typeface="Arial Narrow"/>
              </a:rPr>
              <a:t>35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233498" y="1107510"/>
            <a:ext cx="7939405" cy="1891030"/>
            <a:chOff x="2233498" y="1107510"/>
            <a:chExt cx="7939405" cy="1891030"/>
          </a:xfrm>
        </p:grpSpPr>
        <p:sp>
          <p:nvSpPr>
            <p:cNvPr id="3" name="object 3" descr=""/>
            <p:cNvSpPr/>
            <p:nvPr/>
          </p:nvSpPr>
          <p:spPr>
            <a:xfrm>
              <a:off x="2238261" y="1112272"/>
              <a:ext cx="7929880" cy="1881505"/>
            </a:xfrm>
            <a:custGeom>
              <a:avLst/>
              <a:gdLst/>
              <a:ahLst/>
              <a:cxnLst/>
              <a:rect l="l" t="t" r="r" b="b"/>
              <a:pathLst>
                <a:path w="7929880" h="1881505">
                  <a:moveTo>
                    <a:pt x="7929633" y="1881252"/>
                  </a:moveTo>
                  <a:lnTo>
                    <a:pt x="0" y="1881252"/>
                  </a:lnTo>
                  <a:lnTo>
                    <a:pt x="0" y="0"/>
                  </a:lnTo>
                  <a:lnTo>
                    <a:pt x="7929633" y="0"/>
                  </a:lnTo>
                  <a:lnTo>
                    <a:pt x="7929633" y="188125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238261" y="1112272"/>
              <a:ext cx="7929880" cy="1881505"/>
            </a:xfrm>
            <a:custGeom>
              <a:avLst/>
              <a:gdLst/>
              <a:ahLst/>
              <a:cxnLst/>
              <a:rect l="l" t="t" r="r" b="b"/>
              <a:pathLst>
                <a:path w="7929880" h="1881505">
                  <a:moveTo>
                    <a:pt x="0" y="0"/>
                  </a:moveTo>
                  <a:lnTo>
                    <a:pt x="7929633" y="0"/>
                  </a:lnTo>
                  <a:lnTo>
                    <a:pt x="7929633" y="1881252"/>
                  </a:lnTo>
                  <a:lnTo>
                    <a:pt x="0" y="18812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853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494665" indent="-456565">
              <a:lnSpc>
                <a:spcPct val="100000"/>
              </a:lnSpc>
              <a:spcBef>
                <a:spcPts val="1300"/>
              </a:spcBef>
              <a:buClr>
                <a:srgbClr val="C00000"/>
              </a:buClr>
              <a:buAutoNum type="arabicPeriod"/>
              <a:tabLst>
                <a:tab pos="494665" algn="l"/>
              </a:tabLst>
            </a:pPr>
            <a:r>
              <a:rPr dirty="0" spc="-95"/>
              <a:t>MLA</a:t>
            </a:r>
            <a:r>
              <a:rPr dirty="0" spc="-10"/>
              <a:t> </a:t>
            </a:r>
            <a:r>
              <a:rPr dirty="0" spc="-365"/>
              <a:t>≤</a:t>
            </a:r>
            <a:r>
              <a:rPr dirty="0"/>
              <a:t> </a:t>
            </a:r>
            <a:r>
              <a:rPr dirty="0" spc="-10"/>
              <a:t>4.0mm</a:t>
            </a:r>
            <a:r>
              <a:rPr dirty="0" baseline="24904" sz="2175" spc="-15"/>
              <a:t>2</a:t>
            </a:r>
            <a:r>
              <a:rPr dirty="0" sz="2200" spc="-10"/>
              <a:t>,</a:t>
            </a:r>
            <a:endParaRPr sz="2200"/>
          </a:p>
          <a:p>
            <a:pPr marL="494665" indent="-456565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94665" algn="l"/>
              </a:tabLst>
            </a:pPr>
            <a:r>
              <a:rPr dirty="0" spc="-35"/>
              <a:t>Plaque</a:t>
            </a:r>
            <a:r>
              <a:rPr dirty="0" spc="-90"/>
              <a:t> </a:t>
            </a:r>
            <a:r>
              <a:rPr dirty="0"/>
              <a:t>burden</a:t>
            </a:r>
            <a:r>
              <a:rPr dirty="0" spc="-95"/>
              <a:t> </a:t>
            </a:r>
            <a:r>
              <a:rPr dirty="0" spc="-20"/>
              <a:t>&gt;70%</a:t>
            </a:r>
          </a:p>
          <a:p>
            <a:pPr marL="494665" indent="-456565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94665" algn="l"/>
              </a:tabLst>
            </a:pPr>
            <a:r>
              <a:rPr dirty="0" spc="-195"/>
              <a:t>TCFA</a:t>
            </a:r>
            <a:r>
              <a:rPr dirty="0" spc="5"/>
              <a:t> </a:t>
            </a:r>
            <a:r>
              <a:rPr dirty="0"/>
              <a:t>by</a:t>
            </a:r>
            <a:r>
              <a:rPr dirty="0" spc="5"/>
              <a:t> </a:t>
            </a:r>
            <a:r>
              <a:rPr dirty="0" spc="-210"/>
              <a:t>OCT</a:t>
            </a:r>
            <a:r>
              <a:rPr dirty="0" spc="5"/>
              <a:t> </a:t>
            </a:r>
            <a:r>
              <a:rPr dirty="0"/>
              <a:t>or</a:t>
            </a:r>
            <a:r>
              <a:rPr dirty="0" spc="10"/>
              <a:t> </a:t>
            </a:r>
            <a:r>
              <a:rPr dirty="0" spc="-90"/>
              <a:t>RF-</a:t>
            </a:r>
            <a:r>
              <a:rPr dirty="0" spc="-20"/>
              <a:t>IVUS</a:t>
            </a:r>
          </a:p>
          <a:p>
            <a:pPr marL="494665" indent="-456565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94665" algn="l"/>
              </a:tabLst>
            </a:pPr>
            <a:r>
              <a:rPr dirty="0"/>
              <a:t>Lipid</a:t>
            </a:r>
            <a:r>
              <a:rPr dirty="0" spc="-10"/>
              <a:t> </a:t>
            </a:r>
            <a:r>
              <a:rPr dirty="0"/>
              <a:t>rich</a:t>
            </a:r>
            <a:r>
              <a:rPr dirty="0" spc="-10"/>
              <a:t> plaque</a:t>
            </a:r>
            <a:r>
              <a:rPr dirty="0" spc="-5"/>
              <a:t> </a:t>
            </a:r>
            <a:r>
              <a:rPr dirty="0"/>
              <a:t>on</a:t>
            </a:r>
            <a:r>
              <a:rPr dirty="0" spc="-10"/>
              <a:t> </a:t>
            </a:r>
            <a:r>
              <a:rPr dirty="0" spc="-105"/>
              <a:t>NIRS</a:t>
            </a:r>
            <a:r>
              <a:rPr dirty="0" spc="-5"/>
              <a:t> </a:t>
            </a:r>
            <a:r>
              <a:rPr dirty="0" spc="-10"/>
              <a:t>(</a:t>
            </a:r>
            <a:r>
              <a:rPr dirty="0" baseline="-21072" sz="2175" spc="-15"/>
              <a:t>max</a:t>
            </a:r>
            <a:r>
              <a:rPr dirty="0" sz="2200" spc="-10"/>
              <a:t>LCBI</a:t>
            </a:r>
            <a:r>
              <a:rPr dirty="0" baseline="-21072" sz="2175" spc="-15"/>
              <a:t>4mm</a:t>
            </a:r>
            <a:r>
              <a:rPr dirty="0" sz="2200" spc="-10"/>
              <a:t>&gt;315</a:t>
            </a:r>
            <a:r>
              <a:rPr dirty="0" sz="2200" spc="-10" b="1">
                <a:latin typeface="Arial Narrow"/>
                <a:cs typeface="Arial Narrow"/>
              </a:rPr>
              <a:t>)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0130" y="5224981"/>
            <a:ext cx="1134935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MLA,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minimal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lumen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area,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TCFA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(thin-</a:t>
            </a:r>
            <a:r>
              <a:rPr dirty="0" sz="2000">
                <a:latin typeface="Calibri"/>
                <a:cs typeface="Calibri"/>
              </a:rPr>
              <a:t>cap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fibroatheroma)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defined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≥10%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confluent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necrotic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core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with</a:t>
            </a:r>
            <a:endParaRPr sz="2000">
              <a:latin typeface="Calibri"/>
              <a:cs typeface="Calibri"/>
            </a:endParaRPr>
          </a:p>
          <a:p>
            <a:pPr marL="38100" marR="17272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&gt;30°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abutting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lumen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consecutive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frames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RF-</a:t>
            </a:r>
            <a:r>
              <a:rPr dirty="0" sz="2000">
                <a:latin typeface="Calibri"/>
                <a:cs typeface="Calibri"/>
              </a:rPr>
              <a:t>IVUS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(radiofrequency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intravascular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ultrasonography)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lipid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plaque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arc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&gt;90°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fibrous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cap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thickness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&lt;65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μm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OCT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(optical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coherence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tomography). </a:t>
            </a:r>
            <a:r>
              <a:rPr dirty="0" baseline="-21367" sz="1950">
                <a:latin typeface="Calibri"/>
                <a:cs typeface="Calibri"/>
              </a:rPr>
              <a:t>max</a:t>
            </a:r>
            <a:r>
              <a:rPr dirty="0" sz="2000">
                <a:latin typeface="Calibri"/>
                <a:cs typeface="Calibri"/>
              </a:rPr>
              <a:t>LCBI</a:t>
            </a:r>
            <a:r>
              <a:rPr dirty="0" baseline="-21367" sz="1950">
                <a:latin typeface="Calibri"/>
                <a:cs typeface="Calibri"/>
              </a:rPr>
              <a:t>4mm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maximal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lipid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burden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index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mm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segment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NIRS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(near-</a:t>
            </a:r>
            <a:r>
              <a:rPr dirty="0" sz="2000">
                <a:latin typeface="Calibri"/>
                <a:cs typeface="Calibri"/>
              </a:rPr>
              <a:t>infrared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spectroscopy).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197100" y="3086100"/>
            <a:ext cx="7973059" cy="2016760"/>
            <a:chOff x="2197100" y="3086100"/>
            <a:chExt cx="7973059" cy="201676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7100" y="3086100"/>
              <a:ext cx="7972555" cy="20162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4536" y="3661586"/>
              <a:ext cx="78960" cy="13129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539677" y="3472025"/>
              <a:ext cx="1186815" cy="1193165"/>
            </a:xfrm>
            <a:custGeom>
              <a:avLst/>
              <a:gdLst/>
              <a:ahLst/>
              <a:cxnLst/>
              <a:rect l="l" t="t" r="r" b="b"/>
              <a:pathLst>
                <a:path w="1186814" h="1193164">
                  <a:moveTo>
                    <a:pt x="643363" y="176032"/>
                  </a:moveTo>
                  <a:lnTo>
                    <a:pt x="648178" y="184419"/>
                  </a:lnTo>
                  <a:lnTo>
                    <a:pt x="652890" y="192876"/>
                  </a:lnTo>
                  <a:lnTo>
                    <a:pt x="657808" y="201193"/>
                  </a:lnTo>
                  <a:lnTo>
                    <a:pt x="663242" y="209163"/>
                  </a:lnTo>
                  <a:lnTo>
                    <a:pt x="667852" y="214440"/>
                  </a:lnTo>
                  <a:lnTo>
                    <a:pt x="672975" y="219269"/>
                  </a:lnTo>
                  <a:lnTo>
                    <a:pt x="678202" y="224014"/>
                  </a:lnTo>
                  <a:lnTo>
                    <a:pt x="683120" y="229041"/>
                  </a:lnTo>
                  <a:lnTo>
                    <a:pt x="690087" y="237053"/>
                  </a:lnTo>
                  <a:lnTo>
                    <a:pt x="696923" y="245185"/>
                  </a:lnTo>
                  <a:lnTo>
                    <a:pt x="703483" y="253527"/>
                  </a:lnTo>
                  <a:lnTo>
                    <a:pt x="709624" y="262171"/>
                  </a:lnTo>
                  <a:lnTo>
                    <a:pt x="723031" y="284418"/>
                  </a:lnTo>
                  <a:lnTo>
                    <a:pt x="723516" y="288707"/>
                  </a:lnTo>
                  <a:lnTo>
                    <a:pt x="723682" y="289668"/>
                  </a:lnTo>
                  <a:lnTo>
                    <a:pt x="736129" y="301928"/>
                  </a:lnTo>
                  <a:lnTo>
                    <a:pt x="738929" y="320455"/>
                  </a:lnTo>
                  <a:lnTo>
                    <a:pt x="742249" y="339397"/>
                  </a:lnTo>
                  <a:lnTo>
                    <a:pt x="747479" y="357826"/>
                  </a:lnTo>
                  <a:lnTo>
                    <a:pt x="756007" y="374815"/>
                  </a:lnTo>
                  <a:lnTo>
                    <a:pt x="761830" y="382100"/>
                  </a:lnTo>
                  <a:lnTo>
                    <a:pt x="768545" y="388653"/>
                  </a:lnTo>
                  <a:lnTo>
                    <a:pt x="775617" y="394913"/>
                  </a:lnTo>
                  <a:lnTo>
                    <a:pt x="782511" y="401319"/>
                  </a:lnTo>
                  <a:lnTo>
                    <a:pt x="784520" y="407908"/>
                  </a:lnTo>
                  <a:lnTo>
                    <a:pt x="786763" y="414471"/>
                  </a:lnTo>
                  <a:lnTo>
                    <a:pt x="788537" y="421085"/>
                  </a:lnTo>
                  <a:lnTo>
                    <a:pt x="789137" y="427823"/>
                  </a:lnTo>
                  <a:lnTo>
                    <a:pt x="787365" y="472656"/>
                  </a:lnTo>
                  <a:lnTo>
                    <a:pt x="784752" y="517461"/>
                  </a:lnTo>
                  <a:lnTo>
                    <a:pt x="781019" y="562173"/>
                  </a:lnTo>
                  <a:lnTo>
                    <a:pt x="775885" y="606728"/>
                  </a:lnTo>
                  <a:lnTo>
                    <a:pt x="774833" y="614622"/>
                  </a:lnTo>
                  <a:lnTo>
                    <a:pt x="766194" y="619483"/>
                  </a:lnTo>
                  <a:lnTo>
                    <a:pt x="762633" y="626606"/>
                  </a:lnTo>
                  <a:lnTo>
                    <a:pt x="759509" y="632853"/>
                  </a:lnTo>
                  <a:lnTo>
                    <a:pt x="760370" y="641030"/>
                  </a:lnTo>
                  <a:lnTo>
                    <a:pt x="756007" y="646484"/>
                  </a:lnTo>
                  <a:lnTo>
                    <a:pt x="748494" y="652906"/>
                  </a:lnTo>
                  <a:lnTo>
                    <a:pt x="737660" y="659012"/>
                  </a:lnTo>
                  <a:lnTo>
                    <a:pt x="726060" y="663825"/>
                  </a:lnTo>
                  <a:lnTo>
                    <a:pt x="716250" y="666363"/>
                  </a:lnTo>
                  <a:lnTo>
                    <a:pt x="696432" y="668571"/>
                  </a:lnTo>
                  <a:lnTo>
                    <a:pt x="676547" y="670166"/>
                  </a:lnTo>
                  <a:lnTo>
                    <a:pt x="656635" y="671516"/>
                  </a:lnTo>
                  <a:lnTo>
                    <a:pt x="636737" y="672989"/>
                  </a:lnTo>
                  <a:lnTo>
                    <a:pt x="629338" y="698278"/>
                  </a:lnTo>
                  <a:lnTo>
                    <a:pt x="626072" y="709359"/>
                  </a:lnTo>
                  <a:lnTo>
                    <a:pt x="619856" y="715508"/>
                  </a:lnTo>
                  <a:lnTo>
                    <a:pt x="603607" y="725997"/>
                  </a:lnTo>
                  <a:lnTo>
                    <a:pt x="575432" y="724531"/>
                  </a:lnTo>
                  <a:lnTo>
                    <a:pt x="547246" y="723193"/>
                  </a:lnTo>
                  <a:lnTo>
                    <a:pt x="519080" y="721600"/>
                  </a:lnTo>
                  <a:lnTo>
                    <a:pt x="490963" y="719371"/>
                  </a:lnTo>
                  <a:lnTo>
                    <a:pt x="484245" y="718260"/>
                  </a:lnTo>
                  <a:lnTo>
                    <a:pt x="477639" y="716503"/>
                  </a:lnTo>
                  <a:lnTo>
                    <a:pt x="471069" y="714523"/>
                  </a:lnTo>
                  <a:lnTo>
                    <a:pt x="464459" y="712745"/>
                  </a:lnTo>
                  <a:lnTo>
                    <a:pt x="404824" y="699493"/>
                  </a:lnTo>
                  <a:lnTo>
                    <a:pt x="407486" y="694287"/>
                  </a:lnTo>
                  <a:lnTo>
                    <a:pt x="410818" y="688922"/>
                  </a:lnTo>
                  <a:lnTo>
                    <a:pt x="412809" y="683873"/>
                  </a:lnTo>
                  <a:lnTo>
                    <a:pt x="411450" y="679615"/>
                  </a:lnTo>
                  <a:lnTo>
                    <a:pt x="404417" y="675721"/>
                  </a:lnTo>
                  <a:lnTo>
                    <a:pt x="395906" y="674651"/>
                  </a:lnTo>
                  <a:lnTo>
                    <a:pt x="386884" y="674407"/>
                  </a:lnTo>
                  <a:lnTo>
                    <a:pt x="378320" y="672989"/>
                  </a:lnTo>
                  <a:lnTo>
                    <a:pt x="366515" y="668571"/>
                  </a:lnTo>
                  <a:lnTo>
                    <a:pt x="354942" y="663540"/>
                  </a:lnTo>
                  <a:lnTo>
                    <a:pt x="343463" y="658264"/>
                  </a:lnTo>
                  <a:lnTo>
                    <a:pt x="331937" y="653110"/>
                  </a:lnTo>
                  <a:lnTo>
                    <a:pt x="327153" y="647907"/>
                  </a:lnTo>
                  <a:lnTo>
                    <a:pt x="322493" y="642549"/>
                  </a:lnTo>
                  <a:lnTo>
                    <a:pt x="317586" y="637501"/>
                  </a:lnTo>
                  <a:lnTo>
                    <a:pt x="312059" y="633232"/>
                  </a:lnTo>
                  <a:lnTo>
                    <a:pt x="304090" y="629314"/>
                  </a:lnTo>
                  <a:lnTo>
                    <a:pt x="295611" y="626408"/>
                  </a:lnTo>
                  <a:lnTo>
                    <a:pt x="287074" y="623601"/>
                  </a:lnTo>
                  <a:lnTo>
                    <a:pt x="278929" y="619980"/>
                  </a:lnTo>
                  <a:lnTo>
                    <a:pt x="271979" y="615515"/>
                  </a:lnTo>
                  <a:lnTo>
                    <a:pt x="265427" y="610437"/>
                  </a:lnTo>
                  <a:lnTo>
                    <a:pt x="259000" y="605162"/>
                  </a:lnTo>
                  <a:lnTo>
                    <a:pt x="252424" y="600102"/>
                  </a:lnTo>
                  <a:lnTo>
                    <a:pt x="245944" y="595473"/>
                  </a:lnTo>
                  <a:lnTo>
                    <a:pt x="238592" y="592033"/>
                  </a:lnTo>
                  <a:lnTo>
                    <a:pt x="232546" y="586850"/>
                  </a:lnTo>
                  <a:lnTo>
                    <a:pt x="215069" y="570671"/>
                  </a:lnTo>
                  <a:lnTo>
                    <a:pt x="203553" y="557066"/>
                  </a:lnTo>
                  <a:lnTo>
                    <a:pt x="193281" y="541788"/>
                  </a:lnTo>
                  <a:lnTo>
                    <a:pt x="179537" y="520589"/>
                  </a:lnTo>
                  <a:lnTo>
                    <a:pt x="180351" y="489861"/>
                  </a:lnTo>
                  <a:lnTo>
                    <a:pt x="179498" y="458526"/>
                  </a:lnTo>
                  <a:lnTo>
                    <a:pt x="181978" y="428405"/>
                  </a:lnTo>
                  <a:lnTo>
                    <a:pt x="192789" y="401319"/>
                  </a:lnTo>
                  <a:lnTo>
                    <a:pt x="208213" y="378245"/>
                  </a:lnTo>
                  <a:lnTo>
                    <a:pt x="212521" y="371871"/>
                  </a:lnTo>
                  <a:lnTo>
                    <a:pt x="209541" y="376314"/>
                  </a:lnTo>
                  <a:lnTo>
                    <a:pt x="203101" y="385693"/>
                  </a:lnTo>
                  <a:lnTo>
                    <a:pt x="197028" y="394127"/>
                  </a:lnTo>
                  <a:lnTo>
                    <a:pt x="195151" y="395733"/>
                  </a:lnTo>
                  <a:lnTo>
                    <a:pt x="201297" y="384630"/>
                  </a:lnTo>
                  <a:lnTo>
                    <a:pt x="219294" y="354937"/>
                  </a:lnTo>
                  <a:lnTo>
                    <a:pt x="228413" y="339411"/>
                  </a:lnTo>
                  <a:lnTo>
                    <a:pt x="237532" y="323825"/>
                  </a:lnTo>
                  <a:lnTo>
                    <a:pt x="247472" y="308886"/>
                  </a:lnTo>
                  <a:lnTo>
                    <a:pt x="259050" y="295302"/>
                  </a:lnTo>
                  <a:lnTo>
                    <a:pt x="263468" y="290885"/>
                  </a:lnTo>
                  <a:lnTo>
                    <a:pt x="268672" y="287134"/>
                  </a:lnTo>
                  <a:lnTo>
                    <a:pt x="272303" y="282050"/>
                  </a:lnTo>
                  <a:lnTo>
                    <a:pt x="277375" y="273815"/>
                  </a:lnTo>
                  <a:lnTo>
                    <a:pt x="281869" y="265189"/>
                  </a:lnTo>
                  <a:lnTo>
                    <a:pt x="286550" y="256711"/>
                  </a:lnTo>
                  <a:lnTo>
                    <a:pt x="292181" y="248919"/>
                  </a:lnTo>
                  <a:lnTo>
                    <a:pt x="305011" y="238691"/>
                  </a:lnTo>
                  <a:lnTo>
                    <a:pt x="327123" y="223256"/>
                  </a:lnTo>
                  <a:lnTo>
                    <a:pt x="348330" y="209056"/>
                  </a:lnTo>
                  <a:lnTo>
                    <a:pt x="358442" y="202537"/>
                  </a:lnTo>
                  <a:lnTo>
                    <a:pt x="366392" y="199846"/>
                  </a:lnTo>
                  <a:lnTo>
                    <a:pt x="374711" y="198305"/>
                  </a:lnTo>
                  <a:lnTo>
                    <a:pt x="383179" y="197222"/>
                  </a:lnTo>
                  <a:lnTo>
                    <a:pt x="391572" y="195910"/>
                  </a:lnTo>
                  <a:lnTo>
                    <a:pt x="484337" y="202537"/>
                  </a:lnTo>
                  <a:lnTo>
                    <a:pt x="499252" y="204451"/>
                  </a:lnTo>
                  <a:lnTo>
                    <a:pt x="514137" y="206894"/>
                  </a:lnTo>
                  <a:lnTo>
                    <a:pt x="529030" y="208815"/>
                  </a:lnTo>
                  <a:lnTo>
                    <a:pt x="543972" y="209163"/>
                  </a:lnTo>
                  <a:lnTo>
                    <a:pt x="560709" y="207214"/>
                  </a:lnTo>
                  <a:lnTo>
                    <a:pt x="577255" y="203749"/>
                  </a:lnTo>
                  <a:lnTo>
                    <a:pt x="593725" y="199678"/>
                  </a:lnTo>
                  <a:lnTo>
                    <a:pt x="610233" y="195910"/>
                  </a:lnTo>
                  <a:lnTo>
                    <a:pt x="643363" y="176032"/>
                  </a:lnTo>
                  <a:close/>
                </a:path>
                <a:path w="1186814" h="1193164">
                  <a:moveTo>
                    <a:pt x="0" y="596348"/>
                  </a:moveTo>
                  <a:lnTo>
                    <a:pt x="1966" y="547438"/>
                  </a:lnTo>
                  <a:lnTo>
                    <a:pt x="7765" y="499617"/>
                  </a:lnTo>
                  <a:lnTo>
                    <a:pt x="17244" y="453038"/>
                  </a:lnTo>
                  <a:lnTo>
                    <a:pt x="30249" y="407855"/>
                  </a:lnTo>
                  <a:lnTo>
                    <a:pt x="46628" y="364222"/>
                  </a:lnTo>
                  <a:lnTo>
                    <a:pt x="66228" y="322291"/>
                  </a:lnTo>
                  <a:lnTo>
                    <a:pt x="88897" y="282217"/>
                  </a:lnTo>
                  <a:lnTo>
                    <a:pt x="114482" y="244152"/>
                  </a:lnTo>
                  <a:lnTo>
                    <a:pt x="142830" y="208251"/>
                  </a:lnTo>
                  <a:lnTo>
                    <a:pt x="173788" y="174666"/>
                  </a:lnTo>
                  <a:lnTo>
                    <a:pt x="207204" y="143551"/>
                  </a:lnTo>
                  <a:lnTo>
                    <a:pt x="242926" y="115060"/>
                  </a:lnTo>
                  <a:lnTo>
                    <a:pt x="280799" y="89346"/>
                  </a:lnTo>
                  <a:lnTo>
                    <a:pt x="320672" y="66563"/>
                  </a:lnTo>
                  <a:lnTo>
                    <a:pt x="362392" y="46863"/>
                  </a:lnTo>
                  <a:lnTo>
                    <a:pt x="405806" y="30402"/>
                  </a:lnTo>
                  <a:lnTo>
                    <a:pt x="450762" y="17331"/>
                  </a:lnTo>
                  <a:lnTo>
                    <a:pt x="497107" y="7805"/>
                  </a:lnTo>
                  <a:lnTo>
                    <a:pt x="544687" y="1976"/>
                  </a:lnTo>
                  <a:lnTo>
                    <a:pt x="593351" y="0"/>
                  </a:lnTo>
                  <a:lnTo>
                    <a:pt x="642016" y="1976"/>
                  </a:lnTo>
                  <a:lnTo>
                    <a:pt x="689596" y="7805"/>
                  </a:lnTo>
                  <a:lnTo>
                    <a:pt x="735941" y="17331"/>
                  </a:lnTo>
                  <a:lnTo>
                    <a:pt x="780897" y="30402"/>
                  </a:lnTo>
                  <a:lnTo>
                    <a:pt x="824311" y="46863"/>
                  </a:lnTo>
                  <a:lnTo>
                    <a:pt x="866031" y="66563"/>
                  </a:lnTo>
                  <a:lnTo>
                    <a:pt x="905904" y="89346"/>
                  </a:lnTo>
                  <a:lnTo>
                    <a:pt x="943777" y="115060"/>
                  </a:lnTo>
                  <a:lnTo>
                    <a:pt x="979499" y="143551"/>
                  </a:lnTo>
                  <a:lnTo>
                    <a:pt x="1012915" y="174666"/>
                  </a:lnTo>
                  <a:lnTo>
                    <a:pt x="1043873" y="208251"/>
                  </a:lnTo>
                  <a:lnTo>
                    <a:pt x="1072221" y="244152"/>
                  </a:lnTo>
                  <a:lnTo>
                    <a:pt x="1097806" y="282217"/>
                  </a:lnTo>
                  <a:lnTo>
                    <a:pt x="1120475" y="322291"/>
                  </a:lnTo>
                  <a:lnTo>
                    <a:pt x="1140075" y="364222"/>
                  </a:lnTo>
                  <a:lnTo>
                    <a:pt x="1156454" y="407855"/>
                  </a:lnTo>
                  <a:lnTo>
                    <a:pt x="1169459" y="453038"/>
                  </a:lnTo>
                  <a:lnTo>
                    <a:pt x="1178937" y="499617"/>
                  </a:lnTo>
                  <a:lnTo>
                    <a:pt x="1184736" y="547438"/>
                  </a:lnTo>
                  <a:lnTo>
                    <a:pt x="1186703" y="596348"/>
                  </a:lnTo>
                  <a:lnTo>
                    <a:pt x="1184736" y="645257"/>
                  </a:lnTo>
                  <a:lnTo>
                    <a:pt x="1178937" y="693078"/>
                  </a:lnTo>
                  <a:lnTo>
                    <a:pt x="1169459" y="739657"/>
                  </a:lnTo>
                  <a:lnTo>
                    <a:pt x="1156454" y="784840"/>
                  </a:lnTo>
                  <a:lnTo>
                    <a:pt x="1140075" y="828473"/>
                  </a:lnTo>
                  <a:lnTo>
                    <a:pt x="1120475" y="870404"/>
                  </a:lnTo>
                  <a:lnTo>
                    <a:pt x="1097806" y="910478"/>
                  </a:lnTo>
                  <a:lnTo>
                    <a:pt x="1072221" y="948543"/>
                  </a:lnTo>
                  <a:lnTo>
                    <a:pt x="1043873" y="984445"/>
                  </a:lnTo>
                  <a:lnTo>
                    <a:pt x="1012915" y="1018029"/>
                  </a:lnTo>
                  <a:lnTo>
                    <a:pt x="979499" y="1049144"/>
                  </a:lnTo>
                  <a:lnTo>
                    <a:pt x="943777" y="1077635"/>
                  </a:lnTo>
                  <a:lnTo>
                    <a:pt x="905904" y="1103349"/>
                  </a:lnTo>
                  <a:lnTo>
                    <a:pt x="866031" y="1126132"/>
                  </a:lnTo>
                  <a:lnTo>
                    <a:pt x="824311" y="1145832"/>
                  </a:lnTo>
                  <a:lnTo>
                    <a:pt x="780897" y="1162293"/>
                  </a:lnTo>
                  <a:lnTo>
                    <a:pt x="735941" y="1175364"/>
                  </a:lnTo>
                  <a:lnTo>
                    <a:pt x="689596" y="1184891"/>
                  </a:lnTo>
                  <a:lnTo>
                    <a:pt x="642016" y="1190719"/>
                  </a:lnTo>
                  <a:lnTo>
                    <a:pt x="593351" y="1192696"/>
                  </a:lnTo>
                  <a:lnTo>
                    <a:pt x="544687" y="1190719"/>
                  </a:lnTo>
                  <a:lnTo>
                    <a:pt x="497107" y="1184891"/>
                  </a:lnTo>
                  <a:lnTo>
                    <a:pt x="450762" y="1175364"/>
                  </a:lnTo>
                  <a:lnTo>
                    <a:pt x="405806" y="1162293"/>
                  </a:lnTo>
                  <a:lnTo>
                    <a:pt x="362392" y="1145832"/>
                  </a:lnTo>
                  <a:lnTo>
                    <a:pt x="320672" y="1126132"/>
                  </a:lnTo>
                  <a:lnTo>
                    <a:pt x="280799" y="1103349"/>
                  </a:lnTo>
                  <a:lnTo>
                    <a:pt x="242926" y="1077635"/>
                  </a:lnTo>
                  <a:lnTo>
                    <a:pt x="207204" y="1049144"/>
                  </a:lnTo>
                  <a:lnTo>
                    <a:pt x="173788" y="1018029"/>
                  </a:lnTo>
                  <a:lnTo>
                    <a:pt x="142830" y="984445"/>
                  </a:lnTo>
                  <a:lnTo>
                    <a:pt x="114482" y="948543"/>
                  </a:lnTo>
                  <a:lnTo>
                    <a:pt x="88897" y="910478"/>
                  </a:lnTo>
                  <a:lnTo>
                    <a:pt x="66228" y="870404"/>
                  </a:lnTo>
                  <a:lnTo>
                    <a:pt x="46628" y="828473"/>
                  </a:lnTo>
                  <a:lnTo>
                    <a:pt x="30249" y="784840"/>
                  </a:lnTo>
                  <a:lnTo>
                    <a:pt x="17244" y="739657"/>
                  </a:lnTo>
                  <a:lnTo>
                    <a:pt x="7765" y="693078"/>
                  </a:lnTo>
                  <a:lnTo>
                    <a:pt x="1966" y="645257"/>
                  </a:lnTo>
                  <a:lnTo>
                    <a:pt x="0" y="596348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619739" y="149500"/>
            <a:ext cx="26263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Definition</a:t>
            </a:r>
            <a:r>
              <a:rPr dirty="0" spc="229"/>
              <a:t> </a:t>
            </a:r>
            <a:r>
              <a:rPr dirty="0"/>
              <a:t>of</a:t>
            </a:r>
            <a:r>
              <a:rPr dirty="0" spc="235"/>
              <a:t> </a:t>
            </a:r>
            <a:r>
              <a:rPr dirty="0" spc="-145"/>
              <a:t>VP</a:t>
            </a:r>
          </a:p>
        </p:txBody>
      </p:sp>
      <p:grpSp>
        <p:nvGrpSpPr>
          <p:cNvPr id="12" name="object 12" descr=""/>
          <p:cNvGrpSpPr/>
          <p:nvPr/>
        </p:nvGrpSpPr>
        <p:grpSpPr>
          <a:xfrm>
            <a:off x="876300" y="855515"/>
            <a:ext cx="10367010" cy="71755"/>
            <a:chOff x="876300" y="855515"/>
            <a:chExt cx="10367010" cy="71755"/>
          </a:xfrm>
        </p:grpSpPr>
        <p:sp>
          <p:nvSpPr>
            <p:cNvPr id="13" name="object 13" descr=""/>
            <p:cNvSpPr/>
            <p:nvPr/>
          </p:nvSpPr>
          <p:spPr>
            <a:xfrm>
              <a:off x="876300" y="8698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79930" y="9206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8970540" y="238590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25" y="57146"/>
            <a:ext cx="63690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Anatomic</a:t>
            </a:r>
            <a:r>
              <a:rPr dirty="0" spc="65"/>
              <a:t> </a:t>
            </a:r>
            <a:r>
              <a:rPr dirty="0"/>
              <a:t>Characteristics:</a:t>
            </a:r>
            <a:r>
              <a:rPr dirty="0" spc="65"/>
              <a:t> </a:t>
            </a:r>
            <a:r>
              <a:rPr dirty="0" spc="-35"/>
              <a:t>Lesion-</a:t>
            </a:r>
            <a:r>
              <a:rPr dirty="0" spc="-10"/>
              <a:t>level</a:t>
            </a: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57797" y="664115"/>
          <a:ext cx="11766550" cy="1657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5345"/>
                <a:gridCol w="4283710"/>
                <a:gridCol w="2740659"/>
              </a:tblGrid>
              <a:tr h="398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004977"/>
                    </a:solidFill>
                  </a:tcPr>
                </a:tc>
                <a:tc>
                  <a:txBody>
                    <a:bodyPr/>
                    <a:lstStyle/>
                    <a:p>
                      <a:pPr marL="10636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Preventive</a:t>
                      </a:r>
                      <a:r>
                        <a:rPr dirty="0" sz="1600" spc="10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PCI</a:t>
                      </a:r>
                      <a:r>
                        <a:rPr dirty="0" sz="1600" spc="10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plus</a:t>
                      </a:r>
                      <a:r>
                        <a:rPr dirty="0" sz="1600" spc="10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600" spc="10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(N=831)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00497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52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OMT</a:t>
                      </a:r>
                      <a:r>
                        <a:rPr dirty="0" sz="1600" spc="3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alone</a:t>
                      </a:r>
                      <a:r>
                        <a:rPr dirty="0" sz="1600" spc="3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(N=831)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004977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Number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 of </a:t>
                      </a:r>
                      <a:r>
                        <a:rPr dirty="0" sz="1600" spc="-30">
                          <a:latin typeface="Arial Narrow"/>
                          <a:cs typeface="Arial Narrow"/>
                        </a:rPr>
                        <a:t>diseased</a:t>
                      </a:r>
                      <a:r>
                        <a:rPr dirty="0" sz="1600">
                          <a:latin typeface="Arial Narrow"/>
                          <a:cs typeface="Arial Narrow"/>
                        </a:rPr>
                        <a:t> epicardial coronary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arteries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03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N=831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52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10">
                          <a:latin typeface="Arial Narrow"/>
                          <a:cs typeface="Arial Narrow"/>
                        </a:rPr>
                        <a:t>N=831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85">
                          <a:latin typeface="Arial Narrow"/>
                          <a:cs typeface="Arial Narrow"/>
                        </a:rPr>
                        <a:t>One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Vessel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5003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327</a:t>
                      </a:r>
                      <a:r>
                        <a:rPr dirty="0" sz="16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(41%)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algn="ctr" marR="1752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55">
                          <a:latin typeface="Arial Narrow"/>
                          <a:cs typeface="Arial Narrow"/>
                        </a:rPr>
                        <a:t>330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(41%)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/>
                </a:tc>
              </a:tr>
              <a:tr h="328930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55">
                          <a:latin typeface="Arial Narrow"/>
                          <a:cs typeface="Arial Narrow"/>
                        </a:rPr>
                        <a:t>Two</a:t>
                      </a:r>
                      <a:r>
                        <a:rPr dirty="0" sz="16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Vessel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4445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03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55">
                          <a:latin typeface="Arial Narrow"/>
                          <a:cs typeface="Arial Narrow"/>
                        </a:rPr>
                        <a:t>302</a:t>
                      </a:r>
                      <a:r>
                        <a:rPr dirty="0" sz="16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65">
                          <a:latin typeface="Arial Narrow"/>
                          <a:cs typeface="Arial Narrow"/>
                        </a:rPr>
                        <a:t>(38%)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>
                    <a:solidFill>
                      <a:srgbClr val="DADADA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52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307</a:t>
                      </a:r>
                      <a:r>
                        <a:rPr dirty="0" sz="16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65">
                          <a:latin typeface="Arial Narrow"/>
                          <a:cs typeface="Arial Narrow"/>
                        </a:rPr>
                        <a:t>(38%)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>
                    <a:solidFill>
                      <a:srgbClr val="DADADA">
                        <a:alpha val="19999"/>
                      </a:srgbClr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30">
                          <a:latin typeface="Arial Narrow"/>
                          <a:cs typeface="Arial Narrow"/>
                        </a:rPr>
                        <a:t>Three</a:t>
                      </a:r>
                      <a:r>
                        <a:rPr dirty="0" sz="1600" spc="-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Vessel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500380">
                        <a:lnSpc>
                          <a:spcPts val="1810"/>
                        </a:lnSpc>
                        <a:spcBef>
                          <a:spcPts val="229"/>
                        </a:spcBef>
                      </a:pPr>
                      <a:r>
                        <a:rPr dirty="0" sz="1600" spc="-40">
                          <a:latin typeface="Arial Narrow"/>
                          <a:cs typeface="Arial Narrow"/>
                        </a:rPr>
                        <a:t>174</a:t>
                      </a:r>
                      <a:r>
                        <a:rPr dirty="0" sz="16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55">
                          <a:latin typeface="Arial Narrow"/>
                          <a:cs typeface="Arial Narrow"/>
                        </a:rPr>
                        <a:t>(22%)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algn="ctr" marR="175260">
                        <a:lnSpc>
                          <a:spcPts val="1810"/>
                        </a:lnSpc>
                        <a:spcBef>
                          <a:spcPts val="229"/>
                        </a:spcBef>
                      </a:pPr>
                      <a:r>
                        <a:rPr dirty="0" sz="1600">
                          <a:latin typeface="Arial Narrow"/>
                          <a:cs typeface="Arial Narrow"/>
                        </a:rPr>
                        <a:t>166</a:t>
                      </a:r>
                      <a:r>
                        <a:rPr dirty="0" sz="1600" spc="6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spc="-10">
                          <a:latin typeface="Arial Narrow"/>
                          <a:cs typeface="Arial Narrow"/>
                        </a:rPr>
                        <a:t>(21%)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29209"/>
                </a:tc>
              </a:tr>
            </a:tbl>
          </a:graphicData>
        </a:graphic>
      </p:graphicFrame>
      <p:grpSp>
        <p:nvGrpSpPr>
          <p:cNvPr id="5" name="object 5" descr=""/>
          <p:cNvGrpSpPr/>
          <p:nvPr/>
        </p:nvGrpSpPr>
        <p:grpSpPr>
          <a:xfrm>
            <a:off x="257797" y="2379890"/>
            <a:ext cx="11690350" cy="3665220"/>
            <a:chOff x="257797" y="2379890"/>
            <a:chExt cx="11690350" cy="3665220"/>
          </a:xfrm>
        </p:grpSpPr>
        <p:sp>
          <p:nvSpPr>
            <p:cNvPr id="6" name="object 6" descr=""/>
            <p:cNvSpPr/>
            <p:nvPr/>
          </p:nvSpPr>
          <p:spPr>
            <a:xfrm>
              <a:off x="257784" y="2379890"/>
              <a:ext cx="11690350" cy="3659504"/>
            </a:xfrm>
            <a:custGeom>
              <a:avLst/>
              <a:gdLst/>
              <a:ahLst/>
              <a:cxnLst/>
              <a:rect l="l" t="t" r="r" b="b"/>
              <a:pathLst>
                <a:path w="11690350" h="3659504">
                  <a:moveTo>
                    <a:pt x="11689728" y="3337674"/>
                  </a:moveTo>
                  <a:lnTo>
                    <a:pt x="8765553" y="3337674"/>
                  </a:lnTo>
                  <a:lnTo>
                    <a:pt x="5349252" y="3337674"/>
                  </a:lnTo>
                  <a:lnTo>
                    <a:pt x="0" y="3337674"/>
                  </a:lnTo>
                  <a:lnTo>
                    <a:pt x="0" y="3658882"/>
                  </a:lnTo>
                  <a:lnTo>
                    <a:pt x="5349252" y="3658882"/>
                  </a:lnTo>
                  <a:lnTo>
                    <a:pt x="8765553" y="3658882"/>
                  </a:lnTo>
                  <a:lnTo>
                    <a:pt x="11689728" y="3658882"/>
                  </a:lnTo>
                  <a:lnTo>
                    <a:pt x="11689728" y="3337674"/>
                  </a:lnTo>
                  <a:close/>
                </a:path>
                <a:path w="11690350" h="3659504">
                  <a:moveTo>
                    <a:pt x="11689728" y="2679382"/>
                  </a:moveTo>
                  <a:lnTo>
                    <a:pt x="8765553" y="2679382"/>
                  </a:lnTo>
                  <a:lnTo>
                    <a:pt x="5349252" y="2679382"/>
                  </a:lnTo>
                  <a:lnTo>
                    <a:pt x="0" y="2679382"/>
                  </a:lnTo>
                  <a:lnTo>
                    <a:pt x="0" y="3008528"/>
                  </a:lnTo>
                  <a:lnTo>
                    <a:pt x="5349252" y="3008528"/>
                  </a:lnTo>
                  <a:lnTo>
                    <a:pt x="8765553" y="3008528"/>
                  </a:lnTo>
                  <a:lnTo>
                    <a:pt x="11689728" y="3008528"/>
                  </a:lnTo>
                  <a:lnTo>
                    <a:pt x="11689728" y="2679382"/>
                  </a:lnTo>
                  <a:close/>
                </a:path>
                <a:path w="11690350" h="3659504">
                  <a:moveTo>
                    <a:pt x="11689728" y="2021078"/>
                  </a:moveTo>
                  <a:lnTo>
                    <a:pt x="8765553" y="2021078"/>
                  </a:lnTo>
                  <a:lnTo>
                    <a:pt x="5349252" y="2021078"/>
                  </a:lnTo>
                  <a:lnTo>
                    <a:pt x="0" y="2021078"/>
                  </a:lnTo>
                  <a:lnTo>
                    <a:pt x="0" y="2350224"/>
                  </a:lnTo>
                  <a:lnTo>
                    <a:pt x="5349252" y="2350224"/>
                  </a:lnTo>
                  <a:lnTo>
                    <a:pt x="8765553" y="2350224"/>
                  </a:lnTo>
                  <a:lnTo>
                    <a:pt x="11689728" y="2350224"/>
                  </a:lnTo>
                  <a:lnTo>
                    <a:pt x="11689728" y="2021078"/>
                  </a:lnTo>
                  <a:close/>
                </a:path>
                <a:path w="11690350" h="3659504">
                  <a:moveTo>
                    <a:pt x="11689728" y="1362786"/>
                  </a:moveTo>
                  <a:lnTo>
                    <a:pt x="8765553" y="1362786"/>
                  </a:lnTo>
                  <a:lnTo>
                    <a:pt x="5349252" y="1362786"/>
                  </a:lnTo>
                  <a:lnTo>
                    <a:pt x="0" y="1362786"/>
                  </a:lnTo>
                  <a:lnTo>
                    <a:pt x="0" y="1691932"/>
                  </a:lnTo>
                  <a:lnTo>
                    <a:pt x="5349252" y="1691932"/>
                  </a:lnTo>
                  <a:lnTo>
                    <a:pt x="8765553" y="1691932"/>
                  </a:lnTo>
                  <a:lnTo>
                    <a:pt x="11689728" y="1691932"/>
                  </a:lnTo>
                  <a:lnTo>
                    <a:pt x="11689728" y="1362786"/>
                  </a:lnTo>
                  <a:close/>
                </a:path>
                <a:path w="11690350" h="3659504">
                  <a:moveTo>
                    <a:pt x="11689728" y="658304"/>
                  </a:moveTo>
                  <a:lnTo>
                    <a:pt x="8765553" y="658304"/>
                  </a:lnTo>
                  <a:lnTo>
                    <a:pt x="5349252" y="658304"/>
                  </a:lnTo>
                  <a:lnTo>
                    <a:pt x="0" y="658304"/>
                  </a:lnTo>
                  <a:lnTo>
                    <a:pt x="0" y="987450"/>
                  </a:lnTo>
                  <a:lnTo>
                    <a:pt x="5349252" y="987450"/>
                  </a:lnTo>
                  <a:lnTo>
                    <a:pt x="8765553" y="987450"/>
                  </a:lnTo>
                  <a:lnTo>
                    <a:pt x="11689728" y="987450"/>
                  </a:lnTo>
                  <a:lnTo>
                    <a:pt x="11689728" y="658304"/>
                  </a:lnTo>
                  <a:close/>
                </a:path>
                <a:path w="11690350" h="3659504">
                  <a:moveTo>
                    <a:pt x="11689728" y="0"/>
                  </a:moveTo>
                  <a:lnTo>
                    <a:pt x="8765553" y="0"/>
                  </a:lnTo>
                  <a:lnTo>
                    <a:pt x="5349252" y="0"/>
                  </a:lnTo>
                  <a:lnTo>
                    <a:pt x="0" y="0"/>
                  </a:lnTo>
                  <a:lnTo>
                    <a:pt x="0" y="329158"/>
                  </a:lnTo>
                  <a:lnTo>
                    <a:pt x="5349252" y="329158"/>
                  </a:lnTo>
                  <a:lnTo>
                    <a:pt x="8765553" y="329158"/>
                  </a:lnTo>
                  <a:lnTo>
                    <a:pt x="11689728" y="329158"/>
                  </a:lnTo>
                  <a:lnTo>
                    <a:pt x="11689728" y="0"/>
                  </a:lnTo>
                  <a:close/>
                </a:path>
              </a:pathLst>
            </a:custGeom>
            <a:solidFill>
              <a:srgbClr val="DADADA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57784" y="6032423"/>
              <a:ext cx="11690350" cy="12700"/>
            </a:xfrm>
            <a:custGeom>
              <a:avLst/>
              <a:gdLst/>
              <a:ahLst/>
              <a:cxnLst/>
              <a:rect l="l" t="t" r="r" b="b"/>
              <a:pathLst>
                <a:path w="11690350" h="12700">
                  <a:moveTo>
                    <a:pt x="11689728" y="0"/>
                  </a:moveTo>
                  <a:lnTo>
                    <a:pt x="8765553" y="0"/>
                  </a:lnTo>
                  <a:lnTo>
                    <a:pt x="5349252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5349252" y="12700"/>
                  </a:lnTo>
                  <a:lnTo>
                    <a:pt x="8765553" y="12700"/>
                  </a:lnTo>
                  <a:lnTo>
                    <a:pt x="11689728" y="12700"/>
                  </a:lnTo>
                  <a:lnTo>
                    <a:pt x="116897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5005" y="298691"/>
            <a:ext cx="29565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Trial</a:t>
            </a:r>
            <a:r>
              <a:rPr dirty="0" spc="55"/>
              <a:t> </a:t>
            </a:r>
            <a:r>
              <a:rPr dirty="0" spc="-25"/>
              <a:t>Organization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32650" y="3033409"/>
            <a:ext cx="10403205" cy="1988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ts val="2030"/>
              </a:lnSpc>
              <a:spcBef>
                <a:spcPts val="95"/>
              </a:spcBef>
            </a:pPr>
            <a:r>
              <a:rPr dirty="0" sz="1700" spc="-20" i="1">
                <a:solidFill>
                  <a:srgbClr val="C00000"/>
                </a:solidFill>
                <a:latin typeface="Arial Narrow"/>
                <a:cs typeface="Arial Narrow"/>
              </a:rPr>
              <a:t>Participating</a:t>
            </a:r>
            <a:r>
              <a:rPr dirty="0" sz="1700" spc="-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40" i="1">
                <a:solidFill>
                  <a:srgbClr val="C00000"/>
                </a:solidFill>
                <a:latin typeface="Arial Narrow"/>
                <a:cs typeface="Arial Narrow"/>
              </a:rPr>
              <a:t>Investigators</a:t>
            </a:r>
            <a:r>
              <a:rPr dirty="0" sz="1700" spc="-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40" i="1">
                <a:solidFill>
                  <a:srgbClr val="C00000"/>
                </a:solidFill>
                <a:latin typeface="Arial Narrow"/>
                <a:cs typeface="Arial Narrow"/>
              </a:rPr>
              <a:t>(15</a:t>
            </a:r>
            <a:r>
              <a:rPr dirty="0" sz="1700" spc="-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45" i="1">
                <a:solidFill>
                  <a:srgbClr val="C00000"/>
                </a:solidFill>
                <a:latin typeface="Arial Narrow"/>
                <a:cs typeface="Arial Narrow"/>
              </a:rPr>
              <a:t>Sites</a:t>
            </a:r>
            <a:r>
              <a:rPr dirty="0" sz="1700" spc="-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i="1">
                <a:solidFill>
                  <a:srgbClr val="C00000"/>
                </a:solidFill>
                <a:latin typeface="Arial Narrow"/>
                <a:cs typeface="Arial Narrow"/>
              </a:rPr>
              <a:t>in</a:t>
            </a:r>
            <a:r>
              <a:rPr dirty="0" sz="1700" spc="-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70" i="1">
                <a:solidFill>
                  <a:srgbClr val="C00000"/>
                </a:solidFill>
                <a:latin typeface="Arial Narrow"/>
                <a:cs typeface="Arial Narrow"/>
              </a:rPr>
              <a:t>South</a:t>
            </a:r>
            <a:r>
              <a:rPr dirty="0" sz="1700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90" i="1">
                <a:solidFill>
                  <a:srgbClr val="C00000"/>
                </a:solidFill>
                <a:latin typeface="Arial Narrow"/>
                <a:cs typeface="Arial Narrow"/>
              </a:rPr>
              <a:t>Korea,</a:t>
            </a:r>
            <a:r>
              <a:rPr dirty="0" sz="1700" spc="-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110" i="1">
                <a:solidFill>
                  <a:srgbClr val="C00000"/>
                </a:solidFill>
                <a:latin typeface="Arial Narrow"/>
                <a:cs typeface="Arial Narrow"/>
              </a:rPr>
              <a:t>Japan,</a:t>
            </a:r>
            <a:r>
              <a:rPr dirty="0" sz="1700" spc="-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90" i="1">
                <a:solidFill>
                  <a:srgbClr val="C00000"/>
                </a:solidFill>
                <a:latin typeface="Arial Narrow"/>
                <a:cs typeface="Arial Narrow"/>
              </a:rPr>
              <a:t>Taiwan,</a:t>
            </a:r>
            <a:r>
              <a:rPr dirty="0" sz="1700" spc="-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90" i="1">
                <a:solidFill>
                  <a:srgbClr val="C00000"/>
                </a:solidFill>
                <a:latin typeface="Arial Narrow"/>
                <a:cs typeface="Arial Narrow"/>
              </a:rPr>
              <a:t>and</a:t>
            </a:r>
            <a:r>
              <a:rPr dirty="0" sz="1700" spc="-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120" i="1">
                <a:solidFill>
                  <a:srgbClr val="C00000"/>
                </a:solidFill>
                <a:latin typeface="Arial Narrow"/>
                <a:cs typeface="Arial Narrow"/>
              </a:rPr>
              <a:t>New</a:t>
            </a:r>
            <a:r>
              <a:rPr dirty="0" sz="1700" spc="-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10" i="1">
                <a:solidFill>
                  <a:srgbClr val="C00000"/>
                </a:solidFill>
                <a:latin typeface="Arial Narrow"/>
                <a:cs typeface="Arial Narrow"/>
              </a:rPr>
              <a:t>Zealand)</a:t>
            </a:r>
            <a:endParaRPr sz="1700">
              <a:latin typeface="Arial Narrow"/>
              <a:cs typeface="Arial Narrow"/>
            </a:endParaRPr>
          </a:p>
          <a:p>
            <a:pPr algn="just" marL="12700" marR="5080">
              <a:lnSpc>
                <a:spcPts val="1920"/>
              </a:lnSpc>
              <a:spcBef>
                <a:spcPts val="50"/>
              </a:spcBef>
            </a:pPr>
            <a:r>
              <a:rPr dirty="0" sz="1600" spc="-50">
                <a:latin typeface="Arial Narrow"/>
                <a:cs typeface="Arial Narrow"/>
              </a:rPr>
              <a:t>Seung-</a:t>
            </a:r>
            <a:r>
              <a:rPr dirty="0" sz="1600" spc="-10">
                <a:latin typeface="Arial Narrow"/>
                <a:cs typeface="Arial Narrow"/>
              </a:rPr>
              <a:t>Jung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Park,</a:t>
            </a:r>
            <a:r>
              <a:rPr dirty="0" sz="1600" spc="-25">
                <a:latin typeface="Arial Narrow"/>
                <a:cs typeface="Arial Narrow"/>
              </a:rPr>
              <a:t> Jung-</a:t>
            </a:r>
            <a:r>
              <a:rPr dirty="0" sz="1600">
                <a:latin typeface="Arial Narrow"/>
                <a:cs typeface="Arial Narrow"/>
              </a:rPr>
              <a:t>Min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Ahn,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50">
                <a:latin typeface="Arial Narrow"/>
                <a:cs typeface="Arial Narrow"/>
              </a:rPr>
              <a:t>Do-</a:t>
            </a:r>
            <a:r>
              <a:rPr dirty="0" sz="1600" spc="-10">
                <a:latin typeface="Arial Narrow"/>
                <a:cs typeface="Arial Narrow"/>
              </a:rPr>
              <a:t>Yoon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30">
                <a:latin typeface="Arial Narrow"/>
                <a:cs typeface="Arial Narrow"/>
              </a:rPr>
              <a:t>Kang,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35">
                <a:latin typeface="Arial Narrow"/>
                <a:cs typeface="Arial Narrow"/>
              </a:rPr>
              <a:t>Sung-</a:t>
            </a:r>
            <a:r>
              <a:rPr dirty="0" sz="1600">
                <a:latin typeface="Arial Narrow"/>
                <a:cs typeface="Arial Narrow"/>
              </a:rPr>
              <a:t>Cheol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Yun, </a:t>
            </a:r>
            <a:r>
              <a:rPr dirty="0" sz="1600" spc="-35">
                <a:latin typeface="Arial Narrow"/>
                <a:cs typeface="Arial Narrow"/>
              </a:rPr>
              <a:t>Duk-</a:t>
            </a:r>
            <a:r>
              <a:rPr dirty="0" sz="1600">
                <a:latin typeface="Arial Narrow"/>
                <a:cs typeface="Arial Narrow"/>
              </a:rPr>
              <a:t>Woo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Park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(Asan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Medical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Center);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Young-</a:t>
            </a:r>
            <a:r>
              <a:rPr dirty="0" sz="1600">
                <a:latin typeface="Arial Narrow"/>
                <a:cs typeface="Arial Narrow"/>
              </a:rPr>
              <a:t>Keun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Ahn</a:t>
            </a:r>
            <a:r>
              <a:rPr dirty="0" sz="1600" spc="-20">
                <a:latin typeface="Arial Narrow"/>
                <a:cs typeface="Arial Narrow"/>
              </a:rPr>
              <a:t> (Chonnam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National </a:t>
            </a:r>
            <a:r>
              <a:rPr dirty="0" sz="1600">
                <a:latin typeface="Arial Narrow"/>
                <a:cs typeface="Arial Narrow"/>
              </a:rPr>
              <a:t>University</a:t>
            </a:r>
            <a:r>
              <a:rPr dirty="0" sz="1600" spc="-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Hospital);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55">
                <a:latin typeface="Arial Narrow"/>
                <a:cs typeface="Arial Narrow"/>
              </a:rPr>
              <a:t>Won-</a:t>
            </a:r>
            <a:r>
              <a:rPr dirty="0" sz="1600" spc="-25">
                <a:latin typeface="Arial Narrow"/>
                <a:cs typeface="Arial Narrow"/>
              </a:rPr>
              <a:t>Jang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Kim,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85">
                <a:latin typeface="Arial Narrow"/>
                <a:cs typeface="Arial Narrow"/>
              </a:rPr>
              <a:t>Se</a:t>
            </a:r>
            <a:r>
              <a:rPr dirty="0" sz="1600" spc="-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Hun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30">
                <a:latin typeface="Arial Narrow"/>
                <a:cs typeface="Arial Narrow"/>
              </a:rPr>
              <a:t>Kang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55">
                <a:latin typeface="Arial Narrow"/>
                <a:cs typeface="Arial Narrow"/>
              </a:rPr>
              <a:t>(CHA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Bundang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Medical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Center);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35">
                <a:latin typeface="Arial Narrow"/>
                <a:cs typeface="Arial Narrow"/>
              </a:rPr>
              <a:t>Chang-</a:t>
            </a:r>
            <a:r>
              <a:rPr dirty="0" sz="1600" spc="-20">
                <a:latin typeface="Arial Narrow"/>
                <a:cs typeface="Arial Narrow"/>
              </a:rPr>
              <a:t>Wook </a:t>
            </a:r>
            <a:r>
              <a:rPr dirty="0" sz="1600" spc="-40">
                <a:latin typeface="Arial Narrow"/>
                <a:cs typeface="Arial Narrow"/>
              </a:rPr>
              <a:t>Nam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(Keimyung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University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Dongsan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Hospital); </a:t>
            </a:r>
            <a:r>
              <a:rPr dirty="0" sz="1600" spc="-35">
                <a:latin typeface="Arial Narrow"/>
                <a:cs typeface="Arial Narrow"/>
              </a:rPr>
              <a:t>Jin-</a:t>
            </a:r>
            <a:r>
              <a:rPr dirty="0" sz="1600">
                <a:latin typeface="Arial Narrow"/>
                <a:cs typeface="Arial Narrow"/>
              </a:rPr>
              <a:t>Ok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 spc="-55">
                <a:latin typeface="Arial Narrow"/>
                <a:cs typeface="Arial Narrow"/>
              </a:rPr>
              <a:t>Jeong,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Si-</a:t>
            </a:r>
            <a:r>
              <a:rPr dirty="0" sz="1600">
                <a:latin typeface="Arial Narrow"/>
                <a:cs typeface="Arial Narrow"/>
              </a:rPr>
              <a:t>Wan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Choi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(Chungnam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National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University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Hospital);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 spc="-30">
                <a:latin typeface="Arial Narrow"/>
                <a:cs typeface="Arial Narrow"/>
              </a:rPr>
              <a:t>In-</a:t>
            </a:r>
            <a:r>
              <a:rPr dirty="0" sz="1600" spc="-10">
                <a:latin typeface="Arial Narrow"/>
                <a:cs typeface="Arial Narrow"/>
              </a:rPr>
              <a:t>HoChae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(Seoul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National</a:t>
            </a:r>
            <a:r>
              <a:rPr dirty="0" sz="1600" spc="3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University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Bundang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Hospital);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Hiroki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Shiomi </a:t>
            </a:r>
            <a:r>
              <a:rPr dirty="0" sz="1600">
                <a:latin typeface="Arial Narrow"/>
                <a:cs typeface="Arial Narrow"/>
              </a:rPr>
              <a:t>(Kyoto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University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Hospital);</a:t>
            </a:r>
            <a:r>
              <a:rPr dirty="0" sz="1600" spc="-10">
                <a:latin typeface="Arial Narrow"/>
                <a:cs typeface="Arial Narrow"/>
              </a:rPr>
              <a:t> Hsien-</a:t>
            </a:r>
            <a:r>
              <a:rPr dirty="0" sz="1600">
                <a:latin typeface="Arial Narrow"/>
                <a:cs typeface="Arial Narrow"/>
              </a:rPr>
              <a:t>Li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50">
                <a:latin typeface="Arial Narrow"/>
                <a:cs typeface="Arial Narrow"/>
              </a:rPr>
              <a:t>Kao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(National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30">
                <a:latin typeface="Arial Narrow"/>
                <a:cs typeface="Arial Narrow"/>
              </a:rPr>
              <a:t>Taiwan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University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Hospital);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60">
                <a:latin typeface="Arial Narrow"/>
                <a:cs typeface="Arial Narrow"/>
              </a:rPr>
              <a:t>Joo-</a:t>
            </a:r>
            <a:r>
              <a:rPr dirty="0" sz="1600" spc="-55">
                <a:latin typeface="Arial Narrow"/>
                <a:cs typeface="Arial Narrow"/>
              </a:rPr>
              <a:t>Yong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Hahn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35">
                <a:latin typeface="Arial Narrow"/>
                <a:cs typeface="Arial Narrow"/>
              </a:rPr>
              <a:t>(Samsung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Medical</a:t>
            </a:r>
            <a:r>
              <a:rPr dirty="0" sz="1600" spc="-10">
                <a:latin typeface="Arial Narrow"/>
                <a:cs typeface="Arial Narrow"/>
              </a:rPr>
              <a:t> Center); </a:t>
            </a:r>
            <a:r>
              <a:rPr dirty="0" sz="1600" spc="-40">
                <a:latin typeface="Arial Narrow"/>
                <a:cs typeface="Arial Narrow"/>
              </a:rPr>
              <a:t>Sung-</a:t>
            </a:r>
            <a:r>
              <a:rPr dirty="0" sz="1600">
                <a:latin typeface="Arial Narrow"/>
                <a:cs typeface="Arial Narrow"/>
              </a:rPr>
              <a:t>Ho</a:t>
            </a:r>
            <a:r>
              <a:rPr dirty="0" sz="1600" spc="-10">
                <a:latin typeface="Arial Narrow"/>
                <a:cs typeface="Arial Narrow"/>
              </a:rPr>
              <a:t> Her, </a:t>
            </a:r>
            <a:r>
              <a:rPr dirty="0" sz="1600" spc="-20">
                <a:latin typeface="Arial Narrow"/>
                <a:cs typeface="Arial Narrow"/>
              </a:rPr>
              <a:t>Gyu- </a:t>
            </a:r>
            <a:r>
              <a:rPr dirty="0" sz="1600" spc="-45">
                <a:latin typeface="Arial Narrow"/>
                <a:cs typeface="Arial Narrow"/>
              </a:rPr>
              <a:t>Seop</a:t>
            </a:r>
            <a:r>
              <a:rPr dirty="0" sz="1600" spc="5">
                <a:latin typeface="Arial Narrow"/>
                <a:cs typeface="Arial Narrow"/>
              </a:rPr>
              <a:t> </a:t>
            </a:r>
            <a:r>
              <a:rPr dirty="0" sz="1600" spc="-40">
                <a:latin typeface="Arial Narrow"/>
                <a:cs typeface="Arial Narrow"/>
              </a:rPr>
              <a:t>Lee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(The</a:t>
            </a:r>
            <a:r>
              <a:rPr dirty="0" sz="1600" spc="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Catholic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University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of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Korea,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Daejeon</a:t>
            </a:r>
            <a:r>
              <a:rPr dirty="0" sz="1600" spc="15">
                <a:latin typeface="Arial Narrow"/>
                <a:cs typeface="Arial Narrow"/>
              </a:rPr>
              <a:t> </a:t>
            </a:r>
            <a:r>
              <a:rPr dirty="0" sz="1600" spc="-105">
                <a:latin typeface="Arial Narrow"/>
                <a:cs typeface="Arial Narrow"/>
              </a:rPr>
              <a:t>ST.</a:t>
            </a:r>
            <a:r>
              <a:rPr dirty="0" sz="1600" spc="1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Mary's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Hospital);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Bong-</a:t>
            </a:r>
            <a:r>
              <a:rPr dirty="0" sz="1600">
                <a:latin typeface="Arial Narrow"/>
                <a:cs typeface="Arial Narrow"/>
              </a:rPr>
              <a:t>Ki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40">
                <a:latin typeface="Arial Narrow"/>
                <a:cs typeface="Arial Narrow"/>
              </a:rPr>
              <a:t>Lee</a:t>
            </a:r>
            <a:r>
              <a:rPr dirty="0" sz="1600" spc="15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(Kangwon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national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University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Hospital);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70">
                <a:latin typeface="Arial Narrow"/>
                <a:cs typeface="Arial Narrow"/>
              </a:rPr>
              <a:t>Tae</a:t>
            </a:r>
            <a:r>
              <a:rPr dirty="0" sz="1600" spc="15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Hoon</a:t>
            </a:r>
            <a:r>
              <a:rPr dirty="0" sz="1600" spc="1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Ahn, </a:t>
            </a:r>
            <a:r>
              <a:rPr dirty="0" sz="1600" spc="-45">
                <a:latin typeface="Arial Narrow"/>
                <a:cs typeface="Arial Narrow"/>
              </a:rPr>
              <a:t>Woong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Chol </a:t>
            </a:r>
            <a:r>
              <a:rPr dirty="0" sz="1600" spc="-35">
                <a:latin typeface="Arial Narrow"/>
                <a:cs typeface="Arial Narrow"/>
              </a:rPr>
              <a:t>Kang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35">
                <a:latin typeface="Arial Narrow"/>
                <a:cs typeface="Arial Narrow"/>
              </a:rPr>
              <a:t>(Gachon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University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Gil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Medical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Center);</a:t>
            </a:r>
            <a:r>
              <a:rPr dirty="0" sz="1600" spc="-10">
                <a:latin typeface="Arial Narrow"/>
                <a:cs typeface="Arial Narrow"/>
              </a:rPr>
              <a:t> Ki-</a:t>
            </a:r>
            <a:r>
              <a:rPr dirty="0" sz="1600">
                <a:latin typeface="Arial Narrow"/>
                <a:cs typeface="Arial Narrow"/>
              </a:rPr>
              <a:t>Yuk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50">
                <a:latin typeface="Arial Narrow"/>
                <a:cs typeface="Arial Narrow"/>
              </a:rPr>
              <a:t>Chang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30">
                <a:latin typeface="Arial Narrow"/>
                <a:cs typeface="Arial Narrow"/>
              </a:rPr>
              <a:t>(The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Catholic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University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St.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Mary's </a:t>
            </a:r>
            <a:r>
              <a:rPr dirty="0" sz="1600">
                <a:latin typeface="Arial Narrow"/>
                <a:cs typeface="Arial Narrow"/>
              </a:rPr>
              <a:t>Hospital);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40">
                <a:latin typeface="Arial Narrow"/>
                <a:cs typeface="Arial Narrow"/>
              </a:rPr>
              <a:t>Jei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Keon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55">
                <a:latin typeface="Arial Narrow"/>
                <a:cs typeface="Arial Narrow"/>
              </a:rPr>
              <a:t>Chae</a:t>
            </a:r>
            <a:r>
              <a:rPr dirty="0" sz="1600" spc="-10">
                <a:latin typeface="Arial Narrow"/>
                <a:cs typeface="Arial Narrow"/>
              </a:rPr>
              <a:t> (Jeonbuk </a:t>
            </a:r>
            <a:r>
              <a:rPr dirty="0" sz="1600">
                <a:latin typeface="Arial Narrow"/>
                <a:cs typeface="Arial Narrow"/>
              </a:rPr>
              <a:t>National</a:t>
            </a:r>
            <a:r>
              <a:rPr dirty="0" sz="1600" spc="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Univetsity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Hospital);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David</a:t>
            </a:r>
            <a:r>
              <a:rPr dirty="0" sz="1600" spc="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Smyth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(Christchurch</a:t>
            </a:r>
            <a:r>
              <a:rPr dirty="0" sz="1600" spc="2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Hospital).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76300" y="1006158"/>
            <a:ext cx="10367010" cy="71755"/>
            <a:chOff x="876300" y="1006158"/>
            <a:chExt cx="10367010" cy="71755"/>
          </a:xfrm>
        </p:grpSpPr>
        <p:sp>
          <p:nvSpPr>
            <p:cNvPr id="6" name="object 6" descr=""/>
            <p:cNvSpPr/>
            <p:nvPr/>
          </p:nvSpPr>
          <p:spPr>
            <a:xfrm>
              <a:off x="876300" y="1020446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79930" y="1071247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954211" y="416665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153820" y="1112816"/>
            <a:ext cx="21291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 Narrow"/>
                <a:cs typeface="Arial Narrow"/>
              </a:rPr>
              <a:t>Jung-</a:t>
            </a:r>
            <a:r>
              <a:rPr dirty="0" sz="1600">
                <a:latin typeface="Arial Narrow"/>
                <a:cs typeface="Arial Narrow"/>
              </a:rPr>
              <a:t>Min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40">
                <a:latin typeface="Arial Narrow"/>
                <a:cs typeface="Arial Narrow"/>
              </a:rPr>
              <a:t>Ahn,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50">
                <a:latin typeface="Arial Narrow"/>
                <a:cs typeface="Arial Narrow"/>
              </a:rPr>
              <a:t>Do-</a:t>
            </a:r>
            <a:r>
              <a:rPr dirty="0" sz="1600" spc="-40">
                <a:latin typeface="Arial Narrow"/>
                <a:cs typeface="Arial Narrow"/>
              </a:rPr>
              <a:t>Yoon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30">
                <a:latin typeface="Arial Narrow"/>
                <a:cs typeface="Arial Narrow"/>
              </a:rPr>
              <a:t>Kang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94550" y="1060212"/>
            <a:ext cx="10095230" cy="122745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dirty="0" sz="1700" spc="-75" i="1">
                <a:solidFill>
                  <a:srgbClr val="C00000"/>
                </a:solidFill>
                <a:latin typeface="Arial Narrow"/>
                <a:cs typeface="Arial Narrow"/>
              </a:rPr>
              <a:t>Executive</a:t>
            </a:r>
            <a:r>
              <a:rPr dirty="0" sz="1700" spc="-2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45" i="1">
                <a:solidFill>
                  <a:srgbClr val="C00000"/>
                </a:solidFill>
                <a:latin typeface="Arial Narrow"/>
                <a:cs typeface="Arial Narrow"/>
              </a:rPr>
              <a:t>Committee</a:t>
            </a:r>
            <a:r>
              <a:rPr dirty="0" sz="1700" spc="-50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spc="-50">
                <a:latin typeface="Arial Narrow"/>
                <a:cs typeface="Arial Narrow"/>
              </a:rPr>
              <a:t>Seung-</a:t>
            </a:r>
            <a:r>
              <a:rPr dirty="0" sz="1600" spc="-35">
                <a:latin typeface="Arial Narrow"/>
                <a:cs typeface="Arial Narrow"/>
              </a:rPr>
              <a:t>Jung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Park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(Trial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Chair), </a:t>
            </a:r>
            <a:r>
              <a:rPr dirty="0" sz="1600" spc="-35">
                <a:latin typeface="Arial Narrow"/>
                <a:cs typeface="Arial Narrow"/>
              </a:rPr>
              <a:t>Duk-</a:t>
            </a:r>
            <a:r>
              <a:rPr dirty="0" sz="1600" spc="-10">
                <a:latin typeface="Arial Narrow"/>
                <a:cs typeface="Arial Narrow"/>
              </a:rPr>
              <a:t>Woo </a:t>
            </a:r>
            <a:r>
              <a:rPr dirty="0" sz="1600">
                <a:latin typeface="Arial Narrow"/>
                <a:cs typeface="Arial Narrow"/>
              </a:rPr>
              <a:t>Park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40">
                <a:latin typeface="Arial Narrow"/>
                <a:cs typeface="Arial Narrow"/>
              </a:rPr>
              <a:t>(Co-</a:t>
            </a:r>
            <a:r>
              <a:rPr dirty="0" sz="1600" spc="-10">
                <a:latin typeface="Arial Narrow"/>
                <a:cs typeface="Arial Narrow"/>
              </a:rPr>
              <a:t>PI), </a:t>
            </a:r>
            <a:r>
              <a:rPr dirty="0" sz="1600" spc="-35">
                <a:latin typeface="Arial Narrow"/>
                <a:cs typeface="Arial Narrow"/>
              </a:rPr>
              <a:t>Gregg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55">
                <a:latin typeface="Arial Narrow"/>
                <a:cs typeface="Arial Narrow"/>
              </a:rPr>
              <a:t>W.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Stone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 spc="-35">
                <a:latin typeface="Arial Narrow"/>
                <a:cs typeface="Arial Narrow"/>
              </a:rPr>
              <a:t>(Co-</a:t>
            </a:r>
            <a:r>
              <a:rPr dirty="0" sz="1600" spc="-25">
                <a:latin typeface="Arial Narrow"/>
                <a:cs typeface="Arial Narrow"/>
              </a:rPr>
              <a:t>PI)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700" spc="-30" i="1">
                <a:solidFill>
                  <a:srgbClr val="C00000"/>
                </a:solidFill>
                <a:latin typeface="Arial Narrow"/>
                <a:cs typeface="Arial Narrow"/>
              </a:rPr>
              <a:t>Additional</a:t>
            </a:r>
            <a:r>
              <a:rPr dirty="0" sz="1700" spc="-45" i="1">
                <a:solidFill>
                  <a:srgbClr val="C00000"/>
                </a:solidFill>
                <a:latin typeface="Arial Narrow"/>
                <a:cs typeface="Arial Narrow"/>
              </a:rPr>
              <a:t> Steering</a:t>
            </a:r>
            <a:r>
              <a:rPr dirty="0" sz="1700" spc="-40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45" i="1">
                <a:solidFill>
                  <a:srgbClr val="C00000"/>
                </a:solidFill>
                <a:latin typeface="Arial Narrow"/>
                <a:cs typeface="Arial Narrow"/>
              </a:rPr>
              <a:t>Committee</a:t>
            </a:r>
            <a:r>
              <a:rPr dirty="0" sz="1700" spc="-40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Young-</a:t>
            </a:r>
            <a:r>
              <a:rPr dirty="0" sz="1600" spc="-25">
                <a:latin typeface="Arial Narrow"/>
                <a:cs typeface="Arial Narrow"/>
              </a:rPr>
              <a:t>Keun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40">
                <a:latin typeface="Arial Narrow"/>
                <a:cs typeface="Arial Narrow"/>
              </a:rPr>
              <a:t>Ahn,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55">
                <a:latin typeface="Arial Narrow"/>
                <a:cs typeface="Arial Narrow"/>
              </a:rPr>
              <a:t>Won-</a:t>
            </a:r>
            <a:r>
              <a:rPr dirty="0" sz="1600" spc="-35">
                <a:latin typeface="Arial Narrow"/>
                <a:cs typeface="Arial Narrow"/>
              </a:rPr>
              <a:t>Jang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Kim,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35">
                <a:latin typeface="Arial Narrow"/>
                <a:cs typeface="Arial Narrow"/>
              </a:rPr>
              <a:t>Chang-</a:t>
            </a:r>
            <a:r>
              <a:rPr dirty="0" sz="1600" spc="-20">
                <a:latin typeface="Arial Narrow"/>
                <a:cs typeface="Arial Narrow"/>
              </a:rPr>
              <a:t>Wook</a:t>
            </a:r>
            <a:r>
              <a:rPr dirty="0" sz="1600" spc="-15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Nam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700" spc="-95" i="1">
                <a:solidFill>
                  <a:srgbClr val="C00000"/>
                </a:solidFill>
                <a:latin typeface="Arial Narrow"/>
                <a:cs typeface="Arial Narrow"/>
              </a:rPr>
              <a:t>Event</a:t>
            </a:r>
            <a:r>
              <a:rPr dirty="0" sz="1700" spc="-2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35" i="1">
                <a:solidFill>
                  <a:srgbClr val="C00000"/>
                </a:solidFill>
                <a:latin typeface="Arial Narrow"/>
                <a:cs typeface="Arial Narrow"/>
              </a:rPr>
              <a:t>Adjudication</a:t>
            </a:r>
            <a:r>
              <a:rPr dirty="0" sz="1700" spc="-6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45" i="1">
                <a:solidFill>
                  <a:srgbClr val="C00000"/>
                </a:solidFill>
                <a:latin typeface="Arial Narrow"/>
                <a:cs typeface="Arial Narrow"/>
              </a:rPr>
              <a:t>Committee</a:t>
            </a:r>
            <a:r>
              <a:rPr dirty="0" sz="1700" spc="-50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Hanbit</a:t>
            </a:r>
            <a:r>
              <a:rPr dirty="0" sz="1600" spc="-7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Park,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Junghoon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65">
                <a:latin typeface="Arial Narrow"/>
                <a:cs typeface="Arial Narrow"/>
              </a:rPr>
              <a:t>Lee,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110">
                <a:latin typeface="Arial Narrow"/>
                <a:cs typeface="Arial Narrow"/>
              </a:rPr>
              <a:t>Ju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-35">
                <a:latin typeface="Arial Narrow"/>
                <a:cs typeface="Arial Narrow"/>
              </a:rPr>
              <a:t>Hyeon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Kim,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Jinho </a:t>
            </a:r>
            <a:r>
              <a:rPr dirty="0" sz="1600" spc="-65">
                <a:latin typeface="Arial Narrow"/>
                <a:cs typeface="Arial Narrow"/>
              </a:rPr>
              <a:t>Lee,</a:t>
            </a:r>
            <a:r>
              <a:rPr dirty="0" sz="1600" spc="-25">
                <a:latin typeface="Arial Narrow"/>
                <a:cs typeface="Arial Narrow"/>
              </a:rPr>
              <a:t> Hoyun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Kim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40">
                <a:latin typeface="Arial Narrow"/>
                <a:cs typeface="Arial Narrow"/>
              </a:rPr>
              <a:t>Yeonwoo</a:t>
            </a:r>
            <a:r>
              <a:rPr dirty="0" sz="1600" spc="-25">
                <a:latin typeface="Arial Narrow"/>
                <a:cs typeface="Arial Narrow"/>
              </a:rPr>
              <a:t> Choi,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40">
                <a:latin typeface="Arial Narrow"/>
                <a:cs typeface="Arial Narrow"/>
              </a:rPr>
              <a:t>Sangyong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100">
                <a:latin typeface="Arial Narrow"/>
                <a:cs typeface="Arial Narrow"/>
              </a:rPr>
              <a:t>Jo,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-40">
                <a:latin typeface="Arial Narrow"/>
                <a:cs typeface="Arial Narrow"/>
              </a:rPr>
              <a:t>Kyung-</a:t>
            </a:r>
            <a:r>
              <a:rPr dirty="0" sz="1600">
                <a:latin typeface="Arial Narrow"/>
                <a:cs typeface="Arial Narrow"/>
              </a:rPr>
              <a:t>Ae</a:t>
            </a:r>
            <a:r>
              <a:rPr dirty="0" sz="1600" spc="-2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Kim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700" spc="-65" i="1">
                <a:solidFill>
                  <a:srgbClr val="C00000"/>
                </a:solidFill>
                <a:latin typeface="Arial Narrow"/>
                <a:cs typeface="Arial Narrow"/>
              </a:rPr>
              <a:t>Data</a:t>
            </a:r>
            <a:r>
              <a:rPr dirty="0" sz="1700" spc="-3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i="1">
                <a:solidFill>
                  <a:srgbClr val="C00000"/>
                </a:solidFill>
                <a:latin typeface="Arial Narrow"/>
                <a:cs typeface="Arial Narrow"/>
              </a:rPr>
              <a:t>&amp;</a:t>
            </a:r>
            <a:r>
              <a:rPr dirty="0" sz="1700" spc="-95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50" i="1">
                <a:solidFill>
                  <a:srgbClr val="C00000"/>
                </a:solidFill>
                <a:latin typeface="Arial Narrow"/>
                <a:cs typeface="Arial Narrow"/>
              </a:rPr>
              <a:t>Safety </a:t>
            </a:r>
            <a:r>
              <a:rPr dirty="0" sz="1700" spc="-25" i="1">
                <a:solidFill>
                  <a:srgbClr val="C00000"/>
                </a:solidFill>
                <a:latin typeface="Arial Narrow"/>
                <a:cs typeface="Arial Narrow"/>
              </a:rPr>
              <a:t>Monitoring</a:t>
            </a:r>
            <a:r>
              <a:rPr dirty="0" sz="1700" spc="-70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700" spc="-65" i="1">
                <a:solidFill>
                  <a:srgbClr val="C00000"/>
                </a:solidFill>
                <a:latin typeface="Arial Narrow"/>
                <a:cs typeface="Arial Narrow"/>
              </a:rPr>
              <a:t>Board</a:t>
            </a:r>
            <a:r>
              <a:rPr dirty="0" sz="1700" spc="-30" i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1600" spc="-45">
                <a:latin typeface="Arial Narrow"/>
                <a:cs typeface="Arial Narrow"/>
              </a:rPr>
              <a:t>June-</a:t>
            </a:r>
            <a:r>
              <a:rPr dirty="0" sz="1600" spc="-40">
                <a:latin typeface="Arial Narrow"/>
                <a:cs typeface="Arial Narrow"/>
              </a:rPr>
              <a:t>Hong </a:t>
            </a:r>
            <a:r>
              <a:rPr dirty="0" sz="1600">
                <a:latin typeface="Arial Narrow"/>
                <a:cs typeface="Arial Narrow"/>
              </a:rPr>
              <a:t>Kim,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 spc="-35">
                <a:latin typeface="Arial Narrow"/>
                <a:cs typeface="Arial Narrow"/>
              </a:rPr>
              <a:t>Kyoung-</a:t>
            </a:r>
            <a:r>
              <a:rPr dirty="0" sz="1600">
                <a:latin typeface="Arial Narrow"/>
                <a:cs typeface="Arial Narrow"/>
              </a:rPr>
              <a:t>Ha</a:t>
            </a:r>
            <a:r>
              <a:rPr dirty="0" sz="1600" spc="-25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Park,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 spc="-35">
                <a:latin typeface="Arial Narrow"/>
                <a:cs typeface="Arial Narrow"/>
              </a:rPr>
              <a:t>Jong-</a:t>
            </a:r>
            <a:r>
              <a:rPr dirty="0" sz="1600">
                <a:latin typeface="Arial Narrow"/>
                <a:cs typeface="Arial Narrow"/>
              </a:rPr>
              <a:t>Min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 spc="-20">
                <a:latin typeface="Arial Narrow"/>
                <a:cs typeface="Arial Narrow"/>
              </a:rPr>
              <a:t>Song,</a:t>
            </a:r>
            <a:r>
              <a:rPr dirty="0" sz="1600" spc="310">
                <a:latin typeface="Arial Narrow"/>
                <a:cs typeface="Arial Narrow"/>
              </a:rPr>
              <a:t> </a:t>
            </a:r>
            <a:r>
              <a:rPr dirty="0" sz="1600" spc="-90">
                <a:latin typeface="Arial Narrow"/>
                <a:cs typeface="Arial Narrow"/>
              </a:rPr>
              <a:t>Jon</a:t>
            </a:r>
            <a:r>
              <a:rPr dirty="0" sz="1600">
                <a:latin typeface="Arial Narrow"/>
                <a:cs typeface="Arial Narrow"/>
              </a:rPr>
              <a:t> </a:t>
            </a:r>
            <a:r>
              <a:rPr dirty="0" sz="1600" spc="-40">
                <a:latin typeface="Arial Narrow"/>
                <a:cs typeface="Arial Narrow"/>
              </a:rPr>
              <a:t>Suh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Elly, </a:t>
            </a:r>
            <a:r>
              <a:rPr dirty="0" sz="1600" spc="-40">
                <a:latin typeface="Arial Narrow"/>
                <a:cs typeface="Arial Narrow"/>
              </a:rPr>
              <a:t>Jeong-</a:t>
            </a:r>
            <a:r>
              <a:rPr dirty="0" sz="1600" spc="-35">
                <a:latin typeface="Arial Narrow"/>
                <a:cs typeface="Arial Narrow"/>
              </a:rPr>
              <a:t>youn</a:t>
            </a:r>
            <a:r>
              <a:rPr dirty="0" sz="1600" spc="-30">
                <a:latin typeface="Arial Narrow"/>
                <a:cs typeface="Arial Narrow"/>
              </a:rPr>
              <a:t> </a:t>
            </a:r>
            <a:r>
              <a:rPr dirty="0" sz="1600" spc="-25">
                <a:latin typeface="Arial Narrow"/>
                <a:cs typeface="Arial Narrow"/>
              </a:rPr>
              <a:t>Bae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0520" y="149500"/>
            <a:ext cx="19786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Trial</a:t>
            </a:r>
            <a:r>
              <a:rPr dirty="0" spc="55"/>
              <a:t> </a:t>
            </a:r>
            <a:r>
              <a:rPr dirty="0" spc="-65"/>
              <a:t>Design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34547" y="3708275"/>
            <a:ext cx="5739765" cy="1280160"/>
            <a:chOff x="3134547" y="3708275"/>
            <a:chExt cx="5739765" cy="1280160"/>
          </a:xfrm>
        </p:grpSpPr>
        <p:sp>
          <p:nvSpPr>
            <p:cNvPr id="4" name="object 4" descr=""/>
            <p:cNvSpPr/>
            <p:nvPr/>
          </p:nvSpPr>
          <p:spPr>
            <a:xfrm>
              <a:off x="3156060" y="3713038"/>
              <a:ext cx="5713730" cy="635"/>
            </a:xfrm>
            <a:custGeom>
              <a:avLst/>
              <a:gdLst/>
              <a:ahLst/>
              <a:cxnLst/>
              <a:rect l="l" t="t" r="r" b="b"/>
              <a:pathLst>
                <a:path w="5713730" h="635">
                  <a:moveTo>
                    <a:pt x="0" y="0"/>
                  </a:moveTo>
                  <a:lnTo>
                    <a:pt x="5713178" y="425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134547" y="3712983"/>
              <a:ext cx="76200" cy="1275080"/>
            </a:xfrm>
            <a:custGeom>
              <a:avLst/>
              <a:gdLst/>
              <a:ahLst/>
              <a:cxnLst/>
              <a:rect l="l" t="t" r="r" b="b"/>
              <a:pathLst>
                <a:path w="76200" h="1275079">
                  <a:moveTo>
                    <a:pt x="31748" y="1198875"/>
                  </a:moveTo>
                  <a:lnTo>
                    <a:pt x="21516" y="108"/>
                  </a:lnTo>
                  <a:lnTo>
                    <a:pt x="34215" y="0"/>
                  </a:lnTo>
                  <a:lnTo>
                    <a:pt x="44448" y="1198767"/>
                  </a:lnTo>
                  <a:lnTo>
                    <a:pt x="31748" y="1198875"/>
                  </a:lnTo>
                  <a:close/>
                </a:path>
                <a:path w="76200" h="1275079">
                  <a:moveTo>
                    <a:pt x="55502" y="1240784"/>
                  </a:moveTo>
                  <a:lnTo>
                    <a:pt x="32106" y="1240784"/>
                  </a:lnTo>
                  <a:lnTo>
                    <a:pt x="44806" y="1240676"/>
                  </a:lnTo>
                  <a:lnTo>
                    <a:pt x="44448" y="1198767"/>
                  </a:lnTo>
                  <a:lnTo>
                    <a:pt x="76197" y="1198496"/>
                  </a:lnTo>
                  <a:lnTo>
                    <a:pt x="55502" y="1240784"/>
                  </a:lnTo>
                  <a:close/>
                </a:path>
                <a:path w="76200" h="1275079">
                  <a:moveTo>
                    <a:pt x="32106" y="1240784"/>
                  </a:moveTo>
                  <a:lnTo>
                    <a:pt x="31748" y="1198875"/>
                  </a:lnTo>
                  <a:lnTo>
                    <a:pt x="44448" y="1198767"/>
                  </a:lnTo>
                  <a:lnTo>
                    <a:pt x="44806" y="1240676"/>
                  </a:lnTo>
                  <a:lnTo>
                    <a:pt x="32106" y="1240784"/>
                  </a:lnTo>
                  <a:close/>
                </a:path>
                <a:path w="76200" h="1275079">
                  <a:moveTo>
                    <a:pt x="38748" y="1275019"/>
                  </a:moveTo>
                  <a:lnTo>
                    <a:pt x="0" y="1199146"/>
                  </a:lnTo>
                  <a:lnTo>
                    <a:pt x="31748" y="1198875"/>
                  </a:lnTo>
                  <a:lnTo>
                    <a:pt x="32106" y="1240784"/>
                  </a:lnTo>
                  <a:lnTo>
                    <a:pt x="55502" y="1240784"/>
                  </a:lnTo>
                  <a:lnTo>
                    <a:pt x="38748" y="12750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337532" y="3927855"/>
            <a:ext cx="3779520" cy="811530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dirty="0" sz="2200" b="1">
                <a:latin typeface="Arial Narrow"/>
                <a:cs typeface="Arial Narrow"/>
              </a:rPr>
              <a:t>Preventive</a:t>
            </a:r>
            <a:r>
              <a:rPr dirty="0" sz="2200" spc="155" b="1">
                <a:latin typeface="Arial Narrow"/>
                <a:cs typeface="Arial Narrow"/>
              </a:rPr>
              <a:t> </a:t>
            </a:r>
            <a:r>
              <a:rPr dirty="0" sz="2200" spc="50" b="1">
                <a:latin typeface="Arial Narrow"/>
                <a:cs typeface="Arial Narrow"/>
              </a:rPr>
              <a:t>PCI</a:t>
            </a:r>
            <a:r>
              <a:rPr dirty="0" sz="2200" spc="155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+</a:t>
            </a:r>
            <a:r>
              <a:rPr dirty="0" sz="2200" spc="160" b="1">
                <a:latin typeface="Arial Narrow"/>
                <a:cs typeface="Arial Narrow"/>
              </a:rPr>
              <a:t> </a:t>
            </a:r>
            <a:r>
              <a:rPr dirty="0" sz="2200" spc="-25" b="1">
                <a:latin typeface="Arial Narrow"/>
                <a:cs typeface="Arial Narrow"/>
              </a:rPr>
              <a:t>OMT</a:t>
            </a:r>
            <a:endParaRPr sz="22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2200" spc="-10">
                <a:latin typeface="Arial Narrow"/>
                <a:cs typeface="Arial Narrow"/>
              </a:rPr>
              <a:t>N=800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8836838" y="3712983"/>
            <a:ext cx="76200" cy="1275080"/>
          </a:xfrm>
          <a:custGeom>
            <a:avLst/>
            <a:gdLst/>
            <a:ahLst/>
            <a:cxnLst/>
            <a:rect l="l" t="t" r="r" b="b"/>
            <a:pathLst>
              <a:path w="76200" h="1275079">
                <a:moveTo>
                  <a:pt x="31747" y="1198875"/>
                </a:moveTo>
                <a:lnTo>
                  <a:pt x="21513" y="108"/>
                </a:lnTo>
                <a:lnTo>
                  <a:pt x="34213" y="0"/>
                </a:lnTo>
                <a:lnTo>
                  <a:pt x="44447" y="1198767"/>
                </a:lnTo>
                <a:lnTo>
                  <a:pt x="31747" y="1198875"/>
                </a:lnTo>
                <a:close/>
              </a:path>
              <a:path w="76200" h="1275079">
                <a:moveTo>
                  <a:pt x="55502" y="1240784"/>
                </a:moveTo>
                <a:lnTo>
                  <a:pt x="32105" y="1240784"/>
                </a:lnTo>
                <a:lnTo>
                  <a:pt x="44805" y="1240675"/>
                </a:lnTo>
                <a:lnTo>
                  <a:pt x="44447" y="1198767"/>
                </a:lnTo>
                <a:lnTo>
                  <a:pt x="76196" y="1198496"/>
                </a:lnTo>
                <a:lnTo>
                  <a:pt x="55502" y="1240784"/>
                </a:lnTo>
                <a:close/>
              </a:path>
              <a:path w="76200" h="1275079">
                <a:moveTo>
                  <a:pt x="32105" y="1240784"/>
                </a:moveTo>
                <a:lnTo>
                  <a:pt x="31747" y="1198875"/>
                </a:lnTo>
                <a:lnTo>
                  <a:pt x="44447" y="1198767"/>
                </a:lnTo>
                <a:lnTo>
                  <a:pt x="44805" y="1240675"/>
                </a:lnTo>
                <a:lnTo>
                  <a:pt x="32105" y="1240784"/>
                </a:lnTo>
                <a:close/>
              </a:path>
              <a:path w="76200" h="1275079">
                <a:moveTo>
                  <a:pt x="38748" y="1275019"/>
                </a:moveTo>
                <a:lnTo>
                  <a:pt x="0" y="1199146"/>
                </a:lnTo>
                <a:lnTo>
                  <a:pt x="31747" y="1198875"/>
                </a:lnTo>
                <a:lnTo>
                  <a:pt x="32105" y="1240784"/>
                </a:lnTo>
                <a:lnTo>
                  <a:pt x="55502" y="1240784"/>
                </a:lnTo>
                <a:lnTo>
                  <a:pt x="38748" y="1275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964240" y="3928600"/>
            <a:ext cx="3779520" cy="811530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dirty="0" sz="2200" spc="-10" b="1">
                <a:latin typeface="Arial Narrow"/>
                <a:cs typeface="Arial Narrow"/>
              </a:rPr>
              <a:t>OMT</a:t>
            </a:r>
            <a:r>
              <a:rPr dirty="0" sz="2200" spc="-110" b="1">
                <a:latin typeface="Arial Narrow"/>
                <a:cs typeface="Arial Narrow"/>
              </a:rPr>
              <a:t> </a:t>
            </a:r>
            <a:r>
              <a:rPr dirty="0" sz="2200" spc="-20" b="1">
                <a:latin typeface="Arial Narrow"/>
                <a:cs typeface="Arial Narrow"/>
              </a:rPr>
              <a:t>alone</a:t>
            </a:r>
            <a:endParaRPr sz="22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2200" spc="-10">
                <a:latin typeface="Arial Narrow"/>
                <a:cs typeface="Arial Narrow"/>
              </a:rPr>
              <a:t>N=800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8416" y="5009138"/>
            <a:ext cx="10561320" cy="1477645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</a:ln>
        </p:spPr>
        <p:txBody>
          <a:bodyPr wrap="square" lIns="0" tIns="49530" rIns="0" bIns="0" rtlCol="0" vert="horz">
            <a:spAutoFit/>
          </a:bodyPr>
          <a:lstStyle/>
          <a:p>
            <a:pPr marL="2379345">
              <a:lnSpc>
                <a:spcPct val="100000"/>
              </a:lnSpc>
              <a:spcBef>
                <a:spcPts val="390"/>
              </a:spcBef>
            </a:pPr>
            <a:r>
              <a:rPr dirty="0" sz="2200" spc="65" b="1">
                <a:latin typeface="Arial Narrow"/>
                <a:cs typeface="Arial Narrow"/>
              </a:rPr>
              <a:t>Primary</a:t>
            </a:r>
            <a:r>
              <a:rPr dirty="0" sz="2200" spc="155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endpoint</a:t>
            </a:r>
            <a:r>
              <a:rPr dirty="0" sz="2200" spc="160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:</a:t>
            </a:r>
            <a:r>
              <a:rPr dirty="0" sz="2200" spc="155" b="1">
                <a:latin typeface="Arial Narrow"/>
                <a:cs typeface="Arial Narrow"/>
              </a:rPr>
              <a:t> </a:t>
            </a:r>
            <a:r>
              <a:rPr dirty="0" sz="2200" b="1">
                <a:solidFill>
                  <a:srgbClr val="2F5496"/>
                </a:solidFill>
                <a:latin typeface="Arial Narrow"/>
                <a:cs typeface="Arial Narrow"/>
              </a:rPr>
              <a:t>Target</a:t>
            </a:r>
            <a:r>
              <a:rPr dirty="0" sz="2200" spc="160" b="1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2200" b="1">
                <a:solidFill>
                  <a:srgbClr val="2F5496"/>
                </a:solidFill>
                <a:latin typeface="Arial Narrow"/>
                <a:cs typeface="Arial Narrow"/>
              </a:rPr>
              <a:t>Vessel</a:t>
            </a:r>
            <a:r>
              <a:rPr dirty="0" sz="2200" spc="155" b="1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2200" b="1">
                <a:solidFill>
                  <a:srgbClr val="2F5496"/>
                </a:solidFill>
                <a:latin typeface="Arial Narrow"/>
                <a:cs typeface="Arial Narrow"/>
              </a:rPr>
              <a:t>Failure</a:t>
            </a:r>
            <a:r>
              <a:rPr dirty="0" sz="2200" spc="160" b="1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2200" spc="110" b="1">
                <a:solidFill>
                  <a:srgbClr val="2F5496"/>
                </a:solidFill>
                <a:latin typeface="Arial Narrow"/>
                <a:cs typeface="Arial Narrow"/>
              </a:rPr>
              <a:t>at</a:t>
            </a:r>
            <a:r>
              <a:rPr dirty="0" sz="2200" spc="155" b="1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2200" spc="130" b="1">
                <a:solidFill>
                  <a:srgbClr val="2F5496"/>
                </a:solidFill>
                <a:latin typeface="Arial Narrow"/>
                <a:cs typeface="Arial Narrow"/>
              </a:rPr>
              <a:t>2</a:t>
            </a:r>
            <a:r>
              <a:rPr dirty="0" sz="2200" spc="160" b="1">
                <a:solidFill>
                  <a:srgbClr val="2F5496"/>
                </a:solidFill>
                <a:latin typeface="Arial Narrow"/>
                <a:cs typeface="Arial Narrow"/>
              </a:rPr>
              <a:t> </a:t>
            </a:r>
            <a:r>
              <a:rPr dirty="0" sz="2200" spc="-10" b="1">
                <a:solidFill>
                  <a:srgbClr val="2F5496"/>
                </a:solidFill>
                <a:latin typeface="Arial Narrow"/>
                <a:cs typeface="Arial Narrow"/>
              </a:rPr>
              <a:t>years</a:t>
            </a:r>
            <a:endParaRPr sz="2200">
              <a:latin typeface="Arial Narrow"/>
              <a:cs typeface="Arial Narrow"/>
            </a:endParaRPr>
          </a:p>
          <a:p>
            <a:pPr marL="1417320" marR="1409700" indent="949960">
              <a:lnSpc>
                <a:spcPct val="100000"/>
              </a:lnSpc>
            </a:pPr>
            <a:r>
              <a:rPr dirty="0" sz="2200">
                <a:latin typeface="Arial Narrow"/>
                <a:cs typeface="Arial Narrow"/>
              </a:rPr>
              <a:t>(composite</a:t>
            </a:r>
            <a:r>
              <a:rPr dirty="0" sz="2200" spc="3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of</a:t>
            </a:r>
            <a:r>
              <a:rPr dirty="0" sz="2200" spc="3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death</a:t>
            </a:r>
            <a:r>
              <a:rPr dirty="0" sz="2200" spc="3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from</a:t>
            </a:r>
            <a:r>
              <a:rPr dirty="0" sz="2200" spc="3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cardiac</a:t>
            </a:r>
            <a:r>
              <a:rPr dirty="0" sz="2200" spc="35">
                <a:latin typeface="Arial Narrow"/>
                <a:cs typeface="Arial Narrow"/>
              </a:rPr>
              <a:t> </a:t>
            </a:r>
            <a:r>
              <a:rPr dirty="0" sz="2200" spc="-50">
                <a:latin typeface="Arial Narrow"/>
                <a:cs typeface="Arial Narrow"/>
              </a:rPr>
              <a:t>cause,</a:t>
            </a:r>
            <a:r>
              <a:rPr dirty="0" sz="2200" spc="3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target-vessel</a:t>
            </a:r>
            <a:r>
              <a:rPr dirty="0" sz="2200" spc="35">
                <a:latin typeface="Arial Narrow"/>
                <a:cs typeface="Arial Narrow"/>
              </a:rPr>
              <a:t> </a:t>
            </a:r>
            <a:r>
              <a:rPr dirty="0" sz="2200" spc="-25">
                <a:latin typeface="Arial Narrow"/>
                <a:cs typeface="Arial Narrow"/>
              </a:rPr>
              <a:t>MI, </a:t>
            </a:r>
            <a:r>
              <a:rPr dirty="0" sz="2200">
                <a:latin typeface="Arial Narrow"/>
                <a:cs typeface="Arial Narrow"/>
              </a:rPr>
              <a:t>ischemic-driven</a:t>
            </a:r>
            <a:r>
              <a:rPr dirty="0" sz="2200" spc="5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target</a:t>
            </a:r>
            <a:r>
              <a:rPr dirty="0" sz="2200" spc="55">
                <a:latin typeface="Arial Narrow"/>
                <a:cs typeface="Arial Narrow"/>
              </a:rPr>
              <a:t> </a:t>
            </a:r>
            <a:r>
              <a:rPr dirty="0" sz="2200" spc="-30">
                <a:latin typeface="Arial Narrow"/>
                <a:cs typeface="Arial Narrow"/>
              </a:rPr>
              <a:t>vessel</a:t>
            </a:r>
            <a:r>
              <a:rPr dirty="0" sz="2200" spc="55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revascularization,</a:t>
            </a:r>
            <a:r>
              <a:rPr dirty="0" sz="2200" spc="5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or</a:t>
            </a:r>
            <a:r>
              <a:rPr dirty="0" sz="2200" spc="55">
                <a:latin typeface="Arial Narrow"/>
                <a:cs typeface="Arial Narrow"/>
              </a:rPr>
              <a:t> </a:t>
            </a:r>
            <a:r>
              <a:rPr dirty="0" sz="2200" spc="-20">
                <a:latin typeface="Arial Narrow"/>
                <a:cs typeface="Arial Narrow"/>
              </a:rPr>
              <a:t>unplanned</a:t>
            </a:r>
            <a:r>
              <a:rPr dirty="0" sz="2200" spc="55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hospitalization</a:t>
            </a:r>
            <a:endParaRPr sz="2200">
              <a:latin typeface="Arial Narrow"/>
              <a:cs typeface="Arial Narrow"/>
            </a:endParaRPr>
          </a:p>
          <a:p>
            <a:pPr marL="3350260">
              <a:lnSpc>
                <a:spcPct val="100000"/>
              </a:lnSpc>
            </a:pPr>
            <a:r>
              <a:rPr dirty="0" sz="2200" spc="-20">
                <a:latin typeface="Arial Narrow"/>
                <a:cs typeface="Arial Narrow"/>
              </a:rPr>
              <a:t>due</a:t>
            </a:r>
            <a:r>
              <a:rPr dirty="0" sz="2200" spc="-40">
                <a:latin typeface="Arial Narrow"/>
                <a:cs typeface="Arial Narrow"/>
              </a:rPr>
              <a:t> </a:t>
            </a:r>
            <a:r>
              <a:rPr dirty="0" sz="2200" spc="50">
                <a:latin typeface="Arial Narrow"/>
                <a:cs typeface="Arial Narrow"/>
              </a:rPr>
              <a:t>to</a:t>
            </a:r>
            <a:r>
              <a:rPr dirty="0" sz="2200" spc="-4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unstable</a:t>
            </a:r>
            <a:r>
              <a:rPr dirty="0" sz="2200" spc="-4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or</a:t>
            </a:r>
            <a:r>
              <a:rPr dirty="0" sz="2200" spc="-40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progressive</a:t>
            </a:r>
            <a:r>
              <a:rPr dirty="0" sz="2200" spc="-40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angina)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88243" y="1094742"/>
            <a:ext cx="8066405" cy="2428875"/>
          </a:xfrm>
          <a:prstGeom prst="rect">
            <a:avLst/>
          </a:prstGeom>
          <a:solidFill>
            <a:srgbClr val="F2F2F2"/>
          </a:solidFill>
          <a:ln w="12700">
            <a:solidFill>
              <a:srgbClr val="1B3052"/>
            </a:solidFill>
          </a:ln>
        </p:spPr>
        <p:txBody>
          <a:bodyPr wrap="square" lIns="0" tIns="264160" rIns="0" bIns="0" rtlCol="0" vert="horz">
            <a:spAutoFit/>
          </a:bodyPr>
          <a:lstStyle/>
          <a:p>
            <a:pPr marL="456565" marR="1381760" indent="142875">
              <a:lnSpc>
                <a:spcPct val="110100"/>
              </a:lnSpc>
              <a:spcBef>
                <a:spcPts val="2080"/>
              </a:spcBef>
            </a:pPr>
            <a:r>
              <a:rPr dirty="0" sz="2200" b="1">
                <a:latin typeface="Arial Narrow"/>
                <a:cs typeface="Arial Narrow"/>
              </a:rPr>
              <a:t>Coronary</a:t>
            </a:r>
            <a:r>
              <a:rPr dirty="0" sz="2200" spc="100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Stenosis</a:t>
            </a:r>
            <a:r>
              <a:rPr dirty="0" sz="2200" spc="100" b="1">
                <a:latin typeface="Arial Narrow"/>
                <a:cs typeface="Arial Narrow"/>
              </a:rPr>
              <a:t> </a:t>
            </a:r>
            <a:r>
              <a:rPr dirty="0" sz="2200" spc="165" b="1">
                <a:latin typeface="Arial Narrow"/>
                <a:cs typeface="Arial Narrow"/>
              </a:rPr>
              <a:t>(&gt;50%)</a:t>
            </a:r>
            <a:r>
              <a:rPr dirty="0" sz="2200" spc="105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with</a:t>
            </a:r>
            <a:r>
              <a:rPr dirty="0" sz="2200" spc="100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Negative</a:t>
            </a:r>
            <a:r>
              <a:rPr dirty="0" sz="2200" spc="105" b="1">
                <a:latin typeface="Arial Narrow"/>
                <a:cs typeface="Arial Narrow"/>
              </a:rPr>
              <a:t> </a:t>
            </a:r>
            <a:r>
              <a:rPr dirty="0" sz="2200" spc="-50" b="1">
                <a:latin typeface="Arial Narrow"/>
                <a:cs typeface="Arial Narrow"/>
              </a:rPr>
              <a:t>FFR</a:t>
            </a:r>
            <a:r>
              <a:rPr dirty="0" sz="2200" spc="100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(≥</a:t>
            </a:r>
            <a:r>
              <a:rPr dirty="0" sz="2200" spc="100" b="1">
                <a:latin typeface="Arial Narrow"/>
                <a:cs typeface="Arial Narrow"/>
              </a:rPr>
              <a:t> </a:t>
            </a:r>
            <a:r>
              <a:rPr dirty="0" sz="2200" spc="125" b="1">
                <a:latin typeface="Arial Narrow"/>
                <a:cs typeface="Arial Narrow"/>
              </a:rPr>
              <a:t>0.80) </a:t>
            </a:r>
            <a:r>
              <a:rPr dirty="0" sz="2200" b="1">
                <a:latin typeface="Arial Narrow"/>
                <a:cs typeface="Arial Narrow"/>
              </a:rPr>
              <a:t>and</a:t>
            </a:r>
            <a:r>
              <a:rPr dirty="0" sz="2200" spc="185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meeting</a:t>
            </a:r>
            <a:r>
              <a:rPr dirty="0" sz="2200" spc="185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two</a:t>
            </a:r>
            <a:r>
              <a:rPr dirty="0" sz="2200" spc="185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of</a:t>
            </a:r>
            <a:r>
              <a:rPr dirty="0" sz="2200" spc="185" b="1">
                <a:latin typeface="Arial Narrow"/>
                <a:cs typeface="Arial Narrow"/>
              </a:rPr>
              <a:t> </a:t>
            </a:r>
            <a:r>
              <a:rPr dirty="0" sz="2200" spc="70" b="1">
                <a:latin typeface="Arial Narrow"/>
                <a:cs typeface="Arial Narrow"/>
              </a:rPr>
              <a:t>the</a:t>
            </a:r>
            <a:r>
              <a:rPr dirty="0" sz="2200" spc="185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following</a:t>
            </a:r>
            <a:r>
              <a:rPr dirty="0" sz="2200" spc="185" b="1">
                <a:latin typeface="Arial Narrow"/>
                <a:cs typeface="Arial Narrow"/>
              </a:rPr>
              <a:t> </a:t>
            </a:r>
            <a:r>
              <a:rPr dirty="0" sz="2200" spc="55" b="1">
                <a:latin typeface="Arial Narrow"/>
                <a:cs typeface="Arial Narrow"/>
              </a:rPr>
              <a:t>(Imaging</a:t>
            </a:r>
            <a:r>
              <a:rPr dirty="0" sz="2200" spc="185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defined</a:t>
            </a:r>
            <a:r>
              <a:rPr dirty="0" sz="2200" spc="185" b="1">
                <a:latin typeface="Arial Narrow"/>
                <a:cs typeface="Arial Narrow"/>
              </a:rPr>
              <a:t> </a:t>
            </a:r>
            <a:r>
              <a:rPr dirty="0" sz="2200" spc="-25" b="1">
                <a:latin typeface="Arial Narrow"/>
                <a:cs typeface="Arial Narrow"/>
              </a:rPr>
              <a:t>VP)</a:t>
            </a:r>
            <a:endParaRPr sz="2200">
              <a:latin typeface="Arial Narrow"/>
              <a:cs typeface="Arial Narrow"/>
            </a:endParaRPr>
          </a:p>
          <a:p>
            <a:pPr marL="1656714" indent="-45720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1656714" algn="l"/>
              </a:tabLst>
            </a:pPr>
            <a:r>
              <a:rPr dirty="0" sz="2200" spc="-95">
                <a:latin typeface="Arial Narrow"/>
                <a:cs typeface="Arial Narrow"/>
              </a:rPr>
              <a:t>MLA</a:t>
            </a:r>
            <a:r>
              <a:rPr dirty="0" sz="2200" spc="-15">
                <a:latin typeface="Arial Narrow"/>
                <a:cs typeface="Arial Narrow"/>
              </a:rPr>
              <a:t> </a:t>
            </a:r>
            <a:r>
              <a:rPr dirty="0" sz="2200" spc="-10">
                <a:latin typeface="Arial Narrow"/>
                <a:cs typeface="Arial Narrow"/>
              </a:rPr>
              <a:t>≤4.0mm</a:t>
            </a:r>
            <a:r>
              <a:rPr dirty="0" baseline="24904" sz="2175" spc="-15">
                <a:latin typeface="Arial Narrow"/>
                <a:cs typeface="Arial Narrow"/>
              </a:rPr>
              <a:t>2</a:t>
            </a:r>
            <a:endParaRPr baseline="24904" sz="2175">
              <a:latin typeface="Arial Narrow"/>
              <a:cs typeface="Arial Narrow"/>
            </a:endParaRPr>
          </a:p>
          <a:p>
            <a:pPr marL="1656714" indent="-45720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1656714" algn="l"/>
              </a:tabLst>
            </a:pPr>
            <a:r>
              <a:rPr dirty="0" sz="2200" spc="-35">
                <a:latin typeface="Arial Narrow"/>
                <a:cs typeface="Arial Narrow"/>
              </a:rPr>
              <a:t>Plaque</a:t>
            </a:r>
            <a:r>
              <a:rPr dirty="0" sz="2200" spc="-90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Burden</a:t>
            </a:r>
            <a:r>
              <a:rPr dirty="0" sz="2200" spc="-100">
                <a:latin typeface="Arial Narrow"/>
                <a:cs typeface="Arial Narrow"/>
              </a:rPr>
              <a:t> </a:t>
            </a:r>
            <a:r>
              <a:rPr dirty="0" sz="2200" spc="-20">
                <a:latin typeface="Arial Narrow"/>
                <a:cs typeface="Arial Narrow"/>
              </a:rPr>
              <a:t>&gt;70%</a:t>
            </a:r>
            <a:endParaRPr sz="2200">
              <a:latin typeface="Arial Narrow"/>
              <a:cs typeface="Arial Narrow"/>
            </a:endParaRPr>
          </a:p>
          <a:p>
            <a:pPr marL="1656714" indent="-457200">
              <a:lnSpc>
                <a:spcPts val="2635"/>
              </a:lnSpc>
              <a:buClr>
                <a:srgbClr val="C00000"/>
              </a:buClr>
              <a:buAutoNum type="arabicPeriod"/>
              <a:tabLst>
                <a:tab pos="1656714" algn="l"/>
              </a:tabLst>
            </a:pPr>
            <a:r>
              <a:rPr dirty="0" sz="2200" spc="-195">
                <a:latin typeface="Arial Narrow"/>
                <a:cs typeface="Arial Narrow"/>
              </a:rPr>
              <a:t>TCFA</a:t>
            </a:r>
            <a:r>
              <a:rPr dirty="0" sz="2200" spc="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by</a:t>
            </a:r>
            <a:r>
              <a:rPr dirty="0" sz="2200" spc="5">
                <a:latin typeface="Arial Narrow"/>
                <a:cs typeface="Arial Narrow"/>
              </a:rPr>
              <a:t> </a:t>
            </a:r>
            <a:r>
              <a:rPr dirty="0" sz="2200" spc="-210">
                <a:latin typeface="Arial Narrow"/>
                <a:cs typeface="Arial Narrow"/>
              </a:rPr>
              <a:t>OCT</a:t>
            </a:r>
            <a:r>
              <a:rPr dirty="0" sz="2200" spc="5">
                <a:latin typeface="Arial Narrow"/>
                <a:cs typeface="Arial Narrow"/>
              </a:rPr>
              <a:t> </a:t>
            </a:r>
            <a:r>
              <a:rPr dirty="0" sz="2200">
                <a:latin typeface="Arial Narrow"/>
                <a:cs typeface="Arial Narrow"/>
              </a:rPr>
              <a:t>or</a:t>
            </a:r>
            <a:r>
              <a:rPr dirty="0" sz="2200" spc="10">
                <a:latin typeface="Arial Narrow"/>
                <a:cs typeface="Arial Narrow"/>
              </a:rPr>
              <a:t> </a:t>
            </a:r>
            <a:r>
              <a:rPr dirty="0" sz="2200" spc="-90">
                <a:latin typeface="Arial Narrow"/>
                <a:cs typeface="Arial Narrow"/>
              </a:rPr>
              <a:t>RF-</a:t>
            </a:r>
            <a:r>
              <a:rPr dirty="0" sz="2200" spc="-20">
                <a:latin typeface="Arial Narrow"/>
                <a:cs typeface="Arial Narrow"/>
              </a:rPr>
              <a:t>IVUS</a:t>
            </a:r>
            <a:endParaRPr sz="2200">
              <a:latin typeface="Arial Narrow"/>
              <a:cs typeface="Arial Narrow"/>
            </a:endParaRPr>
          </a:p>
          <a:p>
            <a:pPr marL="1656714" indent="-457200">
              <a:lnSpc>
                <a:spcPts val="2875"/>
              </a:lnSpc>
              <a:buClr>
                <a:srgbClr val="C00000"/>
              </a:buClr>
              <a:buAutoNum type="arabicPeriod"/>
              <a:tabLst>
                <a:tab pos="1656714" algn="l"/>
              </a:tabLst>
            </a:pPr>
            <a:r>
              <a:rPr dirty="0" sz="2200">
                <a:latin typeface="Arial Narrow"/>
                <a:cs typeface="Arial Narrow"/>
              </a:rPr>
              <a:t>Lipid-Rich</a:t>
            </a:r>
            <a:r>
              <a:rPr dirty="0" sz="2200" spc="-50">
                <a:latin typeface="Arial Narrow"/>
                <a:cs typeface="Arial Narrow"/>
              </a:rPr>
              <a:t> </a:t>
            </a:r>
            <a:r>
              <a:rPr dirty="0" sz="2200" spc="-35">
                <a:latin typeface="Arial Narrow"/>
                <a:cs typeface="Arial Narrow"/>
              </a:rPr>
              <a:t>Plaque </a:t>
            </a:r>
            <a:r>
              <a:rPr dirty="0" sz="2200">
                <a:latin typeface="Arial Narrow"/>
                <a:cs typeface="Arial Narrow"/>
              </a:rPr>
              <a:t>by</a:t>
            </a:r>
            <a:r>
              <a:rPr dirty="0" sz="2200" spc="-35">
                <a:latin typeface="Arial Narrow"/>
                <a:cs typeface="Arial Narrow"/>
              </a:rPr>
              <a:t> </a:t>
            </a:r>
            <a:r>
              <a:rPr dirty="0" sz="2200" spc="-105">
                <a:latin typeface="Arial Narrow"/>
                <a:cs typeface="Arial Narrow"/>
              </a:rPr>
              <a:t>NIRS</a:t>
            </a:r>
            <a:r>
              <a:rPr dirty="0" sz="2200" spc="-2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(</a:t>
            </a:r>
            <a:r>
              <a:rPr dirty="0" baseline="-21505" sz="2325" spc="-15">
                <a:latin typeface="Arial Narrow"/>
                <a:cs typeface="Arial Narrow"/>
              </a:rPr>
              <a:t>max</a:t>
            </a:r>
            <a:r>
              <a:rPr dirty="0" sz="2400" spc="-10">
                <a:latin typeface="Arial Narrow"/>
                <a:cs typeface="Arial Narrow"/>
              </a:rPr>
              <a:t>LCBI</a:t>
            </a:r>
            <a:r>
              <a:rPr dirty="0" baseline="-21505" sz="2325" spc="-15">
                <a:latin typeface="Arial Narrow"/>
                <a:cs typeface="Arial Narrow"/>
              </a:rPr>
              <a:t>4mm</a:t>
            </a:r>
            <a:r>
              <a:rPr dirty="0" sz="2400" spc="-10">
                <a:latin typeface="Arial Narrow"/>
                <a:cs typeface="Arial Narrow"/>
              </a:rPr>
              <a:t>&gt;315)</a:t>
            </a:r>
            <a:endParaRPr sz="2400">
              <a:latin typeface="Arial Narrow"/>
              <a:cs typeface="Arial Narrow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3686" y="3523043"/>
            <a:ext cx="76200" cy="190420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876300" y="855515"/>
            <a:ext cx="10367010" cy="71755"/>
            <a:chOff x="876300" y="855515"/>
            <a:chExt cx="10367010" cy="71755"/>
          </a:xfrm>
        </p:grpSpPr>
        <p:sp>
          <p:nvSpPr>
            <p:cNvPr id="13" name="object 13" descr=""/>
            <p:cNvSpPr/>
            <p:nvPr/>
          </p:nvSpPr>
          <p:spPr>
            <a:xfrm>
              <a:off x="876300" y="8698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79930" y="9206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8970540" y="238590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955470" y="1795926"/>
            <a:ext cx="504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4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with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47081" y="1255135"/>
            <a:ext cx="6883400" cy="459359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80365" algn="l"/>
              </a:tabLst>
            </a:pPr>
            <a:r>
              <a:rPr dirty="0" sz="2400" spc="-35">
                <a:latin typeface="Arial Narrow"/>
                <a:cs typeface="Arial Narrow"/>
              </a:rPr>
              <a:t>Men</a:t>
            </a:r>
            <a:r>
              <a:rPr dirty="0" sz="2400" spc="-4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or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 spc="-30">
                <a:latin typeface="Arial Narrow"/>
                <a:cs typeface="Arial Narrow"/>
              </a:rPr>
              <a:t>women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at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least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 spc="-50">
                <a:latin typeface="Arial Narrow"/>
                <a:cs typeface="Arial Narrow"/>
              </a:rPr>
              <a:t>age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 spc="-395">
                <a:latin typeface="Arial Narrow"/>
                <a:cs typeface="Arial Narrow"/>
              </a:rPr>
              <a:t>≥</a:t>
            </a:r>
            <a:r>
              <a:rPr dirty="0" sz="2400">
                <a:latin typeface="Arial Narrow"/>
                <a:cs typeface="Arial Narrow"/>
              </a:rPr>
              <a:t> 18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years.</a:t>
            </a:r>
            <a:endParaRPr sz="2400">
              <a:latin typeface="Arial Narrow"/>
              <a:cs typeface="Arial Narrow"/>
            </a:endParaRPr>
          </a:p>
          <a:p>
            <a:pPr marL="380365" marR="30480" indent="-342900">
              <a:lnSpc>
                <a:spcPts val="3629"/>
              </a:lnSpc>
              <a:spcBef>
                <a:spcPts val="185"/>
              </a:spcBef>
              <a:buAutoNum type="arabicPeriod"/>
              <a:tabLst>
                <a:tab pos="380365" algn="l"/>
              </a:tabLst>
            </a:pPr>
            <a:r>
              <a:rPr dirty="0" sz="2400">
                <a:latin typeface="Arial Narrow"/>
                <a:cs typeface="Arial Narrow"/>
              </a:rPr>
              <a:t>Patients</a:t>
            </a:r>
            <a:r>
              <a:rPr dirty="0" sz="2400" spc="45">
                <a:latin typeface="Arial Narrow"/>
                <a:cs typeface="Arial Narrow"/>
              </a:rPr>
              <a:t> </a:t>
            </a:r>
            <a:r>
              <a:rPr dirty="0" sz="2400" spc="60">
                <a:latin typeface="Arial Narrow"/>
                <a:cs typeface="Arial Narrow"/>
              </a:rPr>
              <a:t>with</a:t>
            </a:r>
            <a:r>
              <a:rPr dirty="0" sz="2400" spc="4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angiographically</a:t>
            </a:r>
            <a:r>
              <a:rPr dirty="0" sz="2400" spc="4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significant</a:t>
            </a:r>
            <a:r>
              <a:rPr dirty="0" sz="2400" spc="45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stenosis</a:t>
            </a:r>
            <a:r>
              <a:rPr dirty="0" sz="2400" spc="45">
                <a:latin typeface="Arial Narrow"/>
                <a:cs typeface="Arial Narrow"/>
              </a:rPr>
              <a:t> </a:t>
            </a:r>
            <a:r>
              <a:rPr dirty="0" sz="2400" spc="40">
                <a:latin typeface="Arial Narrow"/>
                <a:cs typeface="Arial Narrow"/>
              </a:rPr>
              <a:t>(&gt;50%) 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negative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400" spc="-245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FFR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(&gt;0.80)</a:t>
            </a:r>
            <a:r>
              <a:rPr dirty="0" u="heavy" sz="2400" spc="5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400" spc="-2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and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meeting two</a:t>
            </a:r>
            <a:r>
              <a:rPr dirty="0" u="heavy" sz="2400" spc="5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of the</a:t>
            </a:r>
            <a:r>
              <a:rPr dirty="0" u="heavy" sz="2400" spc="5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following,</a:t>
            </a:r>
            <a:endParaRPr sz="2400">
              <a:latin typeface="Arial Narrow"/>
              <a:cs typeface="Arial Narrow"/>
            </a:endParaRPr>
          </a:p>
          <a:p>
            <a:pPr lvl="1" marL="655955" indent="-269240">
              <a:lnSpc>
                <a:spcPct val="100000"/>
              </a:lnSpc>
              <a:spcBef>
                <a:spcPts val="120"/>
              </a:spcBef>
              <a:buAutoNum type="arabicParenR"/>
              <a:tabLst>
                <a:tab pos="655955" algn="l"/>
              </a:tabLst>
            </a:pPr>
            <a:r>
              <a:rPr dirty="0" sz="2400" spc="-120">
                <a:latin typeface="Arial Narrow"/>
                <a:cs typeface="Arial Narrow"/>
              </a:rPr>
              <a:t>MLA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 spc="-265">
                <a:latin typeface="Arial Narrow"/>
                <a:cs typeface="Arial Narrow"/>
              </a:rPr>
              <a:t>&lt;</a:t>
            </a:r>
            <a:r>
              <a:rPr dirty="0" sz="2400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4mm</a:t>
            </a:r>
            <a:r>
              <a:rPr dirty="0" baseline="25089" sz="2325" spc="-30">
                <a:latin typeface="Arial Narrow"/>
                <a:cs typeface="Arial Narrow"/>
              </a:rPr>
              <a:t>2</a:t>
            </a:r>
            <a:endParaRPr baseline="25089" sz="2325">
              <a:latin typeface="Arial Narrow"/>
              <a:cs typeface="Arial Narrow"/>
            </a:endParaRPr>
          </a:p>
          <a:p>
            <a:pPr lvl="1" marL="681355" indent="-294640">
              <a:lnSpc>
                <a:spcPct val="100000"/>
              </a:lnSpc>
              <a:spcBef>
                <a:spcPts val="720"/>
              </a:spcBef>
              <a:buAutoNum type="arabicParenR"/>
              <a:tabLst>
                <a:tab pos="681355" algn="l"/>
              </a:tabLst>
            </a:pPr>
            <a:r>
              <a:rPr dirty="0" sz="2400" spc="-35">
                <a:latin typeface="Arial Narrow"/>
                <a:cs typeface="Arial Narrow"/>
              </a:rPr>
              <a:t>Plaque</a:t>
            </a:r>
            <a:r>
              <a:rPr dirty="0" sz="2400" spc="-10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burden</a:t>
            </a:r>
            <a:r>
              <a:rPr dirty="0" sz="2400" spc="-120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&gt;70%</a:t>
            </a:r>
            <a:endParaRPr sz="2400">
              <a:latin typeface="Arial Narrow"/>
              <a:cs typeface="Arial Narrow"/>
            </a:endParaRPr>
          </a:p>
          <a:p>
            <a:pPr lvl="1" marL="680720" indent="-294005">
              <a:lnSpc>
                <a:spcPct val="100000"/>
              </a:lnSpc>
              <a:spcBef>
                <a:spcPts val="720"/>
              </a:spcBef>
              <a:buAutoNum type="arabicParenR"/>
              <a:tabLst>
                <a:tab pos="680720" algn="l"/>
              </a:tabLst>
            </a:pPr>
            <a:r>
              <a:rPr dirty="0" sz="2400" spc="-215">
                <a:latin typeface="Arial Narrow"/>
                <a:cs typeface="Arial Narrow"/>
              </a:rPr>
              <a:t>TCFA</a:t>
            </a:r>
            <a:r>
              <a:rPr dirty="0" sz="2400">
                <a:latin typeface="Arial Narrow"/>
                <a:cs typeface="Arial Narrow"/>
              </a:rPr>
              <a:t> detected</a:t>
            </a:r>
            <a:r>
              <a:rPr dirty="0" sz="2400" spc="-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by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 spc="-105">
                <a:latin typeface="Arial Narrow"/>
                <a:cs typeface="Arial Narrow"/>
              </a:rPr>
              <a:t>RF-</a:t>
            </a:r>
            <a:r>
              <a:rPr dirty="0" sz="2400" spc="-95">
                <a:latin typeface="Arial Narrow"/>
                <a:cs typeface="Arial Narrow"/>
              </a:rPr>
              <a:t>IVUS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or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OCT</a:t>
            </a:r>
            <a:endParaRPr sz="2400">
              <a:latin typeface="Arial Narrow"/>
              <a:cs typeface="Arial Narrow"/>
            </a:endParaRPr>
          </a:p>
          <a:p>
            <a:pPr lvl="1" marL="682625" indent="-295910">
              <a:lnSpc>
                <a:spcPct val="100000"/>
              </a:lnSpc>
              <a:spcBef>
                <a:spcPts val="720"/>
              </a:spcBef>
              <a:buAutoNum type="arabicParenR"/>
              <a:tabLst>
                <a:tab pos="682625" algn="l"/>
              </a:tabLst>
            </a:pPr>
            <a:r>
              <a:rPr dirty="0" sz="2400" spc="-30">
                <a:latin typeface="Arial Narrow"/>
                <a:cs typeface="Arial Narrow"/>
              </a:rPr>
              <a:t>Large</a:t>
            </a:r>
            <a:r>
              <a:rPr dirty="0" sz="2400" spc="-110">
                <a:latin typeface="Arial Narrow"/>
                <a:cs typeface="Arial Narrow"/>
              </a:rPr>
              <a:t> </a:t>
            </a:r>
            <a:r>
              <a:rPr dirty="0" sz="2400" spc="55">
                <a:latin typeface="Arial Narrow"/>
                <a:cs typeface="Arial Narrow"/>
              </a:rPr>
              <a:t>lipid-</a:t>
            </a:r>
            <a:r>
              <a:rPr dirty="0" sz="2400" spc="60">
                <a:latin typeface="Arial Narrow"/>
                <a:cs typeface="Arial Narrow"/>
              </a:rPr>
              <a:t>rich</a:t>
            </a:r>
            <a:r>
              <a:rPr dirty="0" sz="2400" spc="-9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plaque</a:t>
            </a:r>
            <a:r>
              <a:rPr dirty="0" sz="2400" spc="-7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on</a:t>
            </a:r>
            <a:r>
              <a:rPr dirty="0" sz="2400" spc="-70">
                <a:latin typeface="Arial Narrow"/>
                <a:cs typeface="Arial Narrow"/>
              </a:rPr>
              <a:t> </a:t>
            </a:r>
            <a:r>
              <a:rPr dirty="0" sz="2400" spc="-120">
                <a:latin typeface="Arial Narrow"/>
                <a:cs typeface="Arial Narrow"/>
              </a:rPr>
              <a:t>NIRS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(maxLCBI</a:t>
            </a:r>
            <a:r>
              <a:rPr dirty="0" baseline="-21505" sz="2325" spc="-37">
                <a:latin typeface="Arial Narrow"/>
                <a:cs typeface="Arial Narrow"/>
              </a:rPr>
              <a:t>4mm</a:t>
            </a:r>
            <a:r>
              <a:rPr dirty="0" baseline="-21505" sz="2325" spc="179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&gt;315)</a:t>
            </a:r>
            <a:endParaRPr sz="2400">
              <a:latin typeface="Arial Narrow"/>
              <a:cs typeface="Arial Narrow"/>
            </a:endParaRPr>
          </a:p>
          <a:p>
            <a:pPr marL="312420" indent="-274320">
              <a:lnSpc>
                <a:spcPct val="100000"/>
              </a:lnSpc>
              <a:spcBef>
                <a:spcPts val="1075"/>
              </a:spcBef>
              <a:buAutoNum type="arabicPeriod" startAt="4"/>
              <a:tabLst>
                <a:tab pos="312420" algn="l"/>
              </a:tabLst>
            </a:pPr>
            <a:r>
              <a:rPr dirty="0" sz="2400">
                <a:latin typeface="Arial Narrow"/>
                <a:cs typeface="Arial Narrow"/>
              </a:rPr>
              <a:t>Eligible</a:t>
            </a:r>
            <a:r>
              <a:rPr dirty="0" sz="2400" spc="-25">
                <a:latin typeface="Arial Narrow"/>
                <a:cs typeface="Arial Narrow"/>
              </a:rPr>
              <a:t> </a:t>
            </a:r>
            <a:r>
              <a:rPr dirty="0" sz="2400" spc="50">
                <a:latin typeface="Arial Narrow"/>
                <a:cs typeface="Arial Narrow"/>
              </a:rPr>
              <a:t>for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 spc="-100">
                <a:latin typeface="Arial Narrow"/>
                <a:cs typeface="Arial Narrow"/>
              </a:rPr>
              <a:t>PCI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 spc="60">
                <a:latin typeface="Arial Narrow"/>
                <a:cs typeface="Arial Narrow"/>
              </a:rPr>
              <a:t>with</a:t>
            </a:r>
            <a:r>
              <a:rPr dirty="0" sz="2400" spc="-25">
                <a:latin typeface="Arial Narrow"/>
                <a:cs typeface="Arial Narrow"/>
              </a:rPr>
              <a:t> Absorb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 spc="-114">
                <a:latin typeface="Arial Narrow"/>
                <a:cs typeface="Arial Narrow"/>
              </a:rPr>
              <a:t>BVS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or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 spc="-315">
                <a:latin typeface="Arial Narrow"/>
                <a:cs typeface="Arial Narrow"/>
              </a:rPr>
              <a:t>EES</a:t>
            </a:r>
            <a:endParaRPr sz="2400">
              <a:latin typeface="Arial Narrow"/>
              <a:cs typeface="Arial Narrow"/>
            </a:endParaRPr>
          </a:p>
          <a:p>
            <a:pPr marL="309880" indent="-271780">
              <a:lnSpc>
                <a:spcPct val="100000"/>
              </a:lnSpc>
              <a:spcBef>
                <a:spcPts val="720"/>
              </a:spcBef>
              <a:buAutoNum type="arabicPeriod" startAt="4"/>
              <a:tabLst>
                <a:tab pos="309880" algn="l"/>
              </a:tabLst>
            </a:pPr>
            <a:r>
              <a:rPr dirty="0" sz="2400" spc="-35">
                <a:latin typeface="Arial Narrow"/>
                <a:cs typeface="Arial Narrow"/>
              </a:rPr>
              <a:t>Reference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 spc="-40">
                <a:latin typeface="Arial Narrow"/>
                <a:cs typeface="Arial Narrow"/>
              </a:rPr>
              <a:t>vessel</a:t>
            </a:r>
            <a:r>
              <a:rPr dirty="0" sz="2400" spc="-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diameter</a:t>
            </a:r>
            <a:r>
              <a:rPr dirty="0" sz="2400" spc="-15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2.75</a:t>
            </a:r>
            <a:r>
              <a:rPr dirty="0" sz="2400" spc="-15">
                <a:latin typeface="Arial Narrow"/>
                <a:cs typeface="Arial Narrow"/>
              </a:rPr>
              <a:t> </a:t>
            </a:r>
            <a:r>
              <a:rPr dirty="0" sz="2400" spc="75">
                <a:latin typeface="Arial Narrow"/>
                <a:cs typeface="Arial Narrow"/>
              </a:rPr>
              <a:t>–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4.0</a:t>
            </a:r>
            <a:r>
              <a:rPr dirty="0" sz="2400" spc="-15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mm</a:t>
            </a:r>
            <a:endParaRPr sz="2400">
              <a:latin typeface="Arial Narrow"/>
              <a:cs typeface="Arial Narrow"/>
            </a:endParaRPr>
          </a:p>
          <a:p>
            <a:pPr marL="318135" indent="-280035">
              <a:lnSpc>
                <a:spcPct val="100000"/>
              </a:lnSpc>
              <a:spcBef>
                <a:spcPts val="720"/>
              </a:spcBef>
              <a:buAutoNum type="arabicPeriod" startAt="4"/>
              <a:tabLst>
                <a:tab pos="318135" algn="l"/>
              </a:tabLst>
            </a:pPr>
            <a:r>
              <a:rPr dirty="0" sz="2400" spc="-45">
                <a:latin typeface="Arial Narrow"/>
                <a:cs typeface="Arial Narrow"/>
              </a:rPr>
              <a:t>Lesion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length</a:t>
            </a:r>
            <a:r>
              <a:rPr dirty="0" sz="2400" spc="-40">
                <a:latin typeface="Arial Narrow"/>
                <a:cs typeface="Arial Narrow"/>
              </a:rPr>
              <a:t> ≤40 </a:t>
            </a:r>
            <a:r>
              <a:rPr dirty="0" sz="2400" spc="-25">
                <a:latin typeface="Arial Narrow"/>
                <a:cs typeface="Arial Narrow"/>
              </a:rPr>
              <a:t>mm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42856" y="6129229"/>
            <a:ext cx="916368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50" spc="-25">
                <a:solidFill>
                  <a:srgbClr val="FFFFFF"/>
                </a:solidFill>
                <a:latin typeface="Arial Narrow"/>
                <a:cs typeface="Arial Narrow"/>
              </a:rPr>
              <a:t>BVS,</a:t>
            </a:r>
            <a:r>
              <a:rPr dirty="0" sz="1050" spc="1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bioresorbable</a:t>
            </a:r>
            <a:r>
              <a:rPr dirty="0" sz="1050" spc="1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vascular</a:t>
            </a:r>
            <a:r>
              <a:rPr dirty="0" sz="1050" spc="1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scaffold;</a:t>
            </a:r>
            <a:r>
              <a:rPr dirty="0" sz="1050" spc="1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50">
                <a:solidFill>
                  <a:srgbClr val="FFFFFF"/>
                </a:solidFill>
                <a:latin typeface="Arial Narrow"/>
                <a:cs typeface="Arial Narrow"/>
              </a:rPr>
              <a:t>CABG,</a:t>
            </a:r>
            <a:r>
              <a:rPr dirty="0" sz="1050" spc="1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coronary</a:t>
            </a:r>
            <a:r>
              <a:rPr dirty="0" sz="1050" spc="1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artery</a:t>
            </a:r>
            <a:r>
              <a:rPr dirty="0" sz="1050" spc="1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Narrow"/>
                <a:cs typeface="Arial Narrow"/>
              </a:rPr>
              <a:t>bypass</a:t>
            </a:r>
            <a:r>
              <a:rPr dirty="0" sz="1050" spc="1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grafting;</a:t>
            </a:r>
            <a:r>
              <a:rPr dirty="0" sz="1050" spc="1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45">
                <a:solidFill>
                  <a:srgbClr val="FFFFFF"/>
                </a:solidFill>
                <a:latin typeface="Arial Narrow"/>
                <a:cs typeface="Arial Narrow"/>
              </a:rPr>
              <a:t>CAD,</a:t>
            </a:r>
            <a:r>
              <a:rPr dirty="0" sz="1050" spc="114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coronary</a:t>
            </a:r>
            <a:r>
              <a:rPr dirty="0" sz="1050" spc="1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artery</a:t>
            </a:r>
            <a:r>
              <a:rPr dirty="0" sz="1050" spc="1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Narrow"/>
                <a:cs typeface="Arial Narrow"/>
              </a:rPr>
              <a:t>disease;</a:t>
            </a:r>
            <a:r>
              <a:rPr dirty="0" sz="1050" spc="1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95">
                <a:solidFill>
                  <a:srgbClr val="FFFFFF"/>
                </a:solidFill>
                <a:latin typeface="Arial Narrow"/>
                <a:cs typeface="Arial Narrow"/>
              </a:rPr>
              <a:t>EES,</a:t>
            </a:r>
            <a:r>
              <a:rPr dirty="0" sz="1050" spc="1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everolimus-eluting</a:t>
            </a:r>
            <a:r>
              <a:rPr dirty="0" sz="1050" spc="1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stent;</a:t>
            </a:r>
            <a:r>
              <a:rPr dirty="0" sz="1050" spc="1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65">
                <a:solidFill>
                  <a:srgbClr val="FFFFFF"/>
                </a:solidFill>
                <a:latin typeface="Arial Narrow"/>
                <a:cs typeface="Arial Narrow"/>
              </a:rPr>
              <a:t>FFR,</a:t>
            </a:r>
            <a:r>
              <a:rPr dirty="0" sz="1050" spc="1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fractional</a:t>
            </a:r>
            <a:r>
              <a:rPr dirty="0" sz="1050" spc="1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flow</a:t>
            </a:r>
            <a:r>
              <a:rPr dirty="0" sz="1050" spc="1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reserve;</a:t>
            </a:r>
            <a:r>
              <a:rPr dirty="0" sz="1050" spc="10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Calibri"/>
                <a:cs typeface="Calibri"/>
              </a:rPr>
              <a:t>maxLCBI4mm,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maximal</a:t>
            </a:r>
            <a:r>
              <a:rPr dirty="0" sz="105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lipid</a:t>
            </a:r>
            <a:r>
              <a:rPr dirty="0" sz="10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dirty="0" sz="105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burden</a:t>
            </a:r>
            <a:r>
              <a:rPr dirty="0" sz="105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index</a:t>
            </a:r>
            <a:r>
              <a:rPr dirty="0" sz="105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0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0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dirty="0" sz="10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segment;</a:t>
            </a:r>
            <a:r>
              <a:rPr dirty="0" sz="105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0">
                <a:solidFill>
                  <a:srgbClr val="FFFFFF"/>
                </a:solidFill>
                <a:latin typeface="Arial Narrow"/>
                <a:cs typeface="Arial Narrow"/>
              </a:rPr>
              <a:t>NIRS,</a:t>
            </a:r>
            <a:r>
              <a:rPr dirty="0" sz="1050" spc="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near-infrared</a:t>
            </a:r>
            <a:r>
              <a:rPr dirty="0" sz="105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spectroscopy;</a:t>
            </a:r>
            <a:r>
              <a:rPr dirty="0" sz="105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90">
                <a:solidFill>
                  <a:srgbClr val="FFFFFF"/>
                </a:solidFill>
                <a:latin typeface="Arial Narrow"/>
                <a:cs typeface="Arial Narrow"/>
              </a:rPr>
              <a:t>OCT,</a:t>
            </a:r>
            <a:r>
              <a:rPr dirty="0" sz="105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optical</a:t>
            </a:r>
            <a:r>
              <a:rPr dirty="0" sz="105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Narrow"/>
                <a:cs typeface="Arial Narrow"/>
              </a:rPr>
              <a:t>coherence</a:t>
            </a:r>
            <a:r>
              <a:rPr dirty="0" sz="105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tomography;</a:t>
            </a:r>
            <a:r>
              <a:rPr dirty="0" sz="105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55">
                <a:solidFill>
                  <a:srgbClr val="FFFFFF"/>
                </a:solidFill>
                <a:latin typeface="Arial Narrow"/>
                <a:cs typeface="Arial Narrow"/>
              </a:rPr>
              <a:t>RF-</a:t>
            </a:r>
            <a:r>
              <a:rPr dirty="0" sz="1050" spc="-45">
                <a:solidFill>
                  <a:srgbClr val="FFFFFF"/>
                </a:solidFill>
                <a:latin typeface="Arial Narrow"/>
                <a:cs typeface="Arial Narrow"/>
              </a:rPr>
              <a:t>IVUS,</a:t>
            </a:r>
            <a:r>
              <a:rPr dirty="0" sz="1050" spc="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radiofrequency</a:t>
            </a:r>
            <a:r>
              <a:rPr dirty="0" sz="105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intravascular</a:t>
            </a:r>
            <a:r>
              <a:rPr dirty="0" sz="105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Narrow"/>
                <a:cs typeface="Arial Narrow"/>
              </a:rPr>
              <a:t>ultrasonography; </a:t>
            </a:r>
            <a:r>
              <a:rPr dirty="0" sz="1050" spc="-75">
                <a:solidFill>
                  <a:srgbClr val="FFFFFF"/>
                </a:solidFill>
                <a:latin typeface="Arial Narrow"/>
                <a:cs typeface="Arial Narrow"/>
              </a:rPr>
              <a:t>TCFA,</a:t>
            </a:r>
            <a:r>
              <a:rPr dirty="0" sz="1050" spc="7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thin-cap</a:t>
            </a:r>
            <a:r>
              <a:rPr dirty="0" sz="1050" spc="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fibroatheroma.</a:t>
            </a:r>
            <a:r>
              <a:rPr dirty="0" sz="105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90">
                <a:solidFill>
                  <a:srgbClr val="FFFFFF"/>
                </a:solidFill>
                <a:latin typeface="Arial Narrow"/>
                <a:cs typeface="Arial Narrow"/>
              </a:rPr>
              <a:t>TCFA</a:t>
            </a:r>
            <a:r>
              <a:rPr dirty="0" sz="1050" spc="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was</a:t>
            </a:r>
            <a:r>
              <a:rPr dirty="0" sz="1050" spc="6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defined</a:t>
            </a:r>
            <a:r>
              <a:rPr dirty="0" sz="1050" spc="5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as</a:t>
            </a:r>
            <a:r>
              <a:rPr dirty="0" sz="1050" spc="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050" spc="7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≥10%</a:t>
            </a:r>
            <a:r>
              <a:rPr dirty="0" sz="1050" spc="7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confluent</a:t>
            </a:r>
            <a:r>
              <a:rPr dirty="0" sz="1050" spc="7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necrotic</a:t>
            </a:r>
            <a:r>
              <a:rPr dirty="0" sz="1050" spc="8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core</a:t>
            </a:r>
            <a:r>
              <a:rPr dirty="0" sz="1050" spc="7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with</a:t>
            </a:r>
            <a:r>
              <a:rPr dirty="0" sz="1050" spc="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&gt;30°</a:t>
            </a:r>
            <a:r>
              <a:rPr dirty="0" sz="1050" spc="6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abutting</a:t>
            </a:r>
            <a:r>
              <a:rPr dirty="0" sz="1050" spc="8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1050" spc="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lumen</a:t>
            </a:r>
            <a:r>
              <a:rPr dirty="0" sz="1050" spc="6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in</a:t>
            </a:r>
            <a:r>
              <a:rPr dirty="0" sz="1050" spc="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dirty="0" sz="1050" spc="7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consecutive</a:t>
            </a:r>
            <a:r>
              <a:rPr dirty="0" sz="1050" spc="7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frames</a:t>
            </a:r>
            <a:r>
              <a:rPr dirty="0" sz="1050" spc="6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dirty="0" sz="1050" spc="7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50">
                <a:solidFill>
                  <a:srgbClr val="FFFFFF"/>
                </a:solidFill>
                <a:latin typeface="Arial Narrow"/>
                <a:cs typeface="Arial Narrow"/>
              </a:rPr>
              <a:t>RF-</a:t>
            </a:r>
            <a:r>
              <a:rPr dirty="0" sz="1050" spc="-25">
                <a:solidFill>
                  <a:srgbClr val="FFFFFF"/>
                </a:solidFill>
                <a:latin typeface="Arial Narrow"/>
                <a:cs typeface="Arial Narrow"/>
              </a:rPr>
              <a:t>IVUS</a:t>
            </a:r>
            <a:r>
              <a:rPr dirty="0" sz="1050" spc="8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or</a:t>
            </a:r>
            <a:r>
              <a:rPr dirty="0" sz="1050" spc="7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050" spc="7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lipid</a:t>
            </a:r>
            <a:r>
              <a:rPr dirty="0" sz="1050" spc="5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plaque</a:t>
            </a:r>
            <a:r>
              <a:rPr dirty="0" sz="1050" spc="5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with</a:t>
            </a:r>
            <a:r>
              <a:rPr dirty="0" sz="1050" spc="6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arc</a:t>
            </a:r>
            <a:r>
              <a:rPr dirty="0" sz="105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&gt;90°</a:t>
            </a:r>
            <a:r>
              <a:rPr dirty="0" sz="1050" spc="5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fibrous</a:t>
            </a:r>
            <a:r>
              <a:rPr dirty="0" sz="105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cap</a:t>
            </a:r>
            <a:r>
              <a:rPr dirty="0" sz="105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Arial Narrow"/>
                <a:cs typeface="Arial Narrow"/>
              </a:rPr>
              <a:t>thickness</a:t>
            </a:r>
            <a:r>
              <a:rPr dirty="0" sz="105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Narrow"/>
                <a:cs typeface="Arial Narrow"/>
              </a:rPr>
              <a:t>&lt;65</a:t>
            </a:r>
            <a:r>
              <a:rPr dirty="0" sz="105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μm</a:t>
            </a:r>
            <a:r>
              <a:rPr dirty="0" sz="105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OCT.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12515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Major</a:t>
            </a:r>
            <a:r>
              <a:rPr dirty="0" sz="3200" spc="-55"/>
              <a:t> </a:t>
            </a:r>
            <a:r>
              <a:rPr dirty="0" sz="3200"/>
              <a:t>Inclusion</a:t>
            </a:r>
            <a:r>
              <a:rPr dirty="0" sz="3200" spc="-50"/>
              <a:t> </a:t>
            </a:r>
            <a:r>
              <a:rPr dirty="0" sz="3200" spc="-10"/>
              <a:t>Criteria</a:t>
            </a:r>
            <a:endParaRPr sz="3200"/>
          </a:p>
        </p:txBody>
      </p:sp>
      <p:grpSp>
        <p:nvGrpSpPr>
          <p:cNvPr id="7" name="object 7" descr=""/>
          <p:cNvGrpSpPr/>
          <p:nvPr/>
        </p:nvGrpSpPr>
        <p:grpSpPr>
          <a:xfrm>
            <a:off x="876300" y="855515"/>
            <a:ext cx="10367010" cy="71755"/>
            <a:chOff x="876300" y="855515"/>
            <a:chExt cx="10367010" cy="71755"/>
          </a:xfrm>
        </p:grpSpPr>
        <p:sp>
          <p:nvSpPr>
            <p:cNvPr id="8" name="object 8" descr=""/>
            <p:cNvSpPr/>
            <p:nvPr/>
          </p:nvSpPr>
          <p:spPr>
            <a:xfrm>
              <a:off x="876300" y="8698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79930" y="9206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8970540" y="238590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90925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Major</a:t>
            </a:r>
            <a:r>
              <a:rPr dirty="0" sz="3200" spc="-60"/>
              <a:t> </a:t>
            </a:r>
            <a:r>
              <a:rPr dirty="0" sz="3200" spc="-50"/>
              <a:t>Exclusion</a:t>
            </a:r>
            <a:r>
              <a:rPr dirty="0" sz="3200" spc="-55"/>
              <a:t> </a:t>
            </a:r>
            <a:r>
              <a:rPr dirty="0" sz="3200" spc="-10"/>
              <a:t>Criteria</a:t>
            </a:r>
            <a:endParaRPr sz="3200"/>
          </a:p>
        </p:txBody>
      </p:sp>
      <p:grpSp>
        <p:nvGrpSpPr>
          <p:cNvPr id="4" name="object 4" descr=""/>
          <p:cNvGrpSpPr/>
          <p:nvPr/>
        </p:nvGrpSpPr>
        <p:grpSpPr>
          <a:xfrm>
            <a:off x="876300" y="855515"/>
            <a:ext cx="10367010" cy="71755"/>
            <a:chOff x="876300" y="855515"/>
            <a:chExt cx="10367010" cy="71755"/>
          </a:xfrm>
        </p:grpSpPr>
        <p:sp>
          <p:nvSpPr>
            <p:cNvPr id="5" name="object 5" descr=""/>
            <p:cNvSpPr/>
            <p:nvPr/>
          </p:nvSpPr>
          <p:spPr>
            <a:xfrm>
              <a:off x="876300" y="8698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79930" y="9206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971009" y="1158460"/>
            <a:ext cx="9518015" cy="441452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60"/>
              </a:spcBef>
              <a:buAutoNum type="arabicPeriod"/>
              <a:tabLst>
                <a:tab pos="354965" algn="l"/>
              </a:tabLst>
            </a:pPr>
            <a:r>
              <a:rPr dirty="0" sz="2400">
                <a:latin typeface="Arial Narrow"/>
                <a:cs typeface="Arial Narrow"/>
              </a:rPr>
              <a:t>Patients</a:t>
            </a:r>
            <a:r>
              <a:rPr dirty="0" sz="2400" spc="7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</a:t>
            </a:r>
            <a:r>
              <a:rPr dirty="0" sz="2400" spc="7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whom</a:t>
            </a:r>
            <a:r>
              <a:rPr dirty="0" sz="2400" spc="7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7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preferred</a:t>
            </a:r>
            <a:r>
              <a:rPr dirty="0" sz="2400" spc="7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treatment</a:t>
            </a:r>
            <a:r>
              <a:rPr dirty="0" sz="2400" spc="7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is</a:t>
            </a:r>
            <a:r>
              <a:rPr dirty="0" sz="2400" spc="7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CABG.</a:t>
            </a:r>
            <a:endParaRPr sz="24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dirty="0" sz="2400" spc="-20">
                <a:latin typeface="Arial Narrow"/>
                <a:cs typeface="Arial Narrow"/>
              </a:rPr>
              <a:t>Previously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stented</a:t>
            </a:r>
            <a:r>
              <a:rPr dirty="0" sz="2400" spc="-3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lesion</a:t>
            </a:r>
            <a:endParaRPr sz="24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dirty="0" sz="2400" spc="-70">
                <a:latin typeface="Arial Narrow"/>
                <a:cs typeface="Arial Narrow"/>
              </a:rPr>
              <a:t>Bypass</a:t>
            </a:r>
            <a:r>
              <a:rPr dirty="0" sz="2400" spc="-20">
                <a:latin typeface="Arial Narrow"/>
                <a:cs typeface="Arial Narrow"/>
              </a:rPr>
              <a:t> </a:t>
            </a:r>
            <a:r>
              <a:rPr dirty="0" sz="2400" spc="55">
                <a:latin typeface="Arial Narrow"/>
                <a:cs typeface="Arial Narrow"/>
              </a:rPr>
              <a:t>graft</a:t>
            </a:r>
            <a:r>
              <a:rPr dirty="0" sz="2400" spc="-1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lesion</a:t>
            </a:r>
            <a:endParaRPr sz="24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dirty="0" sz="2400">
                <a:latin typeface="Arial Narrow"/>
                <a:cs typeface="Arial Narrow"/>
              </a:rPr>
              <a:t>Patients</a:t>
            </a:r>
            <a:r>
              <a:rPr dirty="0" sz="2400" spc="40">
                <a:latin typeface="Arial Narrow"/>
                <a:cs typeface="Arial Narrow"/>
              </a:rPr>
              <a:t> </a:t>
            </a:r>
            <a:r>
              <a:rPr dirty="0" sz="2400" spc="60">
                <a:latin typeface="Arial Narrow"/>
                <a:cs typeface="Arial Narrow"/>
              </a:rPr>
              <a:t>with</a:t>
            </a:r>
            <a:r>
              <a:rPr dirty="0" sz="2400" spc="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3</a:t>
            </a:r>
            <a:r>
              <a:rPr dirty="0" sz="2400" spc="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or</a:t>
            </a:r>
            <a:r>
              <a:rPr dirty="0" sz="2400" spc="4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more</a:t>
            </a:r>
            <a:r>
              <a:rPr dirty="0" sz="2400" spc="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target</a:t>
            </a:r>
            <a:r>
              <a:rPr dirty="0" sz="2400" spc="4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lesions</a:t>
            </a:r>
            <a:endParaRPr sz="24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dirty="0" sz="2400">
                <a:latin typeface="Arial Narrow"/>
                <a:cs typeface="Arial Narrow"/>
              </a:rPr>
              <a:t>Patients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60">
                <a:latin typeface="Arial Narrow"/>
                <a:cs typeface="Arial Narrow"/>
              </a:rPr>
              <a:t>with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2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target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lesions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 spc="-55">
                <a:latin typeface="Arial Narrow"/>
                <a:cs typeface="Arial Narrow"/>
              </a:rPr>
              <a:t>same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coronary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artery</a:t>
            </a:r>
            <a:endParaRPr sz="24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dirty="0" sz="2400" spc="-10">
                <a:latin typeface="Arial Narrow"/>
                <a:cs typeface="Arial Narrow"/>
              </a:rPr>
              <a:t>Heavily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calcified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or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angulated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lesion</a:t>
            </a:r>
            <a:endParaRPr sz="24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dirty="0" sz="2400">
                <a:latin typeface="Arial Narrow"/>
                <a:cs typeface="Arial Narrow"/>
              </a:rPr>
              <a:t>Bifurcation</a:t>
            </a:r>
            <a:r>
              <a:rPr dirty="0" sz="2400" spc="15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lesion</a:t>
            </a:r>
            <a:r>
              <a:rPr dirty="0" sz="2400" spc="16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requiring</a:t>
            </a:r>
            <a:r>
              <a:rPr dirty="0" sz="2400" spc="15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2-stent</a:t>
            </a:r>
            <a:r>
              <a:rPr dirty="0" sz="2400" spc="16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technique</a:t>
            </a:r>
            <a:endParaRPr sz="2400">
              <a:latin typeface="Arial Narrow"/>
              <a:cs typeface="Arial Narrow"/>
            </a:endParaRPr>
          </a:p>
          <a:p>
            <a:pPr marL="354965" marR="5080" indent="-342900">
              <a:lnSpc>
                <a:spcPct val="133300"/>
              </a:lnSpc>
              <a:buAutoNum type="arabicPeriod"/>
              <a:tabLst>
                <a:tab pos="354965" algn="l"/>
              </a:tabLst>
            </a:pPr>
            <a:r>
              <a:rPr dirty="0" sz="2400">
                <a:latin typeface="Arial Narrow"/>
                <a:cs typeface="Arial Narrow"/>
              </a:rPr>
              <a:t>Contraindication</a:t>
            </a:r>
            <a:r>
              <a:rPr dirty="0" sz="2400" spc="7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to</a:t>
            </a:r>
            <a:r>
              <a:rPr dirty="0" sz="2400" spc="8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or</a:t>
            </a:r>
            <a:r>
              <a:rPr dirty="0" sz="2400" spc="80">
                <a:latin typeface="Arial Narrow"/>
                <a:cs typeface="Arial Narrow"/>
              </a:rPr>
              <a:t> </a:t>
            </a:r>
            <a:r>
              <a:rPr dirty="0" sz="2400" spc="-30">
                <a:latin typeface="Arial Narrow"/>
                <a:cs typeface="Arial Narrow"/>
              </a:rPr>
              <a:t>planned</a:t>
            </a:r>
            <a:r>
              <a:rPr dirty="0" sz="2400" spc="8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discontinuation</a:t>
            </a:r>
            <a:r>
              <a:rPr dirty="0" sz="2400" spc="8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8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dual</a:t>
            </a:r>
            <a:r>
              <a:rPr dirty="0" sz="2400" spc="8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antiplatelet</a:t>
            </a:r>
            <a:r>
              <a:rPr dirty="0" sz="2400" spc="7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therapy</a:t>
            </a:r>
            <a:r>
              <a:rPr dirty="0" sz="2400" spc="80">
                <a:latin typeface="Arial Narrow"/>
                <a:cs typeface="Arial Narrow"/>
              </a:rPr>
              <a:t> </a:t>
            </a:r>
            <a:r>
              <a:rPr dirty="0" sz="2400" spc="50">
                <a:latin typeface="Arial Narrow"/>
                <a:cs typeface="Arial Narrow"/>
              </a:rPr>
              <a:t>within</a:t>
            </a:r>
            <a:r>
              <a:rPr dirty="0" sz="2400" spc="80">
                <a:latin typeface="Arial Narrow"/>
                <a:cs typeface="Arial Narrow"/>
              </a:rPr>
              <a:t> </a:t>
            </a:r>
            <a:r>
              <a:rPr dirty="0" sz="2400" spc="-50">
                <a:latin typeface="Arial Narrow"/>
                <a:cs typeface="Arial Narrow"/>
              </a:rPr>
              <a:t>1 </a:t>
            </a:r>
            <a:r>
              <a:rPr dirty="0" sz="2400" spc="-20">
                <a:latin typeface="Arial Narrow"/>
                <a:cs typeface="Arial Narrow"/>
              </a:rPr>
              <a:t>year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970540" y="238590"/>
            <a:ext cx="13049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4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33038" y="1047751"/>
            <a:ext cx="10228580" cy="468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41700"/>
              </a:lnSpc>
              <a:spcBef>
                <a:spcPts val="100"/>
              </a:spcBef>
              <a:buChar char="•"/>
              <a:tabLst>
                <a:tab pos="469900" algn="l"/>
                <a:tab pos="8218805" algn="l"/>
              </a:tabLst>
            </a:pPr>
            <a:r>
              <a:rPr dirty="0" sz="2400">
                <a:latin typeface="Arial Narrow"/>
                <a:cs typeface="Arial Narrow"/>
              </a:rPr>
              <a:t>During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70">
                <a:latin typeface="Arial Narrow"/>
                <a:cs typeface="Arial Narrow"/>
              </a:rPr>
              <a:t>initial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recruitment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period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 spc="55">
                <a:latin typeface="Arial Narrow"/>
                <a:cs typeface="Arial Narrow"/>
              </a:rPr>
              <a:t>trial,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-100">
                <a:latin typeface="Arial Narrow"/>
                <a:cs typeface="Arial Narrow"/>
              </a:rPr>
              <a:t>PCI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 spc="-40">
                <a:latin typeface="Arial Narrow"/>
                <a:cs typeface="Arial Narrow"/>
              </a:rPr>
              <a:t>was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performed</a:t>
            </a:r>
            <a:r>
              <a:rPr dirty="0" sz="2400">
                <a:latin typeface="Arial Narrow"/>
                <a:cs typeface="Arial Narrow"/>
              </a:rPr>
              <a:t>	</a:t>
            </a:r>
            <a:r>
              <a:rPr dirty="0" sz="2400" spc="60">
                <a:latin typeface="Arial Narrow"/>
                <a:cs typeface="Arial Narrow"/>
              </a:rPr>
              <a:t>with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 spc="-114">
                <a:latin typeface="Arial Narrow"/>
                <a:cs typeface="Arial Narrow"/>
              </a:rPr>
              <a:t>BVS</a:t>
            </a:r>
            <a:r>
              <a:rPr dirty="0" sz="2400">
                <a:latin typeface="Arial Narrow"/>
                <a:cs typeface="Arial Narrow"/>
              </a:rPr>
              <a:t> </a:t>
            </a:r>
            <a:r>
              <a:rPr dirty="0" sz="2400" spc="-35">
                <a:latin typeface="Arial Narrow"/>
                <a:cs typeface="Arial Narrow"/>
              </a:rPr>
              <a:t>(Absorb; </a:t>
            </a:r>
            <a:r>
              <a:rPr dirty="0" sz="2400">
                <a:latin typeface="Arial Narrow"/>
                <a:cs typeface="Arial Narrow"/>
              </a:rPr>
              <a:t>Abbott).</a:t>
            </a:r>
            <a:r>
              <a:rPr dirty="0" sz="2400" spc="80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Following</a:t>
            </a:r>
            <a:r>
              <a:rPr dirty="0" sz="2400" spc="8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8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withdrawal</a:t>
            </a:r>
            <a:r>
              <a:rPr dirty="0" sz="2400" spc="8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85">
                <a:latin typeface="Arial Narrow"/>
                <a:cs typeface="Arial Narrow"/>
              </a:rPr>
              <a:t> </a:t>
            </a:r>
            <a:r>
              <a:rPr dirty="0" sz="2400" spc="-105">
                <a:latin typeface="Arial Narrow"/>
                <a:cs typeface="Arial Narrow"/>
              </a:rPr>
              <a:t>BVS,</a:t>
            </a:r>
            <a:r>
              <a:rPr dirty="0" sz="2400" spc="8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cobalt-chromium</a:t>
            </a:r>
            <a:r>
              <a:rPr dirty="0" sz="2400" spc="8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everolimus-eluting</a:t>
            </a:r>
            <a:r>
              <a:rPr dirty="0" sz="2400" spc="8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metallic </a:t>
            </a:r>
            <a:r>
              <a:rPr dirty="0" sz="2400">
                <a:latin typeface="Arial Narrow"/>
                <a:cs typeface="Arial Narrow"/>
              </a:rPr>
              <a:t>stents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(Xience;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Abbott)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were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 spc="-60">
                <a:latin typeface="Arial Narrow"/>
                <a:cs typeface="Arial Narrow"/>
              </a:rPr>
              <a:t>used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 spc="50">
                <a:latin typeface="Arial Narrow"/>
                <a:cs typeface="Arial Narrow"/>
              </a:rPr>
              <a:t>for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default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device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PCI.</a:t>
            </a:r>
            <a:endParaRPr sz="2400">
              <a:latin typeface="Arial Narrow"/>
              <a:cs typeface="Arial Narrow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har char="•"/>
              <a:tabLst>
                <a:tab pos="469265" algn="l"/>
              </a:tabLst>
            </a:pPr>
            <a:r>
              <a:rPr dirty="0" sz="2400">
                <a:latin typeface="Arial Narrow"/>
                <a:cs typeface="Arial Narrow"/>
              </a:rPr>
              <a:t>Intravascular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imaging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all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target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lesions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-40">
                <a:latin typeface="Arial Narrow"/>
                <a:cs typeface="Arial Narrow"/>
              </a:rPr>
              <a:t>was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performed.</a:t>
            </a:r>
            <a:endParaRPr sz="2400">
              <a:latin typeface="Arial Narrow"/>
              <a:cs typeface="Arial Narrow"/>
            </a:endParaRPr>
          </a:p>
          <a:p>
            <a:pPr marL="469900" marR="964565" indent="-457200">
              <a:lnSpc>
                <a:spcPct val="141700"/>
              </a:lnSpc>
              <a:buChar char="•"/>
              <a:tabLst>
                <a:tab pos="469900" algn="l"/>
              </a:tabLst>
            </a:pPr>
            <a:r>
              <a:rPr dirty="0" sz="2400">
                <a:latin typeface="Arial Narrow"/>
                <a:cs typeface="Arial Narrow"/>
              </a:rPr>
              <a:t>Patients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received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dual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antiplatelet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therapy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 spc="50">
                <a:latin typeface="Arial Narrow"/>
                <a:cs typeface="Arial Narrow"/>
              </a:rPr>
              <a:t>for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at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least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 spc="95">
                <a:latin typeface="Arial Narrow"/>
                <a:cs typeface="Arial Narrow"/>
              </a:rPr>
              <a:t>6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or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12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months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 spc="55">
                <a:latin typeface="Arial Narrow"/>
                <a:cs typeface="Arial Narrow"/>
              </a:rPr>
              <a:t>after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 spc="-65">
                <a:latin typeface="Arial Narrow"/>
                <a:cs typeface="Arial Narrow"/>
              </a:rPr>
              <a:t>PCI </a:t>
            </a:r>
            <a:r>
              <a:rPr dirty="0" sz="2400">
                <a:latin typeface="Arial Narrow"/>
                <a:cs typeface="Arial Narrow"/>
              </a:rPr>
              <a:t>according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to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clinical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presentation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and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anatomical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complexity.</a:t>
            </a:r>
            <a:endParaRPr sz="2400">
              <a:latin typeface="Arial Narrow"/>
              <a:cs typeface="Arial Narrow"/>
            </a:endParaRPr>
          </a:p>
          <a:p>
            <a:pPr marL="469900" marR="15875" indent="-457200">
              <a:lnSpc>
                <a:spcPct val="141700"/>
              </a:lnSpc>
              <a:buChar char="•"/>
              <a:tabLst>
                <a:tab pos="469900" algn="l"/>
              </a:tabLst>
            </a:pPr>
            <a:r>
              <a:rPr dirty="0" sz="2400">
                <a:latin typeface="Arial Narrow"/>
                <a:cs typeface="Arial Narrow"/>
              </a:rPr>
              <a:t>Clinical follow-up </a:t>
            </a:r>
            <a:r>
              <a:rPr dirty="0" sz="2400" spc="-40">
                <a:latin typeface="Arial Narrow"/>
                <a:cs typeface="Arial Narrow"/>
              </a:rPr>
              <a:t>was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 spc="-50">
                <a:latin typeface="Arial Narrow"/>
                <a:cs typeface="Arial Narrow"/>
              </a:rPr>
              <a:t>done</a:t>
            </a:r>
            <a:r>
              <a:rPr dirty="0" sz="2400">
                <a:latin typeface="Arial Narrow"/>
                <a:cs typeface="Arial Narrow"/>
              </a:rPr>
              <a:t> at </a:t>
            </a:r>
            <a:r>
              <a:rPr dirty="0" sz="2400" spc="-135">
                <a:latin typeface="Arial Narrow"/>
                <a:cs typeface="Arial Narrow"/>
              </a:rPr>
              <a:t>1,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6, </a:t>
            </a:r>
            <a:r>
              <a:rPr dirty="0" sz="2400" spc="-45">
                <a:latin typeface="Arial Narrow"/>
                <a:cs typeface="Arial Narrow"/>
              </a:rPr>
              <a:t>12,</a:t>
            </a:r>
            <a:r>
              <a:rPr dirty="0" sz="2400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and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24 months </a:t>
            </a:r>
            <a:r>
              <a:rPr dirty="0" sz="2400" spc="-20">
                <a:latin typeface="Arial Narrow"/>
                <a:cs typeface="Arial Narrow"/>
              </a:rPr>
              <a:t>and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every</a:t>
            </a:r>
            <a:r>
              <a:rPr dirty="0" sz="2400">
                <a:latin typeface="Arial Narrow"/>
                <a:cs typeface="Arial Narrow"/>
              </a:rPr>
              <a:t> year thereafter.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Follow- </a:t>
            </a:r>
            <a:r>
              <a:rPr dirty="0" sz="2400">
                <a:latin typeface="Arial Narrow"/>
                <a:cs typeface="Arial Narrow"/>
              </a:rPr>
              <a:t>up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continued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annually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all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enrolled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patients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 spc="55">
                <a:latin typeface="Arial Narrow"/>
                <a:cs typeface="Arial Narrow"/>
              </a:rPr>
              <a:t>until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last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enrolled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patient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 spc="-20">
                <a:latin typeface="Arial Narrow"/>
                <a:cs typeface="Arial Narrow"/>
              </a:rPr>
              <a:t>reached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 spc="-50">
                <a:latin typeface="Arial Narrow"/>
                <a:cs typeface="Arial Narrow"/>
              </a:rPr>
              <a:t>2 </a:t>
            </a:r>
            <a:r>
              <a:rPr dirty="0" sz="2400" spc="-20">
                <a:latin typeface="Arial Narrow"/>
                <a:cs typeface="Arial Narrow"/>
              </a:rPr>
              <a:t>years</a:t>
            </a:r>
            <a:r>
              <a:rPr dirty="0" sz="2400" spc="-50">
                <a:latin typeface="Arial Narrow"/>
                <a:cs typeface="Arial Narrow"/>
              </a:rPr>
              <a:t> </a:t>
            </a:r>
            <a:r>
              <a:rPr dirty="0" sz="2400" spc="55">
                <a:latin typeface="Arial Narrow"/>
                <a:cs typeface="Arial Narrow"/>
              </a:rPr>
              <a:t>after</a:t>
            </a:r>
            <a:r>
              <a:rPr dirty="0" sz="2400" spc="-4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randomization.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78310" y="117116"/>
            <a:ext cx="17094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Procedure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9244494" y="180837"/>
            <a:ext cx="148780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25" b="1">
                <a:solidFill>
                  <a:srgbClr val="4472C4"/>
                </a:solidFill>
                <a:latin typeface="Arial Narrow"/>
                <a:cs typeface="Arial Narrow"/>
              </a:rPr>
              <a:t>PREVENT</a:t>
            </a:r>
            <a:endParaRPr sz="3200">
              <a:latin typeface="Arial Narrow"/>
              <a:cs typeface="Arial Narrow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76300" y="855515"/>
            <a:ext cx="10367010" cy="71755"/>
            <a:chOff x="876300" y="855515"/>
            <a:chExt cx="10367010" cy="71755"/>
          </a:xfrm>
        </p:grpSpPr>
        <p:sp>
          <p:nvSpPr>
            <p:cNvPr id="7" name="object 7" descr=""/>
            <p:cNvSpPr/>
            <p:nvPr/>
          </p:nvSpPr>
          <p:spPr>
            <a:xfrm>
              <a:off x="876300" y="8698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79930" y="9206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 h="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Naomi James</dc:creator>
  <dc:title>PowerPoint Presentation</dc:title>
  <dcterms:created xsi:type="dcterms:W3CDTF">2024-04-28T23:13:50Z</dcterms:created>
  <dcterms:modified xsi:type="dcterms:W3CDTF">2024-04-28T23:13:50Z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2021-01-20T00:00:00Z</vt:filetime>
  </property>
  <property fmtid="{D5CDD505-2E9C-101B-9397-08002B2CF9AE}" pid="3" name="Creator">
    <vt:lpwstr>Aspose.Slides for Java 17.4</vt:lpwstr>
  </property>
  <property fmtid="{D5CDD505-2E9C-101B-9397-08002B2CF9AE}" pid="4" name="LastSaved">
    <vt:filetime>2024-04-28T00:00:00Z</vt:filetime>
  </property>
  <property fmtid="{D5CDD505-2E9C-101B-9397-08002B2CF9AE}" pid="5" name="Producer">
    <vt:lpwstr>Aspose.Slides for Java 17.4</vt:lpwstr>
  </property>
</Properties>
</file>